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9" r:id="rId3"/>
    <p:sldId id="270" r:id="rId4"/>
    <p:sldId id="262" r:id="rId5"/>
    <p:sldId id="273" r:id="rId6"/>
    <p:sldId id="263" r:id="rId7"/>
    <p:sldId id="264" r:id="rId8"/>
    <p:sldId id="275" r:id="rId9"/>
    <p:sldId id="265" r:id="rId10"/>
    <p:sldId id="266" r:id="rId11"/>
    <p:sldId id="268" r:id="rId12"/>
    <p:sldId id="274" r:id="rId13"/>
    <p:sldId id="27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arks, Grant (DRPT)" initials="SG(" lastIdx="9" clrIdx="0">
    <p:extLst>
      <p:ext uri="{19B8F6BF-5375-455C-9EA6-DF929625EA0E}">
        <p15:presenceInfo xmlns:p15="http://schemas.microsoft.com/office/powerpoint/2012/main" userId="S-1-5-21-3102109963-2641124013-111641105-939559" providerId="AD"/>
      </p:ext>
    </p:extLst>
  </p:cmAuthor>
  <p:cmAuthor id="2" name="Sonenklar, Daniel (DRPT)" initials="SD(" lastIdx="8" clrIdx="1">
    <p:extLst>
      <p:ext uri="{19B8F6BF-5375-455C-9EA6-DF929625EA0E}">
        <p15:presenceInfo xmlns:p15="http://schemas.microsoft.com/office/powerpoint/2012/main" userId="S-1-5-21-3102109963-2641124013-111641105-933919" providerId="AD"/>
      </p:ext>
    </p:extLst>
  </p:cmAuthor>
  <p:cmAuthor id="3" name="Jennifer DeBruhl" initials="JBD" lastIdx="1" clrIdx="2">
    <p:extLst>
      <p:ext uri="{19B8F6BF-5375-455C-9EA6-DF929625EA0E}">
        <p15:presenceInfo xmlns:p15="http://schemas.microsoft.com/office/powerpoint/2012/main" userId="Jennifer DeBruh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406C"/>
    <a:srgbClr val="F5F6F6"/>
    <a:srgbClr val="51CEC5"/>
    <a:srgbClr val="F2F2F3"/>
    <a:srgbClr val="019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00" autoAdjust="0"/>
  </p:normalViewPr>
  <p:slideViewPr>
    <p:cSldViewPr>
      <p:cViewPr varScale="1">
        <p:scale>
          <a:sx n="106" d="100"/>
          <a:sy n="106" d="100"/>
        </p:scale>
        <p:origin x="338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57200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200"/>
            </a:lvl1pPr>
          </a:lstStyle>
          <a:p>
            <a:fld id="{6247973E-79F7-4B79-AE0D-5B495316C7B6}" type="datetimeFigureOut">
              <a:rPr lang="en-US" smtClean="0"/>
              <a:t>1/3/2020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85213"/>
            <a:ext cx="2971800" cy="457200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200"/>
            </a:lvl1pPr>
          </a:lstStyle>
          <a:p>
            <a:fld id="{360EF7F2-AB42-4133-B927-5FD53DE8F7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60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57200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>
              <a:defRPr sz="1200"/>
            </a:lvl1pPr>
          </a:lstStyle>
          <a:p>
            <a:fld id="{3D5B1DC8-5884-4523-94DB-AE85D3E26E41}" type="datetimeFigureOut">
              <a:rPr lang="en-US" smtClean="0"/>
              <a:t>1/3/2020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7" rIns="91435" bIns="457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5" tIns="45717" rIns="91435" bIns="457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85213"/>
            <a:ext cx="2971800" cy="457200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r">
              <a:defRPr sz="1200"/>
            </a:lvl1pPr>
          </a:lstStyle>
          <a:p>
            <a:fld id="{0652E643-56E1-4FBD-9824-5F4D5ACE66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619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86125"/>
            <a:ext cx="7772400" cy="76517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en-US" sz="3600" smtClean="0">
                <a:latin typeface="Franklin Gothic Heavy" panose="020B0903020102020204" pitchFamily="34" charset="0"/>
              </a:rPr>
              <a:t>Click to edit Master title style</a:t>
            </a:r>
            <a:endParaRPr lang="en-US" sz="3600" dirty="0">
              <a:latin typeface="Franklin Gothic Heavy" panose="020B0903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640080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rgbClr val="114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38900"/>
            <a:ext cx="9144000" cy="419100"/>
          </a:xfrm>
          <a:prstGeom prst="rect">
            <a:avLst/>
          </a:prstGeom>
          <a:solidFill>
            <a:srgbClr val="114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pic>
        <p:nvPicPr>
          <p:cNvPr id="9" name="Picture 8" descr="Image result for drpt logo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534849"/>
            <a:ext cx="2362200" cy="71355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/>
          <p:cNvSpPr/>
          <p:nvPr userDrawn="1"/>
        </p:nvSpPr>
        <p:spPr>
          <a:xfrm>
            <a:off x="762000" y="3208179"/>
            <a:ext cx="8382000" cy="684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762000" y="1981200"/>
            <a:ext cx="2133600" cy="1143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i="1" baseline="0"/>
            </a:lvl1pPr>
          </a:lstStyle>
          <a:p>
            <a:r>
              <a:rPr lang="en-US" dirty="0" smtClean="0"/>
              <a:t>[Logo Related to presentation]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19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9285" y="2057400"/>
            <a:ext cx="82296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000">
                <a:solidFill>
                  <a:srgbClr val="0193D7"/>
                </a:solidFill>
                <a:latin typeface="Franklin Gothic Medium" panose="020B06030201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69285" y="2971800"/>
            <a:ext cx="8686800" cy="76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pic>
        <p:nvPicPr>
          <p:cNvPr id="10" name="Picture 9" descr="Image result for drpt logo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556"/>
          <a:stretch/>
        </p:blipFill>
        <p:spPr bwMode="auto">
          <a:xfrm>
            <a:off x="507048" y="6302370"/>
            <a:ext cx="1397952" cy="32703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307593"/>
            <a:ext cx="3810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193D7"/>
                </a:solidFill>
                <a:latin typeface="Franklin Gothic Demi" panose="020B0703020102020204" pitchFamily="34" charset="0"/>
              </a:defRPr>
            </a:lvl1pPr>
          </a:lstStyle>
          <a:p>
            <a:fld id="{9FE9F441-13C1-48BE-9753-9E1BE924571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5486400" y="6350042"/>
            <a:ext cx="2971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  <a:latin typeface="Franklin Gothic Medium" panose="020B0603020102020204" pitchFamily="34" charset="0"/>
              </a:rPr>
              <a:t>[Presentation</a:t>
            </a:r>
            <a:r>
              <a:rPr lang="en-US" sz="1050" baseline="0" dirty="0" smtClean="0">
                <a:solidFill>
                  <a:schemeClr val="bg1">
                    <a:lumMod val="65000"/>
                  </a:schemeClr>
                </a:solidFill>
                <a:latin typeface="Franklin Gothic Medium" panose="020B0603020102020204" pitchFamily="34" charset="0"/>
              </a:rPr>
              <a:t> Name]</a:t>
            </a:r>
            <a:endParaRPr lang="en-US" sz="1600" dirty="0">
              <a:latin typeface="Franklin Gothic Medium" panose="020B0603020102020204" pitchFamily="34" charset="0"/>
            </a:endParaRPr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8458200" y="6324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478810" y="3276600"/>
            <a:ext cx="2133600" cy="1143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i="1" baseline="0"/>
            </a:lvl1pPr>
          </a:lstStyle>
          <a:p>
            <a:r>
              <a:rPr lang="en-US" dirty="0" smtClean="0"/>
              <a:t>[Logo Related to presentation]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686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019800"/>
          </a:xfrm>
          <a:prstGeom prst="rect">
            <a:avLst/>
          </a:prstGeom>
          <a:solidFill>
            <a:srgbClr val="F5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096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solidFill>
                  <a:srgbClr val="11406C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722437"/>
            <a:ext cx="8229600" cy="40687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>
                <a:solidFill>
                  <a:srgbClr val="11406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»"/>
              <a:defRPr sz="1800" i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600" i="0">
                <a:latin typeface="Franklin Gothic Book" panose="020B0503020102020204" pitchFamily="34" charset="0"/>
              </a:defRPr>
            </a:lvl3pPr>
            <a:lvl4pPr>
              <a:defRPr sz="1400"/>
            </a:lvl4pPr>
            <a:lvl5pPr>
              <a:defRPr sz="1400" i="1"/>
            </a:lvl5pPr>
          </a:lstStyle>
          <a:p>
            <a:pPr lvl="0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First Row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307593"/>
            <a:ext cx="5334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193D7"/>
                </a:solidFill>
                <a:latin typeface="Franklin Gothic Demi" panose="020B0703020102020204" pitchFamily="34" charset="0"/>
              </a:defRPr>
            </a:lvl1pPr>
          </a:lstStyle>
          <a:p>
            <a:fld id="{9FE9F441-13C1-48BE-9753-9E1BE924571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1" descr="Image result for drpt logo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556"/>
          <a:stretch/>
        </p:blipFill>
        <p:spPr bwMode="auto">
          <a:xfrm>
            <a:off x="507048" y="6302370"/>
            <a:ext cx="1397952" cy="32703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Straight Connector 13"/>
          <p:cNvCxnSpPr/>
          <p:nvPr userDrawn="1"/>
        </p:nvCxnSpPr>
        <p:spPr>
          <a:xfrm>
            <a:off x="8458200" y="6324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5105400" y="6375484"/>
            <a:ext cx="3352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  <a:latin typeface="Franklin Gothic Medium" panose="020B0603020102020204" pitchFamily="34" charset="0"/>
              </a:rPr>
              <a:t>Public</a:t>
            </a:r>
            <a:r>
              <a:rPr lang="en-US" sz="1050" baseline="0" dirty="0" smtClean="0">
                <a:solidFill>
                  <a:schemeClr val="bg1">
                    <a:lumMod val="65000"/>
                  </a:schemeClr>
                </a:solidFill>
                <a:latin typeface="Franklin Gothic Medium" panose="020B0603020102020204" pitchFamily="34" charset="0"/>
              </a:rPr>
              <a:t> Transportation Benefits and Capital Needs</a:t>
            </a:r>
            <a:endParaRPr lang="en-US" sz="1600" dirty="0">
              <a:latin typeface="Franklin Gothic Medium" panose="020B0603020102020204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57200" y="1447800"/>
            <a:ext cx="8686800" cy="76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551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000">
                <a:solidFill>
                  <a:srgbClr val="0193D7"/>
                </a:solidFill>
                <a:latin typeface="Franklin Gothic Medium" panose="020B06030201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307593"/>
            <a:ext cx="3810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193D7"/>
                </a:solidFill>
                <a:latin typeface="Franklin Gothic Demi" panose="020B0703020102020204" pitchFamily="34" charset="0"/>
              </a:defRPr>
            </a:lvl1pPr>
          </a:lstStyle>
          <a:p>
            <a:fld id="{9FE9F441-13C1-48BE-9753-9E1BE924571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57200" y="1447800"/>
            <a:ext cx="8686800" cy="76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pic>
        <p:nvPicPr>
          <p:cNvPr id="12" name="Picture 11" descr="Image result for drpt logo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556"/>
          <a:stretch/>
        </p:blipFill>
        <p:spPr bwMode="auto">
          <a:xfrm>
            <a:off x="507048" y="6302370"/>
            <a:ext cx="1397952" cy="32703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Straight Connector 13"/>
          <p:cNvCxnSpPr/>
          <p:nvPr userDrawn="1"/>
        </p:nvCxnSpPr>
        <p:spPr>
          <a:xfrm>
            <a:off x="8458200" y="6324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4038600" cy="40687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Franklin Gothic Medium" panose="020B0603020102020204" pitchFamily="34" charset="0"/>
              </a:defRPr>
            </a:lvl1pPr>
            <a:lvl2pPr marL="742950" indent="-285750">
              <a:buFont typeface="Arial" panose="020B0604020202020204" pitchFamily="34" charset="0"/>
              <a:buChar char="»"/>
              <a:defRPr sz="1800" i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600" i="0">
                <a:latin typeface="Franklin Gothic Book" panose="020B0503020102020204" pitchFamily="34" charset="0"/>
              </a:defRPr>
            </a:lvl3pPr>
            <a:lvl4pPr>
              <a:defRPr sz="1400"/>
            </a:lvl4pPr>
            <a:lvl5pPr>
              <a:defRPr sz="1400" i="1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4648200" y="1722437"/>
            <a:ext cx="4050348" cy="40687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Franklin Gothic Medium" panose="020B0603020102020204" pitchFamily="34" charset="0"/>
              </a:defRPr>
            </a:lvl1pPr>
            <a:lvl2pPr marL="742950" indent="-285750">
              <a:buFont typeface="Arial" panose="020B0604020202020204" pitchFamily="34" charset="0"/>
              <a:buChar char="»"/>
              <a:defRPr sz="1800" i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600" i="0">
                <a:latin typeface="Franklin Gothic Book" panose="020B0503020102020204" pitchFamily="34" charset="0"/>
              </a:defRPr>
            </a:lvl3pPr>
            <a:lvl4pPr>
              <a:defRPr sz="1400"/>
            </a:lvl4pPr>
            <a:lvl5pPr>
              <a:defRPr sz="1400" i="1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5486400" y="6350042"/>
            <a:ext cx="2971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  <a:latin typeface="Franklin Gothic Medium" panose="020B0603020102020204" pitchFamily="34" charset="0"/>
              </a:rPr>
              <a:t>[Presentation</a:t>
            </a:r>
            <a:r>
              <a:rPr lang="en-US" sz="1050" baseline="0" dirty="0" smtClean="0">
                <a:solidFill>
                  <a:schemeClr val="bg1">
                    <a:lumMod val="65000"/>
                  </a:schemeClr>
                </a:solidFill>
                <a:latin typeface="Franklin Gothic Medium" panose="020B0603020102020204" pitchFamily="34" charset="0"/>
              </a:rPr>
              <a:t> Name]</a:t>
            </a:r>
            <a:endParaRPr lang="en-US" sz="16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13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Franklin Gothic Demi" panose="020B0703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Franklin Gothic Demi" panose="020B0703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457200" y="1447800"/>
            <a:ext cx="8686800" cy="76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pic>
        <p:nvPicPr>
          <p:cNvPr id="12" name="Picture 11" descr="Image result for drpt logo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556"/>
          <a:stretch/>
        </p:blipFill>
        <p:spPr bwMode="auto">
          <a:xfrm>
            <a:off x="507048" y="6302370"/>
            <a:ext cx="1397952" cy="32703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Content Placeholder 2"/>
          <p:cNvSpPr>
            <a:spLocks noGrp="1"/>
          </p:cNvSpPr>
          <p:nvPr>
            <p:ph idx="13"/>
          </p:nvPr>
        </p:nvSpPr>
        <p:spPr>
          <a:xfrm>
            <a:off x="457200" y="2179637"/>
            <a:ext cx="4038600" cy="40687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Franklin Gothic Medium" panose="020B0603020102020204" pitchFamily="34" charset="0"/>
              </a:defRPr>
            </a:lvl1pPr>
            <a:lvl2pPr marL="742950" indent="-285750">
              <a:buFont typeface="Arial" panose="020B0604020202020204" pitchFamily="34" charset="0"/>
              <a:buChar char="»"/>
              <a:defRPr sz="1800" i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600" i="0">
                <a:latin typeface="Franklin Gothic Book" panose="020B0503020102020204" pitchFamily="34" charset="0"/>
              </a:defRPr>
            </a:lvl3pPr>
            <a:lvl4pPr>
              <a:defRPr sz="1400"/>
            </a:lvl4pPr>
            <a:lvl5pPr>
              <a:defRPr sz="1400" i="1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4"/>
          </p:nvPr>
        </p:nvSpPr>
        <p:spPr>
          <a:xfrm>
            <a:off x="4648200" y="2179637"/>
            <a:ext cx="4038600" cy="4068763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Franklin Gothic Medium" panose="020B0603020102020204" pitchFamily="34" charset="0"/>
              </a:defRPr>
            </a:lvl1pPr>
            <a:lvl2pPr marL="742950" indent="-285750">
              <a:buFont typeface="Arial" panose="020B0604020202020204" pitchFamily="34" charset="0"/>
              <a:buChar char="»"/>
              <a:defRPr sz="1800" i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600" i="0">
                <a:latin typeface="Franklin Gothic Book" panose="020B0503020102020204" pitchFamily="34" charset="0"/>
              </a:defRPr>
            </a:lvl3pPr>
            <a:lvl4pPr>
              <a:defRPr sz="1400"/>
            </a:lvl4pPr>
            <a:lvl5pPr>
              <a:defRPr sz="1400" i="1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000">
                <a:solidFill>
                  <a:srgbClr val="0193D7"/>
                </a:solidFill>
                <a:latin typeface="Franklin Gothic Medium" panose="020B06030201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5486400" y="6350042"/>
            <a:ext cx="2971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  <a:latin typeface="Franklin Gothic Medium" panose="020B0603020102020204" pitchFamily="34" charset="0"/>
              </a:rPr>
              <a:t>[Presentation</a:t>
            </a:r>
            <a:r>
              <a:rPr lang="en-US" sz="1050" baseline="0" dirty="0" smtClean="0">
                <a:solidFill>
                  <a:schemeClr val="bg1">
                    <a:lumMod val="65000"/>
                  </a:schemeClr>
                </a:solidFill>
                <a:latin typeface="Franklin Gothic Medium" panose="020B0603020102020204" pitchFamily="34" charset="0"/>
              </a:rPr>
              <a:t> Name]</a:t>
            </a:r>
            <a:endParaRPr lang="en-US" sz="1600" dirty="0">
              <a:latin typeface="Franklin Gothic Medium" panose="020B0603020102020204" pitchFamily="34" charset="0"/>
            </a:endParaRP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307593"/>
            <a:ext cx="3810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193D7"/>
                </a:solidFill>
                <a:latin typeface="Franklin Gothic Demi" panose="020B0703020102020204" pitchFamily="34" charset="0"/>
              </a:defRPr>
            </a:lvl1pPr>
          </a:lstStyle>
          <a:p>
            <a:fld id="{9FE9F441-13C1-48BE-9753-9E1BE924571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8458200" y="6324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74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172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05400" y="5181600"/>
            <a:ext cx="3810000" cy="804862"/>
          </a:xfrm>
          <a:prstGeom prst="rect">
            <a:avLst/>
          </a:prstGeom>
          <a:solidFill>
            <a:schemeClr val="tx1">
              <a:lumMod val="95000"/>
              <a:lumOff val="5000"/>
              <a:alpha val="7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</a:t>
            </a:r>
          </a:p>
          <a:p>
            <a:pPr lvl="0"/>
            <a:r>
              <a:rPr lang="en-US" dirty="0" smtClean="0"/>
              <a:t>Move/Delete/Resize as Needed</a:t>
            </a:r>
          </a:p>
        </p:txBody>
      </p:sp>
      <p:pic>
        <p:nvPicPr>
          <p:cNvPr id="9" name="Picture 8" descr="Image result for drpt logo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556"/>
          <a:stretch/>
        </p:blipFill>
        <p:spPr bwMode="auto">
          <a:xfrm>
            <a:off x="507048" y="6302370"/>
            <a:ext cx="1397952" cy="32703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 userDrawn="1"/>
        </p:nvSpPr>
        <p:spPr>
          <a:xfrm>
            <a:off x="5486400" y="6350042"/>
            <a:ext cx="2971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  <a:latin typeface="Franklin Gothic Medium" panose="020B0603020102020204" pitchFamily="34" charset="0"/>
              </a:rPr>
              <a:t>[Presentation</a:t>
            </a:r>
            <a:r>
              <a:rPr lang="en-US" sz="1050" baseline="0" dirty="0" smtClean="0">
                <a:solidFill>
                  <a:schemeClr val="bg1">
                    <a:lumMod val="65000"/>
                  </a:schemeClr>
                </a:solidFill>
                <a:latin typeface="Franklin Gothic Medium" panose="020B0603020102020204" pitchFamily="34" charset="0"/>
              </a:rPr>
              <a:t> Name]</a:t>
            </a:r>
            <a:endParaRPr lang="en-US" sz="1600" dirty="0">
              <a:latin typeface="Franklin Gothic Medium" panose="020B06030201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307593"/>
            <a:ext cx="3810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193D7"/>
                </a:solidFill>
                <a:latin typeface="Franklin Gothic Demi" panose="020B0703020102020204" pitchFamily="34" charset="0"/>
              </a:defRPr>
            </a:lvl1pPr>
          </a:lstStyle>
          <a:p>
            <a:fld id="{9FE9F441-13C1-48BE-9753-9E1BE924571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458200" y="6324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63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809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378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5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2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Statewide Capital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However, state controlled capital funds are projected to fall short of the needs that statewide agencies have identified.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9F441-13C1-48BE-9753-9E1BE924571A}" type="slidenum">
              <a:rPr lang="en-US" smtClean="0"/>
              <a:t>10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666" r="1666"/>
          <a:stretch/>
        </p:blipFill>
        <p:spPr>
          <a:xfrm>
            <a:off x="152400" y="2667000"/>
            <a:ext cx="8839200" cy="29256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95400" y="5410200"/>
            <a:ext cx="4876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Capital Needs for Washington Metropolitan Area Transit Authority (WMATA) are not included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88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Statewide Capital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To make up for the anticipated </a:t>
            </a:r>
            <a:r>
              <a:rPr lang="en-US" sz="2400" dirty="0" smtClean="0"/>
              <a:t>$208 Million shortfall </a:t>
            </a:r>
            <a:r>
              <a:rPr lang="en-US" sz="2400" dirty="0"/>
              <a:t>in statewide capital </a:t>
            </a:r>
            <a:r>
              <a:rPr lang="en-US" sz="2400" dirty="0" smtClean="0"/>
              <a:t>funds… 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9F441-13C1-48BE-9753-9E1BE924571A}" type="slidenum">
              <a:rPr lang="en-US" smtClean="0"/>
              <a:t>11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32240" y="3267045"/>
            <a:ext cx="3864332" cy="1600200"/>
          </a:xfrm>
          <a:prstGeom prst="rect">
            <a:avLst/>
          </a:prstGeom>
          <a:solidFill>
            <a:schemeClr val="bg1"/>
          </a:solidFill>
          <a:ln w="28575">
            <a:solidFill>
              <a:srgbClr val="51CE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933698" y="3324377"/>
            <a:ext cx="3276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11406C"/>
                </a:solidFill>
                <a:latin typeface="Arial Black" panose="020B0A04020102020204" pitchFamily="34" charset="0"/>
              </a:rPr>
              <a:t>$42 Million per Year</a:t>
            </a:r>
            <a:endParaRPr lang="en-US" sz="3200" dirty="0">
              <a:solidFill>
                <a:srgbClr val="11406C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39833" y="4353818"/>
            <a:ext cx="3864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11406C"/>
                </a:solidFill>
                <a:latin typeface="Arial Narrow" panose="020B0606020202030204" pitchFamily="34" charset="0"/>
              </a:rPr>
              <a:t>i</a:t>
            </a:r>
            <a:r>
              <a:rPr lang="en-US" sz="2000" b="1" dirty="0" smtClean="0">
                <a:solidFill>
                  <a:srgbClr val="11406C"/>
                </a:solidFill>
                <a:latin typeface="Arial Narrow" panose="020B0606020202030204" pitchFamily="34" charset="0"/>
              </a:rPr>
              <a:t>n Additional Capital Revenues </a:t>
            </a:r>
            <a:endParaRPr lang="en-US" sz="2000" b="1" dirty="0">
              <a:solidFill>
                <a:srgbClr val="11406C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39832" y="2733509"/>
            <a:ext cx="3864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11406C"/>
                </a:solidFill>
                <a:latin typeface="Arial Narrow" panose="020B0606020202030204" pitchFamily="34" charset="0"/>
              </a:rPr>
              <a:t>The </a:t>
            </a:r>
            <a:r>
              <a:rPr lang="en-US" sz="2000" b="1" dirty="0">
                <a:solidFill>
                  <a:srgbClr val="11406C"/>
                </a:solidFill>
                <a:latin typeface="Arial Narrow" panose="020B0606020202030204" pitchFamily="34" charset="0"/>
              </a:rPr>
              <a:t>state will </a:t>
            </a:r>
            <a:r>
              <a:rPr lang="en-US" sz="2000" b="1" dirty="0" smtClean="0">
                <a:solidFill>
                  <a:srgbClr val="11406C"/>
                </a:solidFill>
                <a:latin typeface="Arial Narrow" panose="020B0606020202030204" pitchFamily="34" charset="0"/>
              </a:rPr>
              <a:t>need:</a:t>
            </a:r>
            <a:endParaRPr lang="en-US" sz="2000" b="1" dirty="0">
              <a:solidFill>
                <a:srgbClr val="11406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03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Without Additional </a:t>
            </a:r>
            <a:r>
              <a:rPr lang="en-US" dirty="0"/>
              <a:t>R</a:t>
            </a:r>
            <a:r>
              <a:rPr lang="en-US" dirty="0" smtClean="0"/>
              <a:t>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Identified needs are primarily for State of Good </a:t>
            </a:r>
            <a:r>
              <a:rPr lang="en-US" sz="2400" dirty="0" smtClean="0"/>
              <a:t>Repair (SGR)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Limits on the use of federal funding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Prioritization can be used to direct timing of funding, but the backlog of unfunded needs will increase over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Limited resources can be redirected from major expansion projects (20% of available funds) to SGR, but will not fulfill SGR needs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More financial burden will fall on localities, which will need to provide additional resources or cut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9F441-13C1-48BE-9753-9E1BE924571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11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72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MERIT Transit Reforms Implemented</a:t>
            </a:r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0" y="1722436"/>
            <a:ext cx="8229600" cy="406876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11406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i="1" kern="120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600" i="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Capital Program Prioritization</a:t>
            </a:r>
            <a:endParaRPr lang="en-US" sz="2800" dirty="0"/>
          </a:p>
          <a:p>
            <a:pPr lvl="1"/>
            <a:r>
              <a:rPr lang="en-US" sz="2000" dirty="0" smtClean="0"/>
              <a:t>Methodology </a:t>
            </a:r>
            <a:r>
              <a:rPr lang="en-US" sz="2000" dirty="0"/>
              <a:t>implemented with capital project funding in </a:t>
            </a:r>
            <a:r>
              <a:rPr lang="en-US" sz="2000" dirty="0" smtClean="0"/>
              <a:t>FY20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Performance Based Operating Assistance</a:t>
            </a:r>
          </a:p>
          <a:p>
            <a:pPr lvl="1"/>
            <a:r>
              <a:rPr lang="en-US" sz="2000" dirty="0" smtClean="0"/>
              <a:t>Transition </a:t>
            </a:r>
            <a:r>
              <a:rPr lang="en-US" sz="2000" dirty="0"/>
              <a:t>Formula/Transition Assistance in </a:t>
            </a:r>
            <a:r>
              <a:rPr lang="en-US" sz="2000" dirty="0" smtClean="0"/>
              <a:t>FY20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Transit Strategic Plans</a:t>
            </a:r>
          </a:p>
          <a:p>
            <a:pPr lvl="1"/>
            <a:r>
              <a:rPr lang="en-US" sz="2000" dirty="0" smtClean="0"/>
              <a:t>Pilots </a:t>
            </a:r>
            <a:r>
              <a:rPr lang="en-US" sz="2000" dirty="0"/>
              <a:t>nearing completion, several others </a:t>
            </a:r>
            <a:r>
              <a:rPr lang="en-US" sz="2000" dirty="0" smtClean="0"/>
              <a:t>underway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Special Programs updated using the MERIT methodology</a:t>
            </a:r>
          </a:p>
          <a:p>
            <a:pPr lvl="1"/>
            <a:r>
              <a:rPr lang="en-US" sz="2000" dirty="0" smtClean="0"/>
              <a:t>Demonstration</a:t>
            </a:r>
            <a:r>
              <a:rPr lang="en-US" sz="2000" dirty="0"/>
              <a:t>, Technical Assistance, Transportation Demand Management, Senior/Human Service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575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Studies/Initiatives Completed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9F441-13C1-48BE-9753-9E1BE924571A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1600200"/>
            <a:ext cx="8229600" cy="4068763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11406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i="1" kern="120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600" i="0" kern="120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Virginia Breeze Intercity Bus Expansion Study</a:t>
            </a:r>
          </a:p>
          <a:p>
            <a:pPr lvl="1"/>
            <a:r>
              <a:rPr lang="en-US" sz="2000" dirty="0" smtClean="0"/>
              <a:t>Two </a:t>
            </a:r>
            <a:r>
              <a:rPr lang="en-US" sz="2000" dirty="0"/>
              <a:t>routes identified for expansion, service to begin in Spring/Summer </a:t>
            </a:r>
            <a:r>
              <a:rPr lang="en-US" sz="2000" dirty="0" smtClean="0"/>
              <a:t>2020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Coordinated Human Service Mobility Plan</a:t>
            </a:r>
          </a:p>
          <a:p>
            <a:pPr lvl="1"/>
            <a:r>
              <a:rPr lang="en-US" sz="2000" dirty="0" smtClean="0"/>
              <a:t>Identified </a:t>
            </a:r>
            <a:r>
              <a:rPr lang="en-US" sz="2000" dirty="0"/>
              <a:t>priority areas for improvement in human service transportation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Integrated Mobility Plan</a:t>
            </a:r>
          </a:p>
          <a:p>
            <a:pPr lvl="1"/>
            <a:r>
              <a:rPr lang="en-US" sz="2000" dirty="0" smtClean="0"/>
              <a:t>Autonomous </a:t>
            </a:r>
            <a:r>
              <a:rPr lang="en-US" sz="2000" dirty="0"/>
              <a:t>Bus and Autonomous Shuttle projects underway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Battery Electric Transit Buses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Economic Impacts of Transit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Transit Capital Needs </a:t>
            </a:r>
            <a:r>
              <a:rPr lang="en-US" sz="2400" dirty="0" smtClean="0"/>
              <a:t>Assessment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938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 Ridership in Virginia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944563"/>
          </a:xfrm>
        </p:spPr>
        <p:txBody>
          <a:bodyPr/>
          <a:lstStyle/>
          <a:p>
            <a:r>
              <a:rPr lang="en-US" dirty="0"/>
              <a:t>Forty-one agencies provide transit services in urban, suburban, and rural communities throughout </a:t>
            </a:r>
            <a:r>
              <a:rPr lang="en-US" dirty="0" smtClean="0"/>
              <a:t>Virginia. Ridership </a:t>
            </a:r>
            <a:r>
              <a:rPr lang="en-US" dirty="0"/>
              <a:t>in many parts of the state is growing for the first time in 5 </a:t>
            </a:r>
            <a:r>
              <a:rPr lang="en-US" dirty="0" smtClean="0"/>
              <a:t>years, in contrast with national trends. </a:t>
            </a:r>
            <a:r>
              <a:rPr lang="en-US" dirty="0"/>
              <a:t>In 2019, transit accounted for: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9F441-13C1-48BE-9753-9E1BE924571A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095" y="2941637"/>
            <a:ext cx="298705" cy="2865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83648" y="2867570"/>
            <a:ext cx="2273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11406C"/>
                </a:solidFill>
                <a:latin typeface="Arial Black" panose="020B0A04020102020204" pitchFamily="34" charset="0"/>
              </a:rPr>
              <a:t>172 Million</a:t>
            </a:r>
            <a:endParaRPr lang="en-US" sz="2400" dirty="0">
              <a:solidFill>
                <a:srgbClr val="11406C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7800" y="3200400"/>
            <a:ext cx="2273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11406C"/>
                </a:solidFill>
                <a:latin typeface="Arial Narrow" panose="020B0606020202030204" pitchFamily="34" charset="0"/>
              </a:rPr>
              <a:t>Annual Riders</a:t>
            </a:r>
            <a:endParaRPr lang="en-US" sz="2000" b="1" dirty="0">
              <a:solidFill>
                <a:srgbClr val="11406C"/>
              </a:solidFill>
              <a:latin typeface="Arial Narrow" panose="020B0606020202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095" y="3823785"/>
            <a:ext cx="298705" cy="28651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83648" y="3749718"/>
            <a:ext cx="2273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11406C"/>
                </a:solidFill>
                <a:latin typeface="Arial Black" panose="020B0A04020102020204" pitchFamily="34" charset="0"/>
              </a:rPr>
              <a:t>470,000</a:t>
            </a:r>
            <a:endParaRPr lang="en-US" sz="2400" dirty="0">
              <a:solidFill>
                <a:srgbClr val="11406C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47800" y="4082548"/>
            <a:ext cx="2273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11406C"/>
                </a:solidFill>
                <a:latin typeface="Arial Narrow" panose="020B0606020202030204" pitchFamily="34" charset="0"/>
              </a:rPr>
              <a:t>Daily Riders</a:t>
            </a:r>
            <a:endParaRPr lang="en-US" sz="2000" b="1" dirty="0">
              <a:solidFill>
                <a:srgbClr val="11406C"/>
              </a:solidFill>
              <a:latin typeface="Arial Narrow" panose="020B060602020203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2941637"/>
            <a:ext cx="298705" cy="28651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044553" y="2867570"/>
            <a:ext cx="2273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11406C"/>
                </a:solidFill>
                <a:latin typeface="Arial Black" panose="020B0A04020102020204" pitchFamily="34" charset="0"/>
              </a:rPr>
              <a:t>1 Billion</a:t>
            </a:r>
            <a:endParaRPr lang="en-US" sz="2400" dirty="0">
              <a:solidFill>
                <a:srgbClr val="11406C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08705" y="3200400"/>
            <a:ext cx="382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11406C"/>
                </a:solidFill>
                <a:latin typeface="Arial Narrow" panose="020B0606020202030204" pitchFamily="34" charset="0"/>
              </a:rPr>
              <a:t>Annual Passenger Miles Travelled </a:t>
            </a:r>
            <a:endParaRPr lang="en-US" sz="2000" b="1" dirty="0">
              <a:solidFill>
                <a:srgbClr val="11406C"/>
              </a:solidFill>
              <a:latin typeface="Arial Narrow" panose="020B060602020203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3823785"/>
            <a:ext cx="298705" cy="286513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4044553" y="3749718"/>
            <a:ext cx="2273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11406C"/>
                </a:solidFill>
                <a:latin typeface="Arial Black" panose="020B0A04020102020204" pitchFamily="34" charset="0"/>
              </a:rPr>
              <a:t>2.7 Million</a:t>
            </a:r>
            <a:endParaRPr lang="en-US" sz="2400" dirty="0">
              <a:solidFill>
                <a:srgbClr val="11406C"/>
              </a:solidFill>
              <a:latin typeface="Arial Black" panose="020B0A040201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08705" y="4082548"/>
            <a:ext cx="3441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11406C"/>
                </a:solidFill>
                <a:latin typeface="Arial Narrow" panose="020B0606020202030204" pitchFamily="34" charset="0"/>
              </a:rPr>
              <a:t>Daily Passenger Miles Travelled</a:t>
            </a:r>
            <a:endParaRPr lang="en-US" sz="2000" b="1" dirty="0">
              <a:solidFill>
                <a:srgbClr val="11406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29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9F441-13C1-48BE-9753-9E1BE924571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Ridership Trends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231" y="1698978"/>
            <a:ext cx="7322569" cy="4231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47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738739" y="4876800"/>
            <a:ext cx="7567061" cy="838200"/>
          </a:xfrm>
          <a:prstGeom prst="rect">
            <a:avLst/>
          </a:prstGeom>
          <a:solidFill>
            <a:schemeClr val="bg1"/>
          </a:solidFill>
          <a:ln w="28575">
            <a:solidFill>
              <a:srgbClr val="51CE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Impacts of Transit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589401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presence </a:t>
            </a:r>
            <a:r>
              <a:rPr lang="en-US" dirty="0"/>
              <a:t>of transit as a travel option in communities throughout Virginia has </a:t>
            </a:r>
            <a:r>
              <a:rPr lang="en-US" dirty="0" smtClean="0"/>
              <a:t>a large annual </a:t>
            </a:r>
            <a:r>
              <a:rPr lang="en-US" dirty="0"/>
              <a:t>impact on the economy of the </a:t>
            </a:r>
            <a:r>
              <a:rPr lang="en-US" dirty="0" smtClean="0"/>
              <a:t>state: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9F441-13C1-48BE-9753-9E1BE924571A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81190" y="2742348"/>
            <a:ext cx="1364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11406C"/>
                </a:solidFill>
                <a:latin typeface="Arial Black" panose="020B0A04020102020204" pitchFamily="34" charset="0"/>
              </a:rPr>
              <a:t>28,940</a:t>
            </a:r>
            <a:endParaRPr lang="en-US" sz="2400" dirty="0">
              <a:solidFill>
                <a:srgbClr val="11406C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81190" y="3055254"/>
            <a:ext cx="1599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11406C"/>
                </a:solidFill>
                <a:latin typeface="Arial Narrow" panose="020B0606020202030204" pitchFamily="34" charset="0"/>
              </a:rPr>
              <a:t>Jobs Statewide</a:t>
            </a:r>
            <a:endParaRPr lang="en-US" sz="1600" b="1" dirty="0">
              <a:solidFill>
                <a:srgbClr val="11406C"/>
              </a:solidFill>
              <a:latin typeface="Arial Narrow" panose="020B0606020202030204" pitchFamily="34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068" y="2835762"/>
            <a:ext cx="487269" cy="487269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787" y="2763366"/>
            <a:ext cx="534068" cy="534068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551502" y="2438400"/>
            <a:ext cx="354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1140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Transit Supports:</a:t>
            </a:r>
            <a:endParaRPr lang="en-US" b="1" dirty="0">
              <a:solidFill>
                <a:srgbClr val="1140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18747" y="2726575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11406C"/>
                </a:solidFill>
                <a:latin typeface="Arial Black" panose="020B0A04020102020204" pitchFamily="34" charset="0"/>
              </a:rPr>
              <a:t>$1.9 Billion</a:t>
            </a:r>
            <a:endParaRPr lang="en-US" sz="2400" dirty="0">
              <a:solidFill>
                <a:srgbClr val="11406C"/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35855" y="3064316"/>
            <a:ext cx="1599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11406C"/>
                </a:solidFill>
                <a:latin typeface="Arial Narrow" panose="020B0606020202030204" pitchFamily="34" charset="0"/>
              </a:rPr>
              <a:t>In Labor Income</a:t>
            </a:r>
            <a:endParaRPr lang="en-US" sz="1600" b="1" dirty="0">
              <a:solidFill>
                <a:srgbClr val="11406C"/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84301" y="2471196"/>
            <a:ext cx="354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1140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Those Jobs Create:</a:t>
            </a:r>
            <a:endParaRPr lang="en-US" b="1" dirty="0">
              <a:solidFill>
                <a:srgbClr val="1140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904" y="3988026"/>
            <a:ext cx="478784" cy="478784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2153688" y="3904113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11406C"/>
                </a:solidFill>
                <a:latin typeface="Arial Black" panose="020B0A04020102020204" pitchFamily="34" charset="0"/>
              </a:rPr>
              <a:t>$3.5 Billion</a:t>
            </a:r>
            <a:endParaRPr lang="en-US" sz="2400" dirty="0">
              <a:solidFill>
                <a:srgbClr val="11406C"/>
              </a:solidFill>
              <a:latin typeface="Arial Black" panose="020B0A040201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75554" y="4273445"/>
            <a:ext cx="21117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11406C"/>
                </a:solidFill>
                <a:latin typeface="Arial Narrow" panose="020B0606020202030204" pitchFamily="34" charset="0"/>
              </a:rPr>
              <a:t>In Gross State Product</a:t>
            </a:r>
            <a:endParaRPr lang="en-US" sz="1600" b="1" dirty="0">
              <a:solidFill>
                <a:srgbClr val="11406C"/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524000" y="3603163"/>
            <a:ext cx="354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1140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Generating:</a:t>
            </a:r>
            <a:endParaRPr lang="en-US" b="1" dirty="0">
              <a:solidFill>
                <a:srgbClr val="1140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205" y="3991740"/>
            <a:ext cx="467850" cy="467850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5313988" y="3923358"/>
            <a:ext cx="2382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11406C"/>
                </a:solidFill>
                <a:latin typeface="Arial Black" panose="020B0A04020102020204" pitchFamily="34" charset="0"/>
              </a:rPr>
              <a:t>$607 Million</a:t>
            </a:r>
            <a:endParaRPr lang="en-US" sz="2400" dirty="0">
              <a:solidFill>
                <a:srgbClr val="11406C"/>
              </a:solidFill>
              <a:latin typeface="Arial Black" panose="020B0A040201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335855" y="4292690"/>
            <a:ext cx="1599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11406C"/>
                </a:solidFill>
                <a:latin typeface="Arial Narrow" panose="020B0606020202030204" pitchFamily="34" charset="0"/>
              </a:rPr>
              <a:t>In Tax Revenues</a:t>
            </a:r>
            <a:endParaRPr lang="en-US" sz="1600" b="1" dirty="0">
              <a:solidFill>
                <a:srgbClr val="11406C"/>
              </a:solidFill>
              <a:latin typeface="Arial Narrow" panose="020B060602020203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684301" y="3640644"/>
            <a:ext cx="3545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1140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Brings </a:t>
            </a:r>
            <a:r>
              <a:rPr lang="en-US" b="1" dirty="0">
                <a:solidFill>
                  <a:srgbClr val="1140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b="1" dirty="0" smtClean="0">
                <a:solidFill>
                  <a:srgbClr val="1140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ack:</a:t>
            </a:r>
            <a:endParaRPr lang="en-US" b="1" dirty="0">
              <a:solidFill>
                <a:srgbClr val="1140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4952291"/>
            <a:ext cx="75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1140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dollar of public investment in transit generates </a:t>
            </a:r>
            <a:r>
              <a:rPr lang="en-US" sz="2000" b="1" u="sng" dirty="0">
                <a:solidFill>
                  <a:srgbClr val="11406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$2.91</a:t>
            </a:r>
            <a:r>
              <a:rPr lang="en-US" sz="2000" b="1" dirty="0">
                <a:solidFill>
                  <a:srgbClr val="11406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1140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economic activity statewide.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253" y="2492289"/>
            <a:ext cx="298705" cy="28651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253" y="3644572"/>
            <a:ext cx="298705" cy="28651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284" y="2501167"/>
            <a:ext cx="298705" cy="286513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974" y="3674556"/>
            <a:ext cx="298705" cy="28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Impacts of Transit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841935"/>
          </a:xfrm>
        </p:spPr>
        <p:txBody>
          <a:bodyPr/>
          <a:lstStyle/>
          <a:p>
            <a:r>
              <a:rPr lang="en-US" dirty="0"/>
              <a:t>The presence of transit </a:t>
            </a:r>
            <a:r>
              <a:rPr lang="en-US" dirty="0" smtClean="0"/>
              <a:t>also brings </a:t>
            </a:r>
            <a:r>
              <a:rPr lang="en-US" dirty="0"/>
              <a:t>an impressive amount of additional </a:t>
            </a:r>
            <a:r>
              <a:rPr lang="en-US" dirty="0" smtClean="0"/>
              <a:t>monetized and qualitative social and economic benefits annually: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9F441-13C1-48BE-9753-9E1BE924571A}" type="slidenum">
              <a:rPr lang="en-US" smtClean="0"/>
              <a:t>7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362" y="2528086"/>
            <a:ext cx="4066238" cy="288211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1743" y="2528086"/>
            <a:ext cx="4038219" cy="316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38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Capital Needs - Fall 2019 Update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6876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Each Fiscal Year, transit agencies submit a 5-year capital budget that is included in the Six Year Improvement Program</a:t>
            </a:r>
          </a:p>
          <a:p>
            <a:pPr lvl="1"/>
            <a:r>
              <a:rPr lang="en-US" sz="1600" dirty="0" smtClean="0"/>
              <a:t>Includes projected capital expenses with </a:t>
            </a:r>
            <a:r>
              <a:rPr lang="en-US" sz="1600" u="sng" dirty="0" smtClean="0"/>
              <a:t>federal</a:t>
            </a:r>
            <a:r>
              <a:rPr lang="en-US" sz="1600" dirty="0" smtClean="0"/>
              <a:t>, </a:t>
            </a:r>
            <a:r>
              <a:rPr lang="en-US" sz="1600" u="sng" dirty="0" smtClean="0"/>
              <a:t>state</a:t>
            </a:r>
            <a:r>
              <a:rPr lang="en-US" sz="1600" dirty="0" smtClean="0"/>
              <a:t>, and </a:t>
            </a:r>
            <a:r>
              <a:rPr lang="en-US" sz="1600" u="sng" dirty="0" smtClean="0"/>
              <a:t>local</a:t>
            </a:r>
            <a:r>
              <a:rPr lang="en-US" sz="1600" dirty="0" smtClean="0"/>
              <a:t> shares</a:t>
            </a:r>
          </a:p>
          <a:p>
            <a:endParaRPr lang="en-US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u="sng" dirty="0" smtClean="0"/>
              <a:t>Fall 2019 Update</a:t>
            </a:r>
            <a:r>
              <a:rPr lang="en-US" sz="1800" dirty="0" smtClean="0"/>
              <a:t>: In order to improve the accuracy of these capital budget projects, DRPT staff engaged transit agencies throughout the state to:</a:t>
            </a:r>
          </a:p>
          <a:p>
            <a:pPr lvl="1"/>
            <a:r>
              <a:rPr lang="en-US" sz="1600" dirty="0" smtClean="0"/>
              <a:t>Account for recent changes in the use of the capital program – WMATA, SMART SCALE, Toll Revenues</a:t>
            </a:r>
          </a:p>
          <a:p>
            <a:pPr lvl="1"/>
            <a:r>
              <a:rPr lang="en-US" sz="1600" dirty="0" smtClean="0"/>
              <a:t>Reassess revenues – major de-obligated balances allocated, capital bonds programmed to projects</a:t>
            </a:r>
          </a:p>
          <a:p>
            <a:pPr lvl="1"/>
            <a:r>
              <a:rPr lang="en-US" sz="1600" dirty="0" smtClean="0"/>
              <a:t>Identify </a:t>
            </a:r>
            <a:r>
              <a:rPr lang="en-US" sz="1600" dirty="0"/>
              <a:t>those “</a:t>
            </a:r>
            <a:r>
              <a:rPr lang="en-US" sz="1600" u="sng" dirty="0"/>
              <a:t>projects that will realistically be implemented</a:t>
            </a:r>
            <a:r>
              <a:rPr lang="en-US" sz="1600" dirty="0" smtClean="0"/>
              <a:t>” over the next 5 years with greater </a:t>
            </a:r>
            <a:r>
              <a:rPr lang="en-US" sz="1600" dirty="0"/>
              <a:t>scrutiny and accuracy </a:t>
            </a:r>
            <a:endParaRPr lang="en-US" sz="1600" dirty="0" smtClean="0"/>
          </a:p>
          <a:p>
            <a:pPr lvl="1"/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Moving forward, Transit Strategic Plans will provide better forecasts of needs to support improved capital forecasts.</a:t>
            </a:r>
          </a:p>
          <a:p>
            <a:endParaRPr lang="en-US" sz="1400" u="sng" dirty="0" smtClean="0"/>
          </a:p>
          <a:p>
            <a:endParaRPr lang="en-US" sz="1400" u="sng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9F441-13C1-48BE-9753-9E1BE924571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8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Statewide Capital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Continued capital investment is needed to ensure that Virginia transit agencies have sufficient funds to replace aging assets when needed and expand services where </a:t>
            </a:r>
            <a:r>
              <a:rPr lang="en-US" dirty="0" smtClean="0"/>
              <a:t>appropriate.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9F441-13C1-48BE-9753-9E1BE924571A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666" r="1666"/>
          <a:stretch/>
        </p:blipFill>
        <p:spPr>
          <a:xfrm>
            <a:off x="152400" y="2613742"/>
            <a:ext cx="8839200" cy="32536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95400" y="5410200"/>
            <a:ext cx="4876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Capital Needs for Washington Metropolitan Area Transit Authority (WMATA) are not included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07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DRPT Template</Template>
  <TotalTime>359</TotalTime>
  <Words>627</Words>
  <Application>Microsoft Office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Arial Black</vt:lpstr>
      <vt:lpstr>Arial Narrow</vt:lpstr>
      <vt:lpstr>Calibri</vt:lpstr>
      <vt:lpstr>Franklin Gothic Book</vt:lpstr>
      <vt:lpstr>Franklin Gothic Demi</vt:lpstr>
      <vt:lpstr>Franklin Gothic Heavy</vt:lpstr>
      <vt:lpstr>Franklin Gothic Medium</vt:lpstr>
      <vt:lpstr>Wingdings</vt:lpstr>
      <vt:lpstr>DRPT Template</vt:lpstr>
      <vt:lpstr>PowerPoint Presentation</vt:lpstr>
      <vt:lpstr>MERIT Transit Reforms Implemented</vt:lpstr>
      <vt:lpstr>Major Studies/Initiatives Completed</vt:lpstr>
      <vt:lpstr>Transit Ridership in Virginia</vt:lpstr>
      <vt:lpstr>Ridership Trends</vt:lpstr>
      <vt:lpstr>Economic Impacts of Transit</vt:lpstr>
      <vt:lpstr>Economic Impacts of Transit</vt:lpstr>
      <vt:lpstr>Capital Needs - Fall 2019 Update</vt:lpstr>
      <vt:lpstr>Statewide Capital Needs</vt:lpstr>
      <vt:lpstr>Statewide Capital Needs</vt:lpstr>
      <vt:lpstr>Statewide Capital Needs</vt:lpstr>
      <vt:lpstr>Without Additional Resources</vt:lpstr>
      <vt:lpstr>PowerPoint Presentation</vt:lpstr>
    </vt:vector>
  </TitlesOfParts>
  <Company>Virginia IT Infrastructure Partnership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Sonenklar, Daniel (DRPT)</dc:creator>
  <cp:lastModifiedBy>Jennifer DeBruhl</cp:lastModifiedBy>
  <cp:revision>32</cp:revision>
  <cp:lastPrinted>2018-12-19T15:33:53Z</cp:lastPrinted>
  <dcterms:created xsi:type="dcterms:W3CDTF">2019-06-21T20:41:23Z</dcterms:created>
  <dcterms:modified xsi:type="dcterms:W3CDTF">2020-01-03T17:58:47Z</dcterms:modified>
</cp:coreProperties>
</file>