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60" r:id="rId4"/>
    <p:sldId id="262" r:id="rId5"/>
    <p:sldId id="263" r:id="rId6"/>
    <p:sldId id="265" r:id="rId7"/>
    <p:sldId id="264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mith, Chris (DRPT)" initials="CSS" lastIdx="7" clrIdx="0"/>
  <p:cmAuthor id="1" name="Wright, Andrew (DRPT)" initials="AW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3D7"/>
    <a:srgbClr val="114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99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744" y="-102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r">
              <a:defRPr sz="1300"/>
            </a:lvl1pPr>
          </a:lstStyle>
          <a:p>
            <a:fld id="{4907AB74-15ED-4BA8-897D-5C14D4157F86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r">
              <a:defRPr sz="1300"/>
            </a:lvl1pPr>
          </a:lstStyle>
          <a:p>
            <a:fld id="{C703B764-9E66-4031-AC75-0D4A425FF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014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r">
              <a:defRPr sz="1300"/>
            </a:lvl1pPr>
          </a:lstStyle>
          <a:p>
            <a:fld id="{3D5B1DC8-5884-4523-94DB-AE85D3E26E41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2" rIns="93166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6" tIns="46582" rIns="93166" bIns="465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r">
              <a:defRPr sz="1300"/>
            </a:lvl1pPr>
          </a:lstStyle>
          <a:p>
            <a:fld id="{0652E643-56E1-4FBD-9824-5F4D5ACE66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198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1B7-BB0E-410E-A8D0-E8CA9D34C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9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1B7-BB0E-410E-A8D0-E8CA9D34C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3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1B7-BB0E-410E-A8D0-E8CA9D34C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37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1/13/2019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2019 Transportation Research Board Annual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397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14400"/>
          </a:xfrm>
        </p:spPr>
        <p:txBody>
          <a:bodyPr>
            <a:normAutofit/>
          </a:bodyPr>
          <a:lstStyle>
            <a:lvl1pPr algn="ctr">
              <a:defRPr sz="3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10199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07593"/>
            <a:ext cx="381000" cy="365125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E9F441-13C1-48BE-9753-9E1BE92457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28600" y="914400"/>
            <a:ext cx="8686800" cy="7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458200" y="63246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55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9285" y="2057400"/>
            <a:ext cx="8229600" cy="83820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69285" y="2971800"/>
            <a:ext cx="8686800" cy="7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307593"/>
            <a:ext cx="381000" cy="365125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</a:defRPr>
            </a:lvl1pPr>
          </a:lstStyle>
          <a:p>
            <a:fld id="{9FE9F441-13C1-48BE-9753-9E1BE924571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458200" y="63246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68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1B7-BB0E-410E-A8D0-E8CA9D34C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37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1B7-BB0E-410E-A8D0-E8CA9D34C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1B7-BB0E-410E-A8D0-E8CA9D34C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0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1B7-BB0E-410E-A8D0-E8CA9D34C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1B7-BB0E-410E-A8D0-E8CA9D34C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8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281B7-BB0E-410E-A8D0-E8CA9D34C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3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78281B7-BB0E-410E-A8D0-E8CA9D34C8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Image result for drpt logo"/>
          <p:cNvPicPr/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56"/>
          <a:stretch/>
        </p:blipFill>
        <p:spPr bwMode="auto">
          <a:xfrm>
            <a:off x="507048" y="6302370"/>
            <a:ext cx="1397952" cy="32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7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pt.virginia.gov/" TargetMode="External"/><Relationship Id="rId2" Type="http://schemas.openxmlformats.org/officeDocument/2006/relationships/hyperlink" Target="mailto:jeremy.latimer@drpt.Virginia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76600"/>
            <a:ext cx="7772400" cy="860425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/>
              <a:t>Rail Industrial Access Program Application Briefing</a:t>
            </a:r>
            <a:br>
              <a:rPr lang="en-US" sz="1800" b="1" dirty="0" smtClean="0"/>
            </a:br>
            <a:r>
              <a:rPr lang="en-US" sz="1800" b="1" dirty="0" smtClean="0"/>
              <a:t>Phoenix Packaging Operations, LLC</a:t>
            </a:r>
            <a:br>
              <a:rPr lang="en-US" sz="1800" b="1" dirty="0" smtClean="0"/>
            </a:br>
            <a:r>
              <a:rPr lang="en-US" sz="1800" b="1" dirty="0" smtClean="0"/>
              <a:t>Pulaski County</a:t>
            </a:r>
            <a:endParaRPr lang="en-US" sz="1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6138" y="4161759"/>
            <a:ext cx="7848600" cy="344408"/>
          </a:xfrm>
        </p:spPr>
        <p:txBody>
          <a:bodyPr>
            <a:normAutofit/>
          </a:bodyPr>
          <a:lstStyle/>
          <a:p>
            <a:pPr algn="l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Commonwealth Transportation Board, January 14, 2020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114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248400"/>
            <a:ext cx="9144000" cy="609599"/>
          </a:xfrm>
          <a:prstGeom prst="rect">
            <a:avLst/>
          </a:prstGeom>
          <a:solidFill>
            <a:srgbClr val="114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7" name="Picture 6" descr="Image result for drpt logo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5437853"/>
            <a:ext cx="2590800" cy="7858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762000" y="3208179"/>
            <a:ext cx="8382000" cy="684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632344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62000" y="5534849"/>
            <a:ext cx="5105400" cy="688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Jeremy Latimer, Director of Rail Transportation Programs</a:t>
            </a:r>
            <a:endParaRPr lang="en-US" sz="1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Rail and Public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7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Phoenix Packaging Operations, LLC, Pulaski County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F441-13C1-48BE-9753-9E1BE924571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Rail Map 12 inch at 300dpi with Delmarva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5" r="37036"/>
          <a:stretch/>
        </p:blipFill>
        <p:spPr bwMode="auto">
          <a:xfrm>
            <a:off x="838200" y="1219200"/>
            <a:ext cx="7010400" cy="495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5278315" y="4800600"/>
            <a:ext cx="2133600" cy="762000"/>
          </a:xfrm>
          <a:prstGeom prst="wedgeRoundRectCallout">
            <a:avLst>
              <a:gd name="adj1" fmla="val -73580"/>
              <a:gd name="adj2" fmla="val -90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Phoenix Packaging Operations site</a:t>
            </a:r>
          </a:p>
          <a:p>
            <a:pPr algn="ctr"/>
            <a:r>
              <a:rPr lang="en-US" sz="1400" dirty="0" smtClean="0"/>
              <a:t>Pulaski County</a:t>
            </a:r>
            <a:endParaRPr lang="en-US" sz="1400" dirty="0"/>
          </a:p>
        </p:txBody>
      </p:sp>
      <p:sp>
        <p:nvSpPr>
          <p:cNvPr id="8" name="5-Point Star 7"/>
          <p:cNvSpPr/>
          <p:nvPr/>
        </p:nvSpPr>
        <p:spPr>
          <a:xfrm>
            <a:off x="4495799" y="4953000"/>
            <a:ext cx="345831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7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F441-13C1-48BE-9753-9E1BE924571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15505" t="9358" r="51462" b="10603"/>
          <a:stretch/>
        </p:blipFill>
        <p:spPr bwMode="auto">
          <a:xfrm>
            <a:off x="602488" y="914400"/>
            <a:ext cx="7939024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2590800" y="4191000"/>
            <a:ext cx="304800" cy="381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819400" y="2895600"/>
            <a:ext cx="1981200" cy="18288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Rectangular Callout 9"/>
          <p:cNvSpPr/>
          <p:nvPr/>
        </p:nvSpPr>
        <p:spPr>
          <a:xfrm>
            <a:off x="1371600" y="4038600"/>
            <a:ext cx="847618" cy="527538"/>
          </a:xfrm>
          <a:prstGeom prst="wedgeRectCallout">
            <a:avLst>
              <a:gd name="adj1" fmla="val 97698"/>
              <a:gd name="adj2" fmla="val 25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Extension of existing spur</a:t>
            </a:r>
            <a:endParaRPr lang="en-US" sz="1100" dirty="0"/>
          </a:p>
        </p:txBody>
      </p:sp>
      <p:sp>
        <p:nvSpPr>
          <p:cNvPr id="11" name="Rectangular Callout 10"/>
          <p:cNvSpPr/>
          <p:nvPr/>
        </p:nvSpPr>
        <p:spPr>
          <a:xfrm>
            <a:off x="4267200" y="4038600"/>
            <a:ext cx="838200" cy="527538"/>
          </a:xfrm>
          <a:prstGeom prst="wedgeRectCallout">
            <a:avLst>
              <a:gd name="adj1" fmla="val -105798"/>
              <a:gd name="adj2" fmla="val -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New</a:t>
            </a:r>
            <a:r>
              <a:rPr lang="en-US" dirty="0" smtClean="0"/>
              <a:t> </a:t>
            </a:r>
            <a:r>
              <a:rPr lang="en-US" sz="1100" dirty="0" smtClean="0"/>
              <a:t>spur</a:t>
            </a:r>
            <a:endParaRPr lang="en-US" sz="1100" dirty="0"/>
          </a:p>
        </p:txBody>
      </p:sp>
      <p:sp>
        <p:nvSpPr>
          <p:cNvPr id="12" name="Rectangular Callout 11"/>
          <p:cNvSpPr/>
          <p:nvPr/>
        </p:nvSpPr>
        <p:spPr>
          <a:xfrm>
            <a:off x="6477000" y="1905000"/>
            <a:ext cx="1447800" cy="381000"/>
          </a:xfrm>
          <a:prstGeom prst="wedgeRectCallout">
            <a:avLst>
              <a:gd name="adj1" fmla="val -83384"/>
              <a:gd name="adj2" fmla="val -50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NS Mainline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7251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 and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19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Coordination with VEDP on the expansion since 2017.</a:t>
            </a:r>
          </a:p>
          <a:p>
            <a:endParaRPr lang="en-US" dirty="0" smtClean="0"/>
          </a:p>
          <a:p>
            <a:r>
              <a:rPr lang="en-US" dirty="0" smtClean="0"/>
              <a:t>Phoenix has been working with the Port on incentives to increase shipments from the Port of Virginia.</a:t>
            </a:r>
          </a:p>
          <a:p>
            <a:endParaRPr lang="en-US" dirty="0" smtClean="0"/>
          </a:p>
          <a:p>
            <a:r>
              <a:rPr lang="en-US" dirty="0" smtClean="0"/>
              <a:t>Phoenix Packaging Operations, LLC designs and manufactures rigid packaging solutions for commercial food and beverages, healthcare, and disposable consumer product industries.</a:t>
            </a:r>
          </a:p>
          <a:p>
            <a:endParaRPr lang="en-US" dirty="0" smtClean="0"/>
          </a:p>
          <a:p>
            <a:r>
              <a:rPr lang="en-US" dirty="0" smtClean="0"/>
              <a:t>The expansion will serve national and international markets and will ship through the Port of Virginia.</a:t>
            </a:r>
          </a:p>
          <a:p>
            <a:endParaRPr lang="en-US" dirty="0" smtClean="0"/>
          </a:p>
          <a:p>
            <a:r>
              <a:rPr lang="en-US" dirty="0" smtClean="0"/>
              <a:t>The facility will be served by Norfolk Southern Railroad.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F441-13C1-48BE-9753-9E1BE924571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4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199"/>
          </a:xfrm>
        </p:spPr>
        <p:txBody>
          <a:bodyPr>
            <a:normAutofit fontScale="92500" lnSpcReduction="10000"/>
          </a:bodyPr>
          <a:lstStyle/>
          <a:p>
            <a:pPr marL="285750" lvl="0" indent="-285750" defTabSz="457200">
              <a:lnSpc>
                <a:spcPct val="85000"/>
              </a:lnSpc>
              <a:spcBef>
                <a:spcPct val="40000"/>
              </a:spcBef>
            </a:pPr>
            <a:endParaRPr lang="en-US" sz="2400" dirty="0" smtClean="0">
              <a:solidFill>
                <a:prstClr val="black"/>
              </a:solidFill>
              <a:latin typeface="Corbel"/>
              <a:cs typeface="+mn-cs"/>
            </a:endParaRPr>
          </a:p>
          <a:p>
            <a:pPr marL="285750" lvl="0" indent="-285750" defTabSz="457200">
              <a:lnSpc>
                <a:spcPct val="85000"/>
              </a:lnSpc>
              <a:spcBef>
                <a:spcPct val="40000"/>
              </a:spcBef>
            </a:pPr>
            <a:r>
              <a:rPr lang="en-US" sz="2400" dirty="0" smtClean="0">
                <a:solidFill>
                  <a:prstClr val="black"/>
                </a:solidFill>
                <a:latin typeface="Corbel"/>
                <a:cs typeface="+mn-cs"/>
              </a:rPr>
              <a:t>Application </a:t>
            </a:r>
            <a:r>
              <a:rPr lang="en-US" sz="2400" dirty="0">
                <a:solidFill>
                  <a:prstClr val="black"/>
                </a:solidFill>
                <a:latin typeface="Corbel"/>
                <a:cs typeface="+mn-cs"/>
              </a:rPr>
              <a:t>for $450,000 in Rail Industrial Access Funds</a:t>
            </a:r>
          </a:p>
          <a:p>
            <a:pPr lvl="1" defTabSz="457200">
              <a:lnSpc>
                <a:spcPct val="85000"/>
              </a:lnSpc>
              <a:spcBef>
                <a:spcPct val="40000"/>
              </a:spcBef>
            </a:pPr>
            <a:r>
              <a:rPr lang="en-US" sz="2400" dirty="0">
                <a:solidFill>
                  <a:prstClr val="black"/>
                </a:solidFill>
                <a:latin typeface="Corbel"/>
                <a:cs typeface="+mn-cs"/>
              </a:rPr>
              <a:t>Applicant will provide minimum 30% match</a:t>
            </a:r>
          </a:p>
          <a:p>
            <a:pPr lvl="1" defTabSz="457200">
              <a:lnSpc>
                <a:spcPct val="85000"/>
              </a:lnSpc>
              <a:spcBef>
                <a:spcPct val="40000"/>
              </a:spcBef>
            </a:pPr>
            <a:r>
              <a:rPr lang="en-US" sz="2400" dirty="0">
                <a:solidFill>
                  <a:prstClr val="black"/>
                </a:solidFill>
                <a:latin typeface="Corbel"/>
                <a:cs typeface="+mn-cs"/>
              </a:rPr>
              <a:t>$30M Total Estimated Capital Expenditure </a:t>
            </a:r>
          </a:p>
          <a:p>
            <a:pPr marL="457200" lvl="1" indent="0" defTabSz="457200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Corbel"/>
                <a:cs typeface="+mn-cs"/>
              </a:rPr>
              <a:t>      ($30M package of loans and incentives)</a:t>
            </a:r>
          </a:p>
          <a:p>
            <a:pPr marL="1200150" lvl="2" indent="-285750" defTabSz="457200">
              <a:lnSpc>
                <a:spcPct val="85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orbel"/>
                <a:cs typeface="+mn-cs"/>
              </a:rPr>
              <a:t>New 176,000 square foot warehouse and manufacturing facility </a:t>
            </a:r>
          </a:p>
          <a:p>
            <a:pPr marL="1200150" lvl="2" indent="-285750" defTabSz="457200">
              <a:lnSpc>
                <a:spcPct val="85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orbel"/>
                <a:cs typeface="+mn-cs"/>
              </a:rPr>
              <a:t>Build new rail spur</a:t>
            </a:r>
          </a:p>
          <a:p>
            <a:pPr marL="1200150" lvl="2" indent="-285750" defTabSz="457200">
              <a:lnSpc>
                <a:spcPct val="85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orbel"/>
                <a:cs typeface="+mn-cs"/>
              </a:rPr>
              <a:t>Extend a former RIA grant funded rail spur </a:t>
            </a:r>
            <a:endParaRPr lang="en-US" sz="2400" dirty="0" smtClean="0">
              <a:solidFill>
                <a:prstClr val="black"/>
              </a:solidFill>
              <a:latin typeface="Corbel"/>
              <a:cs typeface="+mn-cs"/>
            </a:endParaRPr>
          </a:p>
          <a:p>
            <a:pPr marL="1657350" lvl="3" indent="-285750" defTabSz="457200">
              <a:lnSpc>
                <a:spcPct val="85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orbel"/>
                <a:cs typeface="+mn-cs"/>
              </a:rPr>
              <a:t>$450,000 Grant in 2012</a:t>
            </a:r>
          </a:p>
          <a:p>
            <a:pPr marL="1657350" lvl="3" indent="-285750" defTabSz="457200">
              <a:lnSpc>
                <a:spcPct val="85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orbel"/>
                <a:cs typeface="+mn-cs"/>
              </a:rPr>
              <a:t>Met requirements of 2012 grant – 154 annual carloads</a:t>
            </a:r>
          </a:p>
          <a:p>
            <a:pPr marL="1200150" lvl="2" indent="-285750" defTabSz="457200">
              <a:lnSpc>
                <a:spcPct val="85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orbel"/>
                <a:cs typeface="+mn-cs"/>
              </a:rPr>
              <a:t>Approximately </a:t>
            </a:r>
            <a:r>
              <a:rPr lang="en-US" sz="2400" dirty="0">
                <a:solidFill>
                  <a:prstClr val="black"/>
                </a:solidFill>
                <a:latin typeface="Corbel"/>
                <a:cs typeface="+mn-cs"/>
              </a:rPr>
              <a:t>$1M Rail Project Cost</a:t>
            </a:r>
          </a:p>
          <a:p>
            <a:pPr marL="1200150" lvl="2" indent="-285750" defTabSz="457200">
              <a:lnSpc>
                <a:spcPct val="85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orbel"/>
                <a:cs typeface="+mn-cs"/>
              </a:rPr>
              <a:t>Capital expenditures outside the $450,000 grant will be paid for by the applicant as well as other state and local grants and incentives</a:t>
            </a:r>
          </a:p>
          <a:p>
            <a:pPr lvl="1" defTabSz="457200">
              <a:lnSpc>
                <a:spcPct val="85000"/>
              </a:lnSpc>
              <a:spcBef>
                <a:spcPct val="40000"/>
              </a:spcBef>
            </a:pPr>
            <a:r>
              <a:rPr lang="en-US" sz="2400" dirty="0">
                <a:solidFill>
                  <a:prstClr val="black"/>
                </a:solidFill>
                <a:latin typeface="Corbel"/>
                <a:cs typeface="+mn-cs"/>
              </a:rPr>
              <a:t>Cost overruns responsibility of 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+mn-cs"/>
              </a:rPr>
              <a:t>applicant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F441-13C1-48BE-9753-9E1BE924571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9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199"/>
          </a:xfrm>
        </p:spPr>
        <p:txBody>
          <a:bodyPr/>
          <a:lstStyle/>
          <a:p>
            <a:pPr marL="285750" lvl="0" indent="-285750" defTabSz="457200">
              <a:lnSpc>
                <a:spcPct val="85000"/>
              </a:lnSpc>
              <a:spcBef>
                <a:spcPct val="40000"/>
              </a:spcBef>
            </a:pPr>
            <a:endParaRPr lang="en-US" sz="2400" dirty="0" smtClean="0">
              <a:solidFill>
                <a:prstClr val="black"/>
              </a:solidFill>
              <a:latin typeface="Corbel"/>
              <a:cs typeface="+mn-cs"/>
            </a:endParaRPr>
          </a:p>
          <a:p>
            <a:pPr marL="285750" lvl="0" indent="-285750" defTabSz="457200">
              <a:lnSpc>
                <a:spcPct val="85000"/>
              </a:lnSpc>
              <a:spcBef>
                <a:spcPct val="40000"/>
              </a:spcBef>
            </a:pPr>
            <a:r>
              <a:rPr lang="en-US" sz="2400" dirty="0" smtClean="0">
                <a:solidFill>
                  <a:prstClr val="black"/>
                </a:solidFill>
                <a:latin typeface="Corbel"/>
                <a:cs typeface="+mn-cs"/>
              </a:rPr>
              <a:t>Public </a:t>
            </a:r>
            <a:r>
              <a:rPr lang="en-US" sz="2400" dirty="0">
                <a:solidFill>
                  <a:prstClr val="black"/>
                </a:solidFill>
                <a:latin typeface="Corbel"/>
                <a:cs typeface="+mn-cs"/>
              </a:rPr>
              <a:t>Benefits:</a:t>
            </a:r>
          </a:p>
          <a:p>
            <a:pPr lvl="1" defTabSz="457200">
              <a:lnSpc>
                <a:spcPct val="85000"/>
              </a:lnSpc>
              <a:spcBef>
                <a:spcPct val="40000"/>
              </a:spcBef>
            </a:pPr>
            <a:r>
              <a:rPr lang="en-US" sz="2400" dirty="0">
                <a:solidFill>
                  <a:prstClr val="black"/>
                </a:solidFill>
                <a:latin typeface="Corbel"/>
                <a:cs typeface="+mn-cs"/>
              </a:rPr>
              <a:t>Additional 296 railcars annual commitment (currently 164 carloads per year)</a:t>
            </a:r>
          </a:p>
          <a:p>
            <a:pPr marL="1200150" lvl="2" indent="-285750" defTabSz="457200">
              <a:lnSpc>
                <a:spcPct val="85000"/>
              </a:lnSpc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orbel"/>
                <a:cs typeface="+mn-cs"/>
              </a:rPr>
              <a:t>1,006 additional trucks off of Virginia highways annually (currently 558 annual trucks)</a:t>
            </a:r>
          </a:p>
          <a:p>
            <a:pPr lvl="1" defTabSz="457200">
              <a:lnSpc>
                <a:spcPct val="85000"/>
              </a:lnSpc>
              <a:spcBef>
                <a:spcPct val="40000"/>
              </a:spcBef>
            </a:pPr>
            <a:r>
              <a:rPr lang="en-US" sz="2400" dirty="0">
                <a:solidFill>
                  <a:prstClr val="black"/>
                </a:solidFill>
                <a:latin typeface="Corbel"/>
                <a:cs typeface="+mn-cs"/>
              </a:rPr>
              <a:t>145 new jobs associated with expansion</a:t>
            </a:r>
          </a:p>
          <a:p>
            <a:pPr lvl="1" defTabSz="457200">
              <a:lnSpc>
                <a:spcPct val="85000"/>
              </a:lnSpc>
              <a:spcBef>
                <a:spcPct val="40000"/>
              </a:spcBef>
            </a:pPr>
            <a:r>
              <a:rPr lang="en-US" sz="2400" dirty="0">
                <a:solidFill>
                  <a:prstClr val="black"/>
                </a:solidFill>
                <a:latin typeface="Corbel"/>
                <a:cs typeface="+mn-cs"/>
              </a:rPr>
              <a:t>96% of shipping will be by rail</a:t>
            </a:r>
            <a:endParaRPr lang="en-US" sz="2400" dirty="0">
              <a:solidFill>
                <a:srgbClr val="FF0000"/>
              </a:solidFill>
              <a:latin typeface="Corbel"/>
              <a:cs typeface="+mn-cs"/>
            </a:endParaRPr>
          </a:p>
          <a:p>
            <a:pPr marL="285750" lvl="0" indent="-285750" defTabSz="457200">
              <a:lnSpc>
                <a:spcPct val="85000"/>
              </a:lnSpc>
              <a:spcBef>
                <a:spcPct val="40000"/>
              </a:spcBef>
            </a:pPr>
            <a:r>
              <a:rPr lang="en-US" sz="2400" dirty="0">
                <a:solidFill>
                  <a:prstClr val="black"/>
                </a:solidFill>
                <a:latin typeface="Corbel"/>
                <a:cs typeface="+mn-cs"/>
              </a:rPr>
              <a:t>Application scores 69 of 100 points</a:t>
            </a:r>
          </a:p>
          <a:p>
            <a:pPr lvl="1" defTabSz="457200">
              <a:lnSpc>
                <a:spcPct val="85000"/>
              </a:lnSpc>
              <a:spcBef>
                <a:spcPct val="40000"/>
              </a:spcBef>
            </a:pPr>
            <a:r>
              <a:rPr lang="en-US" sz="2400" dirty="0">
                <a:solidFill>
                  <a:prstClr val="black"/>
                </a:solidFill>
                <a:latin typeface="Corbel"/>
                <a:cs typeface="+mn-cs"/>
              </a:rPr>
              <a:t>Minimum 50 points needed to be recommended to CTB</a:t>
            </a:r>
          </a:p>
          <a:p>
            <a:pPr marL="285750" lvl="0" indent="-285750" defTabSz="457200">
              <a:lnSpc>
                <a:spcPct val="85000"/>
              </a:lnSpc>
              <a:spcBef>
                <a:spcPct val="40000"/>
              </a:spcBef>
            </a:pPr>
            <a:r>
              <a:rPr lang="en-US" sz="2400" dirty="0">
                <a:solidFill>
                  <a:prstClr val="black"/>
                </a:solidFill>
                <a:latin typeface="Corbel"/>
                <a:cs typeface="+mn-cs"/>
              </a:rPr>
              <a:t>Minimum threshold will be 10 new carloads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F441-13C1-48BE-9753-9E1BE924571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0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199"/>
          </a:xfrm>
        </p:spPr>
        <p:txBody>
          <a:bodyPr/>
          <a:lstStyle/>
          <a:p>
            <a:pPr marL="0" lvl="0" indent="0" defTabSz="457200">
              <a:lnSpc>
                <a:spcPct val="85000"/>
              </a:lnSpc>
              <a:spcBef>
                <a:spcPct val="40000"/>
              </a:spcBef>
              <a:buNone/>
            </a:pPr>
            <a:endParaRPr lang="en-US" dirty="0"/>
          </a:p>
          <a:p>
            <a:pPr marL="0" lvl="0" indent="0" defTabSz="457200">
              <a:lnSpc>
                <a:spcPct val="85000"/>
              </a:lnSpc>
              <a:spcBef>
                <a:spcPct val="40000"/>
              </a:spcBef>
              <a:buNone/>
            </a:pPr>
            <a:endParaRPr lang="en-US" sz="2400" dirty="0" smtClean="0">
              <a:solidFill>
                <a:prstClr val="black"/>
              </a:solidFill>
              <a:latin typeface="Corbel"/>
              <a:cs typeface="+mn-cs"/>
            </a:endParaRPr>
          </a:p>
          <a:p>
            <a:pPr marL="0" lvl="0" indent="0" defTabSz="457200">
              <a:lnSpc>
                <a:spcPct val="85000"/>
              </a:lnSpc>
              <a:spcBef>
                <a:spcPct val="40000"/>
              </a:spcBef>
              <a:buNone/>
            </a:pPr>
            <a:endParaRPr lang="en-US" sz="2400" dirty="0">
              <a:solidFill>
                <a:prstClr val="black"/>
              </a:solidFill>
              <a:latin typeface="Corbel"/>
              <a:cs typeface="+mn-cs"/>
            </a:endParaRPr>
          </a:p>
          <a:p>
            <a:pPr marL="0" lvl="0" indent="0" algn="ctr" defTabSz="457200">
              <a:lnSpc>
                <a:spcPct val="85000"/>
              </a:lnSpc>
              <a:spcBef>
                <a:spcPct val="40000"/>
              </a:spcBef>
              <a:buNone/>
            </a:pPr>
            <a:r>
              <a:rPr lang="en-US" sz="2400" dirty="0" smtClean="0">
                <a:solidFill>
                  <a:prstClr val="black"/>
                </a:solidFill>
                <a:latin typeface="Corbel"/>
                <a:cs typeface="+mn-cs"/>
              </a:rPr>
              <a:t>Jeremy Latimer</a:t>
            </a:r>
          </a:p>
          <a:p>
            <a:pPr marL="0" lvl="0" indent="0" algn="ctr" defTabSz="457200">
              <a:lnSpc>
                <a:spcPct val="85000"/>
              </a:lnSpc>
              <a:spcBef>
                <a:spcPct val="40000"/>
              </a:spcBef>
              <a:buNone/>
            </a:pPr>
            <a:r>
              <a:rPr lang="en-US" sz="2400" dirty="0" smtClean="0">
                <a:solidFill>
                  <a:prstClr val="black"/>
                </a:solidFill>
                <a:latin typeface="Corbel"/>
                <a:cs typeface="+mn-cs"/>
                <a:hlinkClick r:id="rId2"/>
              </a:rPr>
              <a:t>jeremy.latimer@drpt.Virginia.gov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+mn-cs"/>
              </a:rPr>
              <a:t> </a:t>
            </a:r>
          </a:p>
          <a:p>
            <a:pPr marL="0" lvl="0" indent="0" algn="ctr" defTabSz="457200">
              <a:lnSpc>
                <a:spcPct val="85000"/>
              </a:lnSpc>
              <a:spcBef>
                <a:spcPct val="40000"/>
              </a:spcBef>
              <a:buNone/>
            </a:pPr>
            <a:endParaRPr lang="en-US" sz="2400" dirty="0">
              <a:solidFill>
                <a:prstClr val="black"/>
              </a:solidFill>
              <a:latin typeface="Corbel"/>
              <a:cs typeface="+mn-cs"/>
            </a:endParaRPr>
          </a:p>
          <a:p>
            <a:pPr marL="0" lvl="0" indent="0" algn="ctr" defTabSz="457200">
              <a:lnSpc>
                <a:spcPct val="85000"/>
              </a:lnSpc>
              <a:spcBef>
                <a:spcPct val="40000"/>
              </a:spcBef>
              <a:buNone/>
            </a:pPr>
            <a:r>
              <a:rPr lang="en-US" sz="2400" dirty="0" smtClean="0">
                <a:solidFill>
                  <a:prstClr val="black"/>
                </a:solidFill>
                <a:latin typeface="Corbel"/>
                <a:cs typeface="+mn-cs"/>
                <a:hlinkClick r:id="rId3"/>
              </a:rPr>
              <a:t>www.drpt.Virginia.gov</a:t>
            </a:r>
            <a:endParaRPr lang="en-US" sz="2400" dirty="0" smtClean="0">
              <a:solidFill>
                <a:prstClr val="black"/>
              </a:solidFill>
              <a:latin typeface="Corbel"/>
              <a:cs typeface="+mn-cs"/>
            </a:endParaRPr>
          </a:p>
          <a:p>
            <a:pPr marL="0" lvl="0" indent="0" algn="ctr" defTabSz="457200">
              <a:lnSpc>
                <a:spcPct val="85000"/>
              </a:lnSpc>
              <a:spcBef>
                <a:spcPct val="40000"/>
              </a:spcBef>
              <a:buNone/>
            </a:pPr>
            <a:r>
              <a:rPr lang="en-US" sz="2400" dirty="0" smtClean="0">
                <a:solidFill>
                  <a:prstClr val="black"/>
                </a:solidFill>
                <a:latin typeface="Corbel"/>
                <a:cs typeface="+mn-cs"/>
              </a:rPr>
              <a:t>804-786-4440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F441-13C1-48BE-9753-9E1BE924571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61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6790</TotalTime>
  <Words>319</Words>
  <Application>Microsoft Office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Corbel</vt:lpstr>
      <vt:lpstr>Franklin Gothic Demi</vt:lpstr>
      <vt:lpstr>Wingdings</vt:lpstr>
      <vt:lpstr>Office Theme</vt:lpstr>
      <vt:lpstr>Rail Industrial Access Program Application Briefing Phoenix Packaging Operations, LLC Pulaski County</vt:lpstr>
      <vt:lpstr>Project Location</vt:lpstr>
      <vt:lpstr>Project Location</vt:lpstr>
      <vt:lpstr>Project Overview and Background</vt:lpstr>
      <vt:lpstr>Application Summary</vt:lpstr>
      <vt:lpstr>Public Benefits</vt:lpstr>
      <vt:lpstr>Questions?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 Capital Program Prioritization</dc:title>
  <dc:creator>Andrew.Wright@drpt.virginia.gov</dc:creator>
  <cp:lastModifiedBy>VITA Program</cp:lastModifiedBy>
  <cp:revision>218</cp:revision>
  <cp:lastPrinted>2020-01-07T17:28:55Z</cp:lastPrinted>
  <dcterms:created xsi:type="dcterms:W3CDTF">2018-12-11T17:25:38Z</dcterms:created>
  <dcterms:modified xsi:type="dcterms:W3CDTF">2020-01-07T17:29:04Z</dcterms:modified>
</cp:coreProperties>
</file>