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80" r:id="rId4"/>
    <p:sldId id="263" r:id="rId5"/>
    <p:sldId id="269" r:id="rId6"/>
    <p:sldId id="275" r:id="rId7"/>
    <p:sldId id="276" r:id="rId8"/>
    <p:sldId id="272" r:id="rId9"/>
    <p:sldId id="270" r:id="rId10"/>
    <p:sldId id="277" r:id="rId11"/>
    <p:sldId id="267" r:id="rId12"/>
    <p:sldId id="279" r:id="rId13"/>
    <p:sldId id="264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mith, Chris (DRPT)" initials="CSS" lastIdx="7" clrIdx="0"/>
  <p:cmAuthor id="1" name="Wright, Andrew (DRPT)" initials="AW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3D7"/>
    <a:srgbClr val="114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99" autoAdjust="0"/>
    <p:restoredTop sz="94629" autoAdjust="0"/>
  </p:normalViewPr>
  <p:slideViewPr>
    <p:cSldViewPr>
      <p:cViewPr varScale="1">
        <p:scale>
          <a:sx n="86" d="100"/>
          <a:sy n="86" d="100"/>
        </p:scale>
        <p:origin x="99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744" y="-102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r">
              <a:defRPr sz="1300"/>
            </a:lvl1pPr>
          </a:lstStyle>
          <a:p>
            <a:fld id="{4907AB74-15ED-4BA8-897D-5C14D4157F86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r">
              <a:defRPr sz="1300"/>
            </a:lvl1pPr>
          </a:lstStyle>
          <a:p>
            <a:fld id="{C703B764-9E66-4031-AC75-0D4A425FF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014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r">
              <a:defRPr sz="1300"/>
            </a:lvl1pPr>
          </a:lstStyle>
          <a:p>
            <a:fld id="{3D5B1DC8-5884-4523-94DB-AE85D3E26E41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2" rIns="93166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6" tIns="46582" rIns="93166" bIns="465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r">
              <a:defRPr sz="1300"/>
            </a:lvl1pPr>
          </a:lstStyle>
          <a:p>
            <a:fld id="{0652E643-56E1-4FBD-9824-5F4D5ACE66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198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1B7-BB0E-410E-A8D0-E8CA9D34C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9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1B7-BB0E-410E-A8D0-E8CA9D34C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3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1B7-BB0E-410E-A8D0-E8CA9D34C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37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1/13/2019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2019 Transportation Research Board Annual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397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>
            <a:normAutofit/>
          </a:bodyPr>
          <a:lstStyle>
            <a:lvl1pPr algn="ctr">
              <a:defRPr sz="3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10199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07593"/>
            <a:ext cx="381000" cy="365125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E9F441-13C1-48BE-9753-9E1BE92457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28600" y="914400"/>
            <a:ext cx="8686800" cy="7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458200" y="63246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55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9285" y="2057400"/>
            <a:ext cx="8229600" cy="8382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69285" y="2971800"/>
            <a:ext cx="8686800" cy="7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07593"/>
            <a:ext cx="381000" cy="365125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defRPr>
            </a:lvl1pPr>
          </a:lstStyle>
          <a:p>
            <a:fld id="{9FE9F441-13C1-48BE-9753-9E1BE924571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458200" y="63246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68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1B7-BB0E-410E-A8D0-E8CA9D34C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37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1B7-BB0E-410E-A8D0-E8CA9D34C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1B7-BB0E-410E-A8D0-E8CA9D34C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0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1B7-BB0E-410E-A8D0-E8CA9D34C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1B7-BB0E-410E-A8D0-E8CA9D34C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8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1B7-BB0E-410E-A8D0-E8CA9D34C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3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78281B7-BB0E-410E-A8D0-E8CA9D34C8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Image result for drpt logo"/>
          <p:cNvPicPr/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56"/>
          <a:stretch/>
        </p:blipFill>
        <p:spPr bwMode="auto">
          <a:xfrm>
            <a:off x="507048" y="6302370"/>
            <a:ext cx="1397952" cy="32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7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pt.virginia.gov/rail/transforming-rail-in-virginia/" TargetMode="External"/><Relationship Id="rId2" Type="http://schemas.openxmlformats.org/officeDocument/2006/relationships/hyperlink" Target="http://www.drpt.virginia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76600"/>
            <a:ext cx="7772400" cy="86042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Transforming Rail in Virginia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6138" y="4161759"/>
            <a:ext cx="7848600" cy="344408"/>
          </a:xfrm>
        </p:spPr>
        <p:txBody>
          <a:bodyPr>
            <a:normAutofit/>
          </a:bodyPr>
          <a:lstStyle/>
          <a:p>
            <a:pPr algn="l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Commonwealth Transportation Board, January 14, 2020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114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248400"/>
            <a:ext cx="9144000" cy="609599"/>
          </a:xfrm>
          <a:prstGeom prst="rect">
            <a:avLst/>
          </a:prstGeom>
          <a:solidFill>
            <a:srgbClr val="114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7" name="Picture 6" descr="Image result for drpt logo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5437853"/>
            <a:ext cx="2590800" cy="7858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62000" y="3208179"/>
            <a:ext cx="8382000" cy="684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632344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62000" y="5534849"/>
            <a:ext cx="5105400" cy="688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McLaughlin, Chief of Rail Transportation Department of Rail and Public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16257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Amtrak Service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F441-13C1-48BE-9753-9E1BE924571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3"/>
          <a:stretch/>
        </p:blipFill>
        <p:spPr>
          <a:xfrm>
            <a:off x="2895600" y="995530"/>
            <a:ext cx="4495800" cy="586247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-16727" y="1676400"/>
            <a:ext cx="2912327" cy="4179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1" defTabSz="457200">
              <a:lnSpc>
                <a:spcPct val="85000"/>
              </a:lnSpc>
              <a:spcBef>
                <a:spcPct val="40000"/>
              </a:spcBef>
            </a:pPr>
            <a:endParaRPr lang="en-US" i="1" dirty="0" smtClean="0"/>
          </a:p>
          <a:p>
            <a:pPr marL="0" indent="0">
              <a:buNone/>
            </a:pPr>
            <a:endParaRPr lang="en-US" sz="1800" i="1" dirty="0" smtClean="0"/>
          </a:p>
          <a:p>
            <a:r>
              <a:rPr lang="en-US" dirty="0"/>
              <a:t>6</a:t>
            </a:r>
            <a:r>
              <a:rPr lang="en-US" b="1" dirty="0" smtClean="0"/>
              <a:t> </a:t>
            </a:r>
            <a:r>
              <a:rPr lang="en-US" dirty="0" smtClean="0"/>
              <a:t>additional round-trip trains connecting Virginia to the northeast by 2030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890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VRE Service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F441-13C1-48BE-9753-9E1BE924571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" r="2127"/>
          <a:stretch/>
        </p:blipFill>
        <p:spPr>
          <a:xfrm>
            <a:off x="2971800" y="1005147"/>
            <a:ext cx="4533900" cy="585285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16727" y="1676400"/>
            <a:ext cx="2988527" cy="4179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1" defTabSz="457200">
              <a:lnSpc>
                <a:spcPct val="85000"/>
              </a:lnSpc>
              <a:spcBef>
                <a:spcPct val="40000"/>
              </a:spcBef>
            </a:pPr>
            <a:endParaRPr lang="en-US" i="1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5</a:t>
            </a:r>
            <a:r>
              <a:rPr lang="en-US" b="1" dirty="0" smtClean="0"/>
              <a:t> </a:t>
            </a:r>
            <a:r>
              <a:rPr lang="en-US" dirty="0" smtClean="0"/>
              <a:t>additional round-trip VRE trains on the Fredericksburg Line by 2030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Includes late-night &amp; weekend service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80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1"/>
            <a:ext cx="8686800" cy="49530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2200" dirty="0" smtClean="0"/>
              <a:t>Finalize definitive agreements with CSX</a:t>
            </a:r>
          </a:p>
          <a:p>
            <a:pPr lvl="2" indent="-342900">
              <a:spcAft>
                <a:spcPts val="1200"/>
              </a:spcAft>
            </a:pPr>
            <a:r>
              <a:rPr lang="en-US" sz="2200" dirty="0" smtClean="0"/>
              <a:t>Conduct land survey and title work necessary for agreements</a:t>
            </a:r>
          </a:p>
          <a:p>
            <a:pPr lvl="2" indent="-342900">
              <a:spcAft>
                <a:spcPts val="1200"/>
              </a:spcAft>
            </a:pPr>
            <a:r>
              <a:rPr lang="en-US" sz="2200" dirty="0" smtClean="0"/>
              <a:t>Maintenance and operation agreement</a:t>
            </a:r>
          </a:p>
          <a:p>
            <a:pPr lvl="2" indent="-342900">
              <a:spcAft>
                <a:spcPts val="1200"/>
              </a:spcAft>
            </a:pPr>
            <a:r>
              <a:rPr lang="en-US" sz="2200" dirty="0" smtClean="0"/>
              <a:t>Transition Agreement 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Develop service agreements with Amtrak and VRE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Refine financial plan and secure commitments from other state, Federal and local funding partners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Continue working with CSX and other stakeholders to advance rail projects in the corridor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/>
              <a:t>Alexandria </a:t>
            </a:r>
            <a:r>
              <a:rPr lang="en-US" sz="2200" dirty="0"/>
              <a:t>/ Arlington 4</a:t>
            </a:r>
            <a:r>
              <a:rPr lang="en-US" sz="2200" baseline="30000" dirty="0"/>
              <a:t>th</a:t>
            </a:r>
            <a:r>
              <a:rPr lang="en-US" sz="2200" dirty="0"/>
              <a:t> Track </a:t>
            </a:r>
            <a:r>
              <a:rPr lang="en-US" sz="2200" dirty="0" smtClean="0"/>
              <a:t>Design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/>
              <a:t>Long Bridge Preliminary Engineering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/>
              <a:t>	</a:t>
            </a: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00050" lvl="1" indent="0">
              <a:buNone/>
            </a:pPr>
            <a:endParaRPr lang="en-US" dirty="0" smtClean="0"/>
          </a:p>
          <a:p>
            <a:pPr marL="857250" lvl="1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F441-13C1-48BE-9753-9E1BE924571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199"/>
          </a:xfrm>
        </p:spPr>
        <p:txBody>
          <a:bodyPr/>
          <a:lstStyle/>
          <a:p>
            <a:pPr marL="0" lvl="0" indent="0" defTabSz="457200">
              <a:lnSpc>
                <a:spcPct val="85000"/>
              </a:lnSpc>
              <a:spcBef>
                <a:spcPct val="40000"/>
              </a:spcBef>
              <a:buNone/>
            </a:pPr>
            <a:endParaRPr lang="en-US" dirty="0"/>
          </a:p>
          <a:p>
            <a:pPr marL="0" lvl="0" indent="0" defTabSz="457200">
              <a:lnSpc>
                <a:spcPct val="85000"/>
              </a:lnSpc>
              <a:spcBef>
                <a:spcPct val="40000"/>
              </a:spcBef>
              <a:buNone/>
            </a:pPr>
            <a:endParaRPr lang="en-US" sz="2400" dirty="0" smtClean="0">
              <a:solidFill>
                <a:prstClr val="black"/>
              </a:solidFill>
              <a:latin typeface="Corbel"/>
              <a:cs typeface="+mn-cs"/>
            </a:endParaRPr>
          </a:p>
          <a:p>
            <a:pPr marL="0" lvl="0" indent="0" defTabSz="457200">
              <a:lnSpc>
                <a:spcPct val="85000"/>
              </a:lnSpc>
              <a:spcBef>
                <a:spcPct val="40000"/>
              </a:spcBef>
              <a:buNone/>
            </a:pPr>
            <a:endParaRPr lang="en-US" sz="2400" dirty="0">
              <a:solidFill>
                <a:prstClr val="black"/>
              </a:solidFill>
              <a:latin typeface="Corbel"/>
              <a:cs typeface="+mn-cs"/>
            </a:endParaRPr>
          </a:p>
          <a:p>
            <a:pPr marL="0" lvl="0" indent="0" algn="ctr" defTabSz="457200">
              <a:lnSpc>
                <a:spcPct val="85000"/>
              </a:lnSpc>
              <a:spcBef>
                <a:spcPct val="40000"/>
              </a:spcBef>
              <a:buNone/>
            </a:pPr>
            <a:r>
              <a:rPr lang="en-US" sz="2400" dirty="0" smtClean="0">
                <a:solidFill>
                  <a:prstClr val="black"/>
                </a:solidFill>
                <a:latin typeface="Corbel"/>
                <a:cs typeface="+mn-cs"/>
              </a:rPr>
              <a:t>Michael McLaughlin</a:t>
            </a:r>
          </a:p>
          <a:p>
            <a:pPr marL="0" lvl="0" indent="0" algn="ctr" defTabSz="457200">
              <a:lnSpc>
                <a:spcPct val="85000"/>
              </a:lnSpc>
              <a:spcBef>
                <a:spcPct val="40000"/>
              </a:spcBef>
              <a:buNone/>
            </a:pPr>
            <a:endParaRPr lang="en-US" sz="2400" dirty="0">
              <a:solidFill>
                <a:prstClr val="black"/>
              </a:solidFill>
              <a:latin typeface="Corbel"/>
              <a:cs typeface="+mn-cs"/>
            </a:endParaRPr>
          </a:p>
          <a:p>
            <a:pPr marL="0" lvl="0" indent="0" algn="ctr" defTabSz="457200">
              <a:lnSpc>
                <a:spcPct val="85000"/>
              </a:lnSpc>
              <a:spcBef>
                <a:spcPct val="40000"/>
              </a:spcBef>
              <a:buNone/>
            </a:pPr>
            <a:r>
              <a:rPr lang="en-US" sz="2400" dirty="0" smtClean="0">
                <a:solidFill>
                  <a:prstClr val="black"/>
                </a:solidFill>
                <a:latin typeface="Corbel"/>
                <a:cs typeface="+mn-cs"/>
                <a:hlinkClick r:id="rId2"/>
              </a:rPr>
              <a:t>www.drpt.Virginia.gov</a:t>
            </a:r>
            <a:endParaRPr lang="en-US" sz="2400" dirty="0" smtClean="0">
              <a:solidFill>
                <a:prstClr val="black"/>
              </a:solidFill>
              <a:latin typeface="Corbel"/>
              <a:cs typeface="+mn-cs"/>
            </a:endParaRPr>
          </a:p>
          <a:p>
            <a:pPr marL="0" lvl="0" indent="0" algn="ctr" defTabSz="457200">
              <a:lnSpc>
                <a:spcPct val="85000"/>
              </a:lnSpc>
              <a:spcBef>
                <a:spcPct val="40000"/>
              </a:spcBef>
              <a:buNone/>
            </a:pPr>
            <a:endParaRPr lang="en-US" sz="2400" dirty="0">
              <a:solidFill>
                <a:prstClr val="black"/>
              </a:solidFill>
              <a:latin typeface="Corbel"/>
              <a:cs typeface="+mn-cs"/>
            </a:endParaRPr>
          </a:p>
          <a:p>
            <a:pPr marL="0" lvl="0" indent="0" algn="ctr" defTabSz="457200">
              <a:lnSpc>
                <a:spcPct val="85000"/>
              </a:lnSpc>
              <a:spcBef>
                <a:spcPct val="40000"/>
              </a:spcBef>
              <a:buNone/>
            </a:pPr>
            <a:r>
              <a:rPr lang="en-US" sz="2400" dirty="0" smtClean="0">
                <a:hlinkClick r:id="rId3"/>
              </a:rPr>
              <a:t>www.drpt.virginia.gov/rail/transforming-rail-in-virginia</a:t>
            </a:r>
            <a:r>
              <a:rPr lang="en-US" sz="2400" dirty="0">
                <a:hlinkClick r:id="rId3"/>
              </a:rPr>
              <a:t>/</a:t>
            </a:r>
            <a:endParaRPr lang="en-US" sz="2400" dirty="0" smtClean="0">
              <a:solidFill>
                <a:prstClr val="black"/>
              </a:solidFill>
              <a:latin typeface="Corbe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F441-13C1-48BE-9753-9E1BE924571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6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12/19/2019 Virginia-CSX Announcement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56" y="1066800"/>
            <a:ext cx="4244896" cy="495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On December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Governor Northam and Secretary Valentine announced a </a:t>
            </a:r>
            <a:r>
              <a:rPr lang="en-US" sz="2400" b="1" dirty="0" smtClean="0"/>
              <a:t>$3.7B</a:t>
            </a:r>
            <a:r>
              <a:rPr lang="en-US" sz="2400" dirty="0" smtClean="0"/>
              <a:t> landmark deal with CSX that includes purchase of over: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F441-13C1-48BE-9753-9E1BE924571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3" t="23470"/>
          <a:stretch/>
        </p:blipFill>
        <p:spPr>
          <a:xfrm>
            <a:off x="4925420" y="3671535"/>
            <a:ext cx="3405295" cy="29733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27" y="1173158"/>
            <a:ext cx="3556673" cy="2369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8863" r="56501"/>
          <a:stretch/>
        </p:blipFill>
        <p:spPr>
          <a:xfrm>
            <a:off x="2498822" y="3226239"/>
            <a:ext cx="2275220" cy="341860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5411" y="3226239"/>
            <a:ext cx="2215925" cy="495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350 miles </a:t>
            </a:r>
            <a:r>
              <a:rPr lang="en-US" dirty="0" smtClean="0"/>
              <a:t>of railroad right of way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225 miles </a:t>
            </a:r>
            <a:r>
              <a:rPr lang="en-US" dirty="0" smtClean="0"/>
              <a:t>of track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F441-13C1-48BE-9753-9E1BE924571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87581"/>
            <a:ext cx="3733800" cy="5770419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752600"/>
            <a:ext cx="4038600" cy="4179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1" defTabSz="457200">
              <a:lnSpc>
                <a:spcPct val="85000"/>
              </a:lnSpc>
              <a:spcBef>
                <a:spcPct val="40000"/>
              </a:spcBef>
            </a:pPr>
            <a:endParaRPr lang="en-US" i="1" dirty="0" smtClean="0"/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endParaRPr lang="en-US" sz="1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56506"/>
            <a:ext cx="373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Acquisition of ROW, track and passenger rights from CSX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Build-out of infrastructure in two phases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Completion of phases will result in additional VRE / Amtrak service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Path forward to full separation of freight and passenger service in future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Preservation of future rail corridors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599" y="990600"/>
            <a:ext cx="4343400" cy="5105399"/>
          </a:xfrm>
        </p:spPr>
        <p:txBody>
          <a:bodyPr>
            <a:normAutofit/>
          </a:bodyPr>
          <a:lstStyle/>
          <a:p>
            <a:pPr marL="400050" lvl="1" indent="0" defTabSz="457200">
              <a:lnSpc>
                <a:spcPct val="85000"/>
              </a:lnSpc>
              <a:spcBef>
                <a:spcPct val="40000"/>
              </a:spcBef>
              <a:buNone/>
            </a:pPr>
            <a:endParaRPr lang="en-US" u="sng" dirty="0" smtClean="0">
              <a:solidFill>
                <a:prstClr val="black"/>
              </a:solidFill>
            </a:endParaRPr>
          </a:p>
          <a:p>
            <a:pPr marL="685800" lvl="1" defTabSz="457200">
              <a:lnSpc>
                <a:spcPct val="85000"/>
              </a:lnSpc>
              <a:spcBef>
                <a:spcPct val="400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prstClr val="black"/>
                </a:solidFill>
              </a:rPr>
              <a:t>100+ miles of right of way and 39 miles of track from DC to Richmond along the “RF&amp;P”</a:t>
            </a:r>
          </a:p>
          <a:p>
            <a:pPr marL="685800" lvl="1" defTabSz="457200">
              <a:lnSpc>
                <a:spcPct val="85000"/>
              </a:lnSpc>
              <a:spcBef>
                <a:spcPct val="400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prstClr val="black"/>
                </a:solidFill>
              </a:rPr>
              <a:t>30 miles of passenger rights from Richmond to Petersburg</a:t>
            </a:r>
          </a:p>
          <a:p>
            <a:pPr marL="685800" lvl="1" defTabSz="457200">
              <a:lnSpc>
                <a:spcPct val="85000"/>
              </a:lnSpc>
              <a:spcBef>
                <a:spcPct val="400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prstClr val="black"/>
                </a:solidFill>
              </a:rPr>
              <a:t>170+ miles of track on the Buckingham Branch from </a:t>
            </a:r>
            <a:r>
              <a:rPr lang="en-US" sz="2000" dirty="0" err="1" smtClean="0">
                <a:solidFill>
                  <a:prstClr val="black"/>
                </a:solidFill>
              </a:rPr>
              <a:t>Doswell</a:t>
            </a:r>
            <a:r>
              <a:rPr lang="en-US" sz="2000" dirty="0" smtClean="0">
                <a:solidFill>
                  <a:prstClr val="black"/>
                </a:solidFill>
              </a:rPr>
              <a:t> to Clifton Forge</a:t>
            </a:r>
          </a:p>
          <a:p>
            <a:pPr marL="685800" lvl="1" defTabSz="457200">
              <a:lnSpc>
                <a:spcPct val="85000"/>
              </a:lnSpc>
              <a:spcBef>
                <a:spcPct val="400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prstClr val="black"/>
                </a:solidFill>
              </a:rPr>
              <a:t>75 miles of abandoned track from Petersburg to Ridgeway, NC</a:t>
            </a:r>
          </a:p>
          <a:p>
            <a:pPr marL="685800" lvl="1" defTabSz="457200">
              <a:lnSpc>
                <a:spcPct val="85000"/>
              </a:lnSpc>
              <a:spcBef>
                <a:spcPct val="4000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F441-13C1-48BE-9753-9E1BE924571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990600"/>
            <a:ext cx="3967092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– Long Bridge Corridor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F441-13C1-48BE-9753-9E1BE924571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t="3129" r="2755" b="3543"/>
          <a:stretch/>
        </p:blipFill>
        <p:spPr>
          <a:xfrm>
            <a:off x="2201839" y="1068654"/>
            <a:ext cx="6629400" cy="508468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-304801" y="1600200"/>
            <a:ext cx="2506639" cy="3572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1" defTabSz="457200">
              <a:lnSpc>
                <a:spcPct val="85000"/>
              </a:lnSpc>
              <a:spcBef>
                <a:spcPct val="40000"/>
              </a:spcBef>
              <a:spcAft>
                <a:spcPts val="1200"/>
              </a:spcAft>
            </a:pPr>
            <a:r>
              <a:rPr lang="en-US" sz="2000" dirty="0" smtClean="0"/>
              <a:t>Construction of Long Bridge and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track in DC</a:t>
            </a:r>
          </a:p>
          <a:p>
            <a:pPr marL="685800" lvl="1" defTabSz="457200">
              <a:lnSpc>
                <a:spcPct val="85000"/>
              </a:lnSpc>
              <a:spcBef>
                <a:spcPct val="40000"/>
              </a:spcBef>
              <a:spcAft>
                <a:spcPts val="1200"/>
              </a:spcAft>
            </a:pPr>
            <a:r>
              <a:rPr lang="en-US" sz="2000" dirty="0" smtClean="0"/>
              <a:t>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track in Arlington and Alexandria</a:t>
            </a:r>
          </a:p>
          <a:p>
            <a:pPr marL="685800" lvl="1" defTabSz="457200">
              <a:lnSpc>
                <a:spcPct val="85000"/>
              </a:lnSpc>
              <a:spcBef>
                <a:spcPct val="40000"/>
              </a:spcBef>
              <a:spcAft>
                <a:spcPts val="1200"/>
              </a:spcAft>
            </a:pPr>
            <a:r>
              <a:rPr lang="en-US" sz="2000" dirty="0" smtClean="0"/>
              <a:t>All passenger trains in VA travel through this corridor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1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– Franconia to Lorton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F441-13C1-48BE-9753-9E1BE924571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152400" y="2094441"/>
            <a:ext cx="3501219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1" defTabSz="457200">
              <a:lnSpc>
                <a:spcPct val="85000"/>
              </a:lnSpc>
              <a:spcBef>
                <a:spcPct val="40000"/>
              </a:spcBef>
              <a:spcAft>
                <a:spcPts val="1200"/>
              </a:spcAft>
            </a:pPr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track from Franconia to </a:t>
            </a:r>
            <a:r>
              <a:rPr lang="en-US" sz="2000" dirty="0" smtClean="0"/>
              <a:t>Lorton</a:t>
            </a:r>
          </a:p>
          <a:p>
            <a:pPr marL="685800" lvl="1" defTabSz="457200">
              <a:lnSpc>
                <a:spcPct val="85000"/>
              </a:lnSpc>
              <a:spcBef>
                <a:spcPct val="40000"/>
              </a:spcBef>
              <a:spcAft>
                <a:spcPts val="1200"/>
              </a:spcAft>
            </a:pPr>
            <a:r>
              <a:rPr lang="en-US" sz="2000" dirty="0" smtClean="0"/>
              <a:t>Franconia-Springfield </a:t>
            </a:r>
            <a:r>
              <a:rPr lang="en-US" sz="2000" dirty="0"/>
              <a:t>Bypass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t="18889" r="5127" b="5555"/>
          <a:stretch/>
        </p:blipFill>
        <p:spPr>
          <a:xfrm>
            <a:off x="3882219" y="1065741"/>
            <a:ext cx="4800600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1556" y="4343400"/>
            <a:ext cx="121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Auto Train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144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– Six Sidings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F441-13C1-48BE-9753-9E1BE924571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5397" y="2525661"/>
            <a:ext cx="4368624" cy="3234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228600" defTabSz="457200">
              <a:lnSpc>
                <a:spcPct val="85000"/>
              </a:lnSpc>
              <a:spcBef>
                <a:spcPct val="40000"/>
              </a:spcBef>
              <a:spcAft>
                <a:spcPts val="1200"/>
              </a:spcAft>
              <a:buAutoNum type="alphaUcPeriod"/>
            </a:pPr>
            <a:r>
              <a:rPr lang="en-US" sz="2000" dirty="0" smtClean="0"/>
              <a:t>Potomac Creek</a:t>
            </a:r>
          </a:p>
          <a:p>
            <a:pPr marL="628650" lvl="1" indent="-228600" defTabSz="457200">
              <a:lnSpc>
                <a:spcPct val="85000"/>
              </a:lnSpc>
              <a:spcBef>
                <a:spcPct val="40000"/>
              </a:spcBef>
              <a:spcAft>
                <a:spcPts val="1200"/>
              </a:spcAft>
              <a:buAutoNum type="alphaUcPeriod"/>
            </a:pPr>
            <a:r>
              <a:rPr lang="en-US" sz="2000" dirty="0" smtClean="0"/>
              <a:t>Woodford - Milford</a:t>
            </a:r>
          </a:p>
          <a:p>
            <a:pPr marL="628650" lvl="1" indent="-228600" defTabSz="457200">
              <a:lnSpc>
                <a:spcPct val="85000"/>
              </a:lnSpc>
              <a:spcBef>
                <a:spcPct val="40000"/>
              </a:spcBef>
              <a:spcAft>
                <a:spcPts val="1200"/>
              </a:spcAft>
              <a:buAutoNum type="alphaUcPeriod"/>
            </a:pPr>
            <a:r>
              <a:rPr lang="en-US" sz="2000" dirty="0" smtClean="0"/>
              <a:t> Hanover</a:t>
            </a:r>
          </a:p>
          <a:p>
            <a:pPr marL="628650" lvl="1" indent="-228600" defTabSz="457200">
              <a:lnSpc>
                <a:spcPct val="85000"/>
              </a:lnSpc>
              <a:spcBef>
                <a:spcPct val="40000"/>
              </a:spcBef>
              <a:spcAft>
                <a:spcPts val="1200"/>
              </a:spcAft>
              <a:buAutoNum type="alphaUcPeriod"/>
            </a:pPr>
            <a:r>
              <a:rPr lang="en-US" sz="2000" dirty="0" smtClean="0"/>
              <a:t> </a:t>
            </a:r>
            <a:r>
              <a:rPr lang="en-US" sz="2000" dirty="0" err="1" smtClean="0"/>
              <a:t>Neabsco</a:t>
            </a:r>
            <a:r>
              <a:rPr lang="en-US" sz="2000" dirty="0" smtClean="0"/>
              <a:t> Creek - Woodbridge</a:t>
            </a:r>
          </a:p>
          <a:p>
            <a:pPr marL="628650" lvl="1" indent="-228600" defTabSz="457200">
              <a:lnSpc>
                <a:spcPct val="85000"/>
              </a:lnSpc>
              <a:spcBef>
                <a:spcPct val="40000"/>
              </a:spcBef>
              <a:spcAft>
                <a:spcPts val="1200"/>
              </a:spcAft>
              <a:buAutoNum type="alphaUcPeriod"/>
            </a:pPr>
            <a:r>
              <a:rPr lang="en-US" sz="2000" dirty="0" smtClean="0"/>
              <a:t> </a:t>
            </a:r>
            <a:r>
              <a:rPr lang="en-US" sz="2000" dirty="0" err="1" smtClean="0"/>
              <a:t>Aquia</a:t>
            </a:r>
            <a:r>
              <a:rPr lang="en-US" sz="2000" dirty="0" smtClean="0"/>
              <a:t> Creek</a:t>
            </a:r>
          </a:p>
          <a:p>
            <a:pPr marL="628650" lvl="1" indent="-228600" defTabSz="457200">
              <a:lnSpc>
                <a:spcPct val="85000"/>
              </a:lnSpc>
              <a:spcBef>
                <a:spcPct val="40000"/>
              </a:spcBef>
              <a:spcAft>
                <a:spcPts val="1200"/>
              </a:spcAft>
              <a:buAutoNum type="alphaUcPeriod"/>
            </a:pPr>
            <a:r>
              <a:rPr lang="en-US" sz="2000" dirty="0" smtClean="0"/>
              <a:t> Crossroads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2222" r="2553" b="2222"/>
          <a:stretch/>
        </p:blipFill>
        <p:spPr>
          <a:xfrm>
            <a:off x="4953000" y="1066800"/>
            <a:ext cx="3256221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97333" y="1219200"/>
            <a:ext cx="5125844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 indent="0" algn="ctr" defTabSz="457200">
              <a:spcBef>
                <a:spcPct val="40000"/>
              </a:spcBef>
              <a:spcAft>
                <a:spcPts val="60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Sidings consist of a third track built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adjacent to existing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tracks at the following locations: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algn="ctr" defTabSz="457200">
              <a:lnSpc>
                <a:spcPct val="85000"/>
              </a:lnSpc>
              <a:spcBef>
                <a:spcPct val="40000"/>
              </a:spcBef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44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6191"/>
            <a:ext cx="9144000" cy="5062080"/>
          </a:xfrm>
        </p:spPr>
        <p:txBody>
          <a:bodyPr>
            <a:normAutofit/>
          </a:bodyPr>
          <a:lstStyle/>
          <a:p>
            <a:r>
              <a:rPr lang="en-US" b="1" dirty="0" smtClean="0"/>
              <a:t>Approximately 1.5 mile corridor includes a new two-track bridge over the Potomac and fourth track in DC</a:t>
            </a:r>
          </a:p>
          <a:p>
            <a:r>
              <a:rPr lang="en-US" b="1" dirty="0" smtClean="0"/>
              <a:t>Five additional structures over roadways and Washington Channel</a:t>
            </a:r>
          </a:p>
          <a:p>
            <a:r>
              <a:rPr lang="en-US" b="1" dirty="0" smtClean="0"/>
              <a:t>Estimated cost: $1.9 Billion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F441-13C1-48BE-9753-9E1BE924571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27847" r="3333" b="28107"/>
          <a:stretch/>
        </p:blipFill>
        <p:spPr>
          <a:xfrm>
            <a:off x="-29737" y="2590800"/>
            <a:ext cx="9144000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219200"/>
            <a:ext cx="4800600" cy="4800600"/>
          </a:xfrm>
        </p:spPr>
        <p:txBody>
          <a:bodyPr>
            <a:normAutofit fontScale="92500" lnSpcReduction="20000"/>
          </a:bodyPr>
          <a:lstStyle/>
          <a:p>
            <a:pPr marL="685800" lvl="1" defTabSz="457200">
              <a:lnSpc>
                <a:spcPct val="85000"/>
              </a:lnSpc>
              <a:spcBef>
                <a:spcPct val="40000"/>
              </a:spcBef>
              <a:spcAft>
                <a:spcPts val="1200"/>
              </a:spcAft>
            </a:pPr>
            <a:r>
              <a:rPr lang="en-US" sz="2200" dirty="0" smtClean="0"/>
              <a:t>Provides Virginia with control and guaranteed VRE / Amtrak service</a:t>
            </a:r>
            <a:endParaRPr lang="en-US" sz="2200" dirty="0"/>
          </a:p>
          <a:p>
            <a:pPr marL="685800" lvl="1" defTabSz="457200">
              <a:lnSpc>
                <a:spcPct val="85000"/>
              </a:lnSpc>
              <a:spcBef>
                <a:spcPct val="40000"/>
              </a:spcBef>
              <a:spcAft>
                <a:spcPts val="1200"/>
              </a:spcAft>
            </a:pPr>
            <a:r>
              <a:rPr lang="en-US" sz="2200" dirty="0" smtClean="0"/>
              <a:t>Double </a:t>
            </a:r>
            <a:r>
              <a:rPr lang="en-US" sz="2200" dirty="0"/>
              <a:t>state-supported Amtrak, with nearly hourly service from DC to </a:t>
            </a:r>
            <a:r>
              <a:rPr lang="en-US" sz="2200" dirty="0" smtClean="0"/>
              <a:t>Richmond</a:t>
            </a:r>
          </a:p>
          <a:p>
            <a:pPr marL="685800" lvl="1" defTabSz="457200">
              <a:lnSpc>
                <a:spcPct val="85000"/>
              </a:lnSpc>
              <a:spcBef>
                <a:spcPct val="40000"/>
              </a:spcBef>
              <a:spcAft>
                <a:spcPts val="1200"/>
              </a:spcAft>
            </a:pPr>
            <a:r>
              <a:rPr lang="en-US" sz="2200" dirty="0" smtClean="0"/>
              <a:t>Additional train to Norfolk with mid-day arrival/departure</a:t>
            </a:r>
          </a:p>
          <a:p>
            <a:pPr marL="685800" lvl="1" defTabSz="457200">
              <a:lnSpc>
                <a:spcPct val="85000"/>
              </a:lnSpc>
              <a:spcBef>
                <a:spcPct val="40000"/>
              </a:spcBef>
              <a:spcAft>
                <a:spcPts val="1200"/>
              </a:spcAft>
            </a:pPr>
            <a:r>
              <a:rPr lang="en-US" sz="2200" dirty="0" smtClean="0"/>
              <a:t>New round-trip train to Newport News</a:t>
            </a:r>
          </a:p>
          <a:p>
            <a:pPr marL="685800" lvl="1" defTabSz="457200">
              <a:lnSpc>
                <a:spcPct val="85000"/>
              </a:lnSpc>
              <a:spcBef>
                <a:spcPct val="40000"/>
              </a:spcBef>
              <a:spcAft>
                <a:spcPts val="1200"/>
              </a:spcAft>
            </a:pPr>
            <a:r>
              <a:rPr lang="en-US" sz="2200" dirty="0" smtClean="0"/>
              <a:t>Increase </a:t>
            </a:r>
            <a:r>
              <a:rPr lang="en-US" sz="2200" dirty="0"/>
              <a:t>VRE service by 75% along the Fredericksburg line + new late night service </a:t>
            </a:r>
            <a:r>
              <a:rPr lang="en-US" sz="2200" dirty="0" smtClean="0"/>
              <a:t>offering</a:t>
            </a:r>
          </a:p>
          <a:p>
            <a:pPr marL="685800" lvl="1" defTabSz="457200">
              <a:lnSpc>
                <a:spcPct val="85000"/>
              </a:lnSpc>
              <a:spcBef>
                <a:spcPct val="40000"/>
              </a:spcBef>
              <a:spcAft>
                <a:spcPts val="1200"/>
              </a:spcAft>
            </a:pPr>
            <a:r>
              <a:rPr lang="en-US" sz="2200" dirty="0" smtClean="0"/>
              <a:t>Allows </a:t>
            </a:r>
            <a:r>
              <a:rPr lang="en-US" sz="2200" dirty="0"/>
              <a:t>future ability to increase trains on the VRE </a:t>
            </a:r>
            <a:r>
              <a:rPr lang="en-US" sz="2200" dirty="0" smtClean="0"/>
              <a:t>Manassas Line</a:t>
            </a:r>
            <a:endParaRPr lang="en-US" sz="2200" dirty="0"/>
          </a:p>
          <a:p>
            <a:pPr marL="400050" lvl="1" indent="0" defTabSz="457200">
              <a:lnSpc>
                <a:spcPct val="85000"/>
              </a:lnSpc>
              <a:spcBef>
                <a:spcPct val="40000"/>
              </a:spcBef>
              <a:spcAft>
                <a:spcPts val="1200"/>
              </a:spcAft>
              <a:buNone/>
            </a:pPr>
            <a:endParaRPr lang="en-US" sz="2200" dirty="0" smtClean="0"/>
          </a:p>
          <a:p>
            <a:pPr marL="685800" lvl="1" defTabSz="457200">
              <a:lnSpc>
                <a:spcPct val="85000"/>
              </a:lnSpc>
              <a:spcBef>
                <a:spcPct val="40000"/>
              </a:spcBef>
              <a:spcAft>
                <a:spcPts val="1200"/>
              </a:spcAft>
            </a:pP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F441-13C1-48BE-9753-9E1BE924571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9" b="9404"/>
          <a:stretch/>
        </p:blipFill>
        <p:spPr>
          <a:xfrm>
            <a:off x="4747152" y="3812325"/>
            <a:ext cx="4092048" cy="1981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 b="11649"/>
          <a:stretch/>
        </p:blipFill>
        <p:spPr>
          <a:xfrm>
            <a:off x="4734507" y="1317058"/>
            <a:ext cx="4104693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029200"/>
            <a:ext cx="647745" cy="647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428467"/>
            <a:ext cx="99060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7316</TotalTime>
  <Words>462</Words>
  <Application>Microsoft Office PowerPoint</Application>
  <PresentationFormat>On-screen Show (4:3)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Franklin Gothic Demi</vt:lpstr>
      <vt:lpstr>Wingdings</vt:lpstr>
      <vt:lpstr>Office Theme</vt:lpstr>
      <vt:lpstr>Transforming Rail in Virginia</vt:lpstr>
      <vt:lpstr>12/19/2019 Virginia-CSX Announcement</vt:lpstr>
      <vt:lpstr>Major Features</vt:lpstr>
      <vt:lpstr>Acquisition</vt:lpstr>
      <vt:lpstr>Infrastructure – Long Bridge Corridor</vt:lpstr>
      <vt:lpstr>Infrastructure – Franconia to Lorton</vt:lpstr>
      <vt:lpstr>Infrastructure – Six Sidings</vt:lpstr>
      <vt:lpstr>Long Bridge</vt:lpstr>
      <vt:lpstr>Service</vt:lpstr>
      <vt:lpstr>Amtrak Service Plan</vt:lpstr>
      <vt:lpstr>VRE Service Plan</vt:lpstr>
      <vt:lpstr>Next Steps</vt:lpstr>
      <vt:lpstr>Questions?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 Capital Program Prioritization</dc:title>
  <dc:creator>Andrew.Wright@drpt.virginia.gov</dc:creator>
  <cp:lastModifiedBy>VITA Program</cp:lastModifiedBy>
  <cp:revision>254</cp:revision>
  <cp:lastPrinted>2020-01-07T17:28:55Z</cp:lastPrinted>
  <dcterms:created xsi:type="dcterms:W3CDTF">2018-12-11T17:25:38Z</dcterms:created>
  <dcterms:modified xsi:type="dcterms:W3CDTF">2020-01-10T19:21:09Z</dcterms:modified>
</cp:coreProperties>
</file>