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1" r:id="rId1"/>
  </p:sldMasterIdLst>
  <p:notesMasterIdLst>
    <p:notesMasterId r:id="rId10"/>
  </p:notesMasterIdLst>
  <p:sldIdLst>
    <p:sldId id="284" r:id="rId2"/>
    <p:sldId id="272" r:id="rId3"/>
    <p:sldId id="273" r:id="rId4"/>
    <p:sldId id="257" r:id="rId5"/>
    <p:sldId id="286" r:id="rId6"/>
    <p:sldId id="291" r:id="rId7"/>
    <p:sldId id="288" r:id="rId8"/>
    <p:sldId id="28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5391"/>
    <a:srgbClr val="2F4486"/>
    <a:srgbClr val="293C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078" autoAdjust="0"/>
  </p:normalViewPr>
  <p:slideViewPr>
    <p:cSldViewPr snapToGrid="0" snapToObjects="1">
      <p:cViewPr varScale="1">
        <p:scale>
          <a:sx n="95" d="100"/>
          <a:sy n="95" d="100"/>
        </p:scale>
        <p:origin x="44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F0C386-5403-4EA7-96ED-21E84A13FDB8}" type="datetimeFigureOut">
              <a:rPr lang="en-US" smtClean="0"/>
              <a:t>7/9/2018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23A4B-C01E-4E64-AF59-4CF71E2A0D4C}" type="slidenum">
              <a:rPr lang="en-US" smtClean="0"/>
              <a:t>‹#›</a:t>
            </a:fld>
            <a:endParaRPr lang="en-US"/>
          </a:p>
        </p:txBody>
      </p:sp>
    </p:spTree>
    <p:extLst>
      <p:ext uri="{BB962C8B-B14F-4D97-AF65-F5344CB8AC3E}">
        <p14:creationId xmlns:p14="http://schemas.microsoft.com/office/powerpoint/2010/main" val="3647400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 Therefore, it has no value in competitively ranking projects from across the Commonwealth. Rather, the proposed “Cost Effectiveness” Score is, in effect, a means to show how potential State funding (State share of a total project cost) would be leveraged using Non-State Funding sources.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a:t>
            </a:r>
            <a:r>
              <a:rPr lang="en-US" sz="1200" kern="1200" dirty="0">
                <a:solidFill>
                  <a:schemeClr val="tx1"/>
                </a:solidFill>
                <a:effectLst/>
                <a:latin typeface="+mn-lt"/>
                <a:ea typeface="+mn-ea"/>
                <a:cs typeface="+mn-cs"/>
              </a:rPr>
              <a:t>Removing the “Cost Effectiveness” step will be consistent with </a:t>
            </a:r>
            <a:r>
              <a:rPr lang="en-US" sz="1200" kern="1200" dirty="0" err="1">
                <a:solidFill>
                  <a:schemeClr val="tx1"/>
                </a:solidFill>
                <a:effectLst/>
                <a:latin typeface="+mn-lt"/>
                <a:ea typeface="+mn-ea"/>
                <a:cs typeface="+mn-cs"/>
              </a:rPr>
              <a:t>TSDAC</a:t>
            </a:r>
            <a:r>
              <a:rPr lang="en-US" sz="1200" kern="1200" dirty="0">
                <a:solidFill>
                  <a:schemeClr val="tx1"/>
                </a:solidFill>
                <a:effectLst/>
                <a:latin typeface="+mn-lt"/>
                <a:ea typeface="+mn-ea"/>
                <a:cs typeface="+mn-cs"/>
              </a:rPr>
              <a:t> Guiding Principles to ensure integrity of the statewide program, mitigating risks of disparities across regions of the Commonwealth and transit providers of different sizes.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 </a:t>
            </a:r>
            <a:r>
              <a:rPr lang="en-US" sz="1200" kern="1200" dirty="0">
                <a:solidFill>
                  <a:schemeClr val="tx1"/>
                </a:solidFill>
                <a:latin typeface="+mn-lt"/>
                <a:ea typeface="+mn-ea"/>
                <a:cs typeface="+mn-cs"/>
              </a:rPr>
              <a:t>Equity of the Statewide Capital Program as it relates to evaluating Major Expansion projects would be better served by evaluating the ratio of Total Project Costs to Total Project Benefits</a:t>
            </a: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E23A4B-C01E-4E64-AF59-4CF71E2A0D4C}" type="slidenum">
              <a:rPr lang="en-US" smtClean="0"/>
              <a:t>2</a:t>
            </a:fld>
            <a:endParaRPr lang="en-US"/>
          </a:p>
        </p:txBody>
      </p:sp>
    </p:spTree>
    <p:extLst>
      <p:ext uri="{BB962C8B-B14F-4D97-AF65-F5344CB8AC3E}">
        <p14:creationId xmlns:p14="http://schemas.microsoft.com/office/powerpoint/2010/main" val="46088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E23A4B-C01E-4E64-AF59-4CF71E2A0D4C}" type="slidenum">
              <a:rPr lang="en-US" smtClean="0"/>
              <a:t>3</a:t>
            </a:fld>
            <a:endParaRPr lang="en-US"/>
          </a:p>
        </p:txBody>
      </p:sp>
    </p:spTree>
    <p:extLst>
      <p:ext uri="{BB962C8B-B14F-4D97-AF65-F5344CB8AC3E}">
        <p14:creationId xmlns:p14="http://schemas.microsoft.com/office/powerpoint/2010/main" val="4054727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3E23A4B-C01E-4E64-AF59-4CF71E2A0D4C}" type="slidenum">
              <a:rPr lang="en-US" smtClean="0"/>
              <a:t>4</a:t>
            </a:fld>
            <a:endParaRPr lang="en-US"/>
          </a:p>
        </p:txBody>
      </p:sp>
    </p:spTree>
    <p:extLst>
      <p:ext uri="{BB962C8B-B14F-4D97-AF65-F5344CB8AC3E}">
        <p14:creationId xmlns:p14="http://schemas.microsoft.com/office/powerpoint/2010/main" val="1055829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SMART SCALE is a valid and readily available reference source; however, different measures for some factors are warranted for Public Transportation. While time is of the essence in order to meet legislative directives, it is imperative to not oversimplify current </a:t>
            </a:r>
            <a:r>
              <a:rPr lang="en-US" sz="1200" kern="1200" dirty="0" err="1">
                <a:solidFill>
                  <a:schemeClr val="tx1"/>
                </a:solidFill>
                <a:effectLst/>
                <a:latin typeface="+mn-lt"/>
                <a:ea typeface="+mn-ea"/>
                <a:cs typeface="+mn-cs"/>
              </a:rPr>
              <a:t>TSDAC</a:t>
            </a:r>
            <a:r>
              <a:rPr lang="en-US" sz="1200" kern="1200" dirty="0">
                <a:solidFill>
                  <a:schemeClr val="tx1"/>
                </a:solidFill>
                <a:effectLst/>
                <a:latin typeface="+mn-lt"/>
                <a:ea typeface="+mn-ea"/>
                <a:cs typeface="+mn-cs"/>
              </a:rPr>
              <a:t> deliberations. </a:t>
            </a:r>
            <a:r>
              <a:rPr lang="en-US" sz="1200" b="1" kern="1200" dirty="0">
                <a:solidFill>
                  <a:schemeClr val="tx1"/>
                </a:solidFill>
                <a:effectLst/>
                <a:latin typeface="+mn-lt"/>
                <a:ea typeface="+mn-ea"/>
                <a:cs typeface="+mn-cs"/>
              </a:rPr>
              <a:t>There should be marked differentiation between SMART SCALE and the statewide transit program for Major Expansion.</a:t>
            </a:r>
            <a:r>
              <a:rPr lang="en-US" sz="1200" kern="1200" dirty="0">
                <a:solidFill>
                  <a:schemeClr val="tx1"/>
                </a:solidFill>
                <a:effectLst/>
                <a:latin typeface="+mn-lt"/>
                <a:ea typeface="+mn-ea"/>
                <a:cs typeface="+mn-cs"/>
              </a:rPr>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E23A4B-C01E-4E64-AF59-4CF71E2A0D4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898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SMART SCALE is a valid and readily available reference source; however, different measures for some factors are warranted for Public Transportation. While time is of the essence in order to meet legislative directives, it is imperative to not oversimplify current </a:t>
            </a:r>
            <a:r>
              <a:rPr lang="en-US" sz="1200" kern="1200" dirty="0" err="1">
                <a:solidFill>
                  <a:schemeClr val="tx1"/>
                </a:solidFill>
                <a:effectLst/>
                <a:latin typeface="+mn-lt"/>
                <a:ea typeface="+mn-ea"/>
                <a:cs typeface="+mn-cs"/>
              </a:rPr>
              <a:t>TSDAC</a:t>
            </a:r>
            <a:r>
              <a:rPr lang="en-US" sz="1200" kern="1200" dirty="0">
                <a:solidFill>
                  <a:schemeClr val="tx1"/>
                </a:solidFill>
                <a:effectLst/>
                <a:latin typeface="+mn-lt"/>
                <a:ea typeface="+mn-ea"/>
                <a:cs typeface="+mn-cs"/>
              </a:rPr>
              <a:t> deliberations. </a:t>
            </a:r>
            <a:r>
              <a:rPr lang="en-US" sz="1200" b="1" kern="1200" dirty="0">
                <a:solidFill>
                  <a:schemeClr val="tx1"/>
                </a:solidFill>
                <a:effectLst/>
                <a:latin typeface="+mn-lt"/>
                <a:ea typeface="+mn-ea"/>
                <a:cs typeface="+mn-cs"/>
              </a:rPr>
              <a:t>There should be marked differentiation between SMART SCALE and the statewide transit program for Major Expansion.</a:t>
            </a:r>
            <a:r>
              <a:rPr lang="en-US" sz="1200" kern="1200" dirty="0">
                <a:solidFill>
                  <a:schemeClr val="tx1"/>
                </a:solidFill>
                <a:effectLst/>
                <a:latin typeface="+mn-lt"/>
                <a:ea typeface="+mn-ea"/>
                <a:cs typeface="+mn-cs"/>
              </a:rPr>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E23A4B-C01E-4E64-AF59-4CF71E2A0D4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0673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SMART SCALE is a valid and readily available reference source; however, different measures for some factors are warranted for Public Transportation. While time is of the essence in order to meet legislative directives, it is imperative to not oversimplify current </a:t>
            </a:r>
            <a:r>
              <a:rPr lang="en-US" sz="1200" kern="1200" dirty="0" err="1">
                <a:solidFill>
                  <a:schemeClr val="tx1"/>
                </a:solidFill>
                <a:effectLst/>
                <a:latin typeface="+mn-lt"/>
                <a:ea typeface="+mn-ea"/>
                <a:cs typeface="+mn-cs"/>
              </a:rPr>
              <a:t>TSDAC</a:t>
            </a:r>
            <a:r>
              <a:rPr lang="en-US" sz="1200" kern="1200" dirty="0">
                <a:solidFill>
                  <a:schemeClr val="tx1"/>
                </a:solidFill>
                <a:effectLst/>
                <a:latin typeface="+mn-lt"/>
                <a:ea typeface="+mn-ea"/>
                <a:cs typeface="+mn-cs"/>
              </a:rPr>
              <a:t> deliberations. </a:t>
            </a:r>
            <a:r>
              <a:rPr lang="en-US" sz="1200" b="1" kern="1200" dirty="0">
                <a:solidFill>
                  <a:schemeClr val="tx1"/>
                </a:solidFill>
                <a:effectLst/>
                <a:latin typeface="+mn-lt"/>
                <a:ea typeface="+mn-ea"/>
                <a:cs typeface="+mn-cs"/>
              </a:rPr>
              <a:t>There should be marked differentiation between SMART SCALE and the statewide transit program for Major Expansion.</a:t>
            </a:r>
            <a:r>
              <a:rPr lang="en-US" sz="1200" kern="1200" dirty="0">
                <a:solidFill>
                  <a:schemeClr val="tx1"/>
                </a:solidFill>
                <a:effectLst/>
                <a:latin typeface="+mn-lt"/>
                <a:ea typeface="+mn-ea"/>
                <a:cs typeface="+mn-cs"/>
              </a:rPr>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E23A4B-C01E-4E64-AF59-4CF71E2A0D4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366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SMART SCALE is a valid and readily available reference source; however, different measures for some factors are warranted for Public Transportation. While time is of the essence in order to meet legislative directives, it is imperative to not oversimplify current </a:t>
            </a:r>
            <a:r>
              <a:rPr lang="en-US" sz="1200" kern="1200" dirty="0" err="1">
                <a:solidFill>
                  <a:schemeClr val="tx1"/>
                </a:solidFill>
                <a:effectLst/>
                <a:latin typeface="+mn-lt"/>
                <a:ea typeface="+mn-ea"/>
                <a:cs typeface="+mn-cs"/>
              </a:rPr>
              <a:t>TSDAC</a:t>
            </a:r>
            <a:r>
              <a:rPr lang="en-US" sz="1200" kern="1200" dirty="0">
                <a:solidFill>
                  <a:schemeClr val="tx1"/>
                </a:solidFill>
                <a:effectLst/>
                <a:latin typeface="+mn-lt"/>
                <a:ea typeface="+mn-ea"/>
                <a:cs typeface="+mn-cs"/>
              </a:rPr>
              <a:t> deliberations. </a:t>
            </a:r>
            <a:r>
              <a:rPr lang="en-US" sz="1200" b="1" kern="1200" dirty="0">
                <a:solidFill>
                  <a:schemeClr val="tx1"/>
                </a:solidFill>
                <a:effectLst/>
                <a:latin typeface="+mn-lt"/>
                <a:ea typeface="+mn-ea"/>
                <a:cs typeface="+mn-cs"/>
              </a:rPr>
              <a:t>There should be marked differentiation between SMART SCALE and the statewide transit program for Major Expansion.</a:t>
            </a:r>
            <a:r>
              <a:rPr lang="en-US" sz="1200" kern="1200" dirty="0">
                <a:solidFill>
                  <a:schemeClr val="tx1"/>
                </a:solidFill>
                <a:effectLst/>
                <a:latin typeface="+mn-lt"/>
                <a:ea typeface="+mn-ea"/>
                <a:cs typeface="+mn-cs"/>
              </a:rPr>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E23A4B-C01E-4E64-AF59-4CF71E2A0D4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3967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8BA2B84-51A0-FD45-A3DB-0DA63CA12835}" type="datetimeFigureOut">
              <a:rPr lang="en-US" smtClean="0"/>
              <a:pPr/>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B2ED5-0191-644D-850B-545DBE887B13}" type="slidenum">
              <a:rPr lang="en-US" smtClean="0"/>
              <a:pPr/>
              <a:t>‹#›</a:t>
            </a:fld>
            <a:endParaRPr lang="en-US"/>
          </a:p>
        </p:txBody>
      </p:sp>
    </p:spTree>
    <p:extLst>
      <p:ext uri="{BB962C8B-B14F-4D97-AF65-F5344CB8AC3E}">
        <p14:creationId xmlns:p14="http://schemas.microsoft.com/office/powerpoint/2010/main" val="1896526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BA2B84-51A0-FD45-A3DB-0DA63CA12835}" type="datetimeFigureOut">
              <a:rPr lang="en-US" smtClean="0"/>
              <a:pPr/>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A8F67-2C4A-4947-A539-C08817F49490}" type="slidenum">
              <a:rPr lang="en-US" smtClean="0"/>
              <a:pPr/>
              <a:t>‹#›</a:t>
            </a:fld>
            <a:endParaRPr lang="en-US"/>
          </a:p>
        </p:txBody>
      </p:sp>
    </p:spTree>
    <p:extLst>
      <p:ext uri="{BB962C8B-B14F-4D97-AF65-F5344CB8AC3E}">
        <p14:creationId xmlns:p14="http://schemas.microsoft.com/office/powerpoint/2010/main" val="187184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BA2B84-51A0-FD45-A3DB-0DA63CA12835}" type="datetimeFigureOut">
              <a:rPr lang="en-US" smtClean="0"/>
              <a:pPr/>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A8F67-2C4A-4947-A539-C08817F49490}" type="slidenum">
              <a:rPr lang="en-US" smtClean="0"/>
              <a:pPr/>
              <a:t>‹#›</a:t>
            </a:fld>
            <a:endParaRPr lang="en-US"/>
          </a:p>
        </p:txBody>
      </p:sp>
    </p:spTree>
    <p:extLst>
      <p:ext uri="{BB962C8B-B14F-4D97-AF65-F5344CB8AC3E}">
        <p14:creationId xmlns:p14="http://schemas.microsoft.com/office/powerpoint/2010/main" val="117518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BA2B84-51A0-FD45-A3DB-0DA63CA12835}" type="datetimeFigureOut">
              <a:rPr lang="en-US" smtClean="0"/>
              <a:pPr/>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A8F67-2C4A-4947-A539-C08817F49490}" type="slidenum">
              <a:rPr lang="en-US" smtClean="0"/>
              <a:pPr/>
              <a:t>‹#›</a:t>
            </a:fld>
            <a:endParaRPr lang="en-US"/>
          </a:p>
        </p:txBody>
      </p:sp>
    </p:spTree>
    <p:extLst>
      <p:ext uri="{BB962C8B-B14F-4D97-AF65-F5344CB8AC3E}">
        <p14:creationId xmlns:p14="http://schemas.microsoft.com/office/powerpoint/2010/main" val="548284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BA2B84-51A0-FD45-A3DB-0DA63CA12835}" type="datetimeFigureOut">
              <a:rPr lang="en-US" smtClean="0"/>
              <a:pPr/>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A8F67-2C4A-4947-A539-C08817F49490}" type="slidenum">
              <a:rPr lang="en-US" smtClean="0"/>
              <a:pPr/>
              <a:t>‹#›</a:t>
            </a:fld>
            <a:endParaRPr lang="en-US"/>
          </a:p>
        </p:txBody>
      </p:sp>
    </p:spTree>
    <p:extLst>
      <p:ext uri="{BB962C8B-B14F-4D97-AF65-F5344CB8AC3E}">
        <p14:creationId xmlns:p14="http://schemas.microsoft.com/office/powerpoint/2010/main" val="3313241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BA2B84-51A0-FD45-A3DB-0DA63CA12835}" type="datetimeFigureOut">
              <a:rPr lang="en-US" smtClean="0"/>
              <a:pPr/>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A8F67-2C4A-4947-A539-C08817F49490}" type="slidenum">
              <a:rPr lang="en-US" smtClean="0"/>
              <a:pPr/>
              <a:t>‹#›</a:t>
            </a:fld>
            <a:endParaRPr lang="en-US"/>
          </a:p>
        </p:txBody>
      </p:sp>
    </p:spTree>
    <p:extLst>
      <p:ext uri="{BB962C8B-B14F-4D97-AF65-F5344CB8AC3E}">
        <p14:creationId xmlns:p14="http://schemas.microsoft.com/office/powerpoint/2010/main" val="3815350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BA2B84-51A0-FD45-A3DB-0DA63CA12835}" type="datetimeFigureOut">
              <a:rPr lang="en-US" smtClean="0"/>
              <a:pPr/>
              <a:t>7/9/2018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CA8F67-2C4A-4947-A539-C08817F49490}" type="slidenum">
              <a:rPr lang="en-US" smtClean="0"/>
              <a:pPr/>
              <a:t>‹#›</a:t>
            </a:fld>
            <a:endParaRPr lang="en-US"/>
          </a:p>
        </p:txBody>
      </p:sp>
    </p:spTree>
    <p:extLst>
      <p:ext uri="{BB962C8B-B14F-4D97-AF65-F5344CB8AC3E}">
        <p14:creationId xmlns:p14="http://schemas.microsoft.com/office/powerpoint/2010/main" val="2054563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BA2B84-51A0-FD45-A3DB-0DA63CA12835}" type="datetimeFigureOut">
              <a:rPr lang="en-US" smtClean="0"/>
              <a:pPr/>
              <a:t>7/9/2018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CA8F67-2C4A-4947-A539-C08817F49490}" type="slidenum">
              <a:rPr lang="en-US" smtClean="0"/>
              <a:pPr/>
              <a:t>‹#›</a:t>
            </a:fld>
            <a:endParaRPr lang="en-US"/>
          </a:p>
        </p:txBody>
      </p:sp>
    </p:spTree>
    <p:extLst>
      <p:ext uri="{BB962C8B-B14F-4D97-AF65-F5344CB8AC3E}">
        <p14:creationId xmlns:p14="http://schemas.microsoft.com/office/powerpoint/2010/main" val="179337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BA2B84-51A0-FD45-A3DB-0DA63CA12835}" type="datetimeFigureOut">
              <a:rPr lang="en-US" smtClean="0"/>
              <a:pPr/>
              <a:t>7/9/2018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CA8F67-2C4A-4947-A539-C08817F49490}" type="slidenum">
              <a:rPr lang="en-US" smtClean="0"/>
              <a:pPr/>
              <a:t>‹#›</a:t>
            </a:fld>
            <a:endParaRPr lang="en-US"/>
          </a:p>
        </p:txBody>
      </p:sp>
    </p:spTree>
    <p:extLst>
      <p:ext uri="{BB962C8B-B14F-4D97-AF65-F5344CB8AC3E}">
        <p14:creationId xmlns:p14="http://schemas.microsoft.com/office/powerpoint/2010/main" val="2375956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BA2B84-51A0-FD45-A3DB-0DA63CA12835}" type="datetimeFigureOut">
              <a:rPr lang="en-US" smtClean="0"/>
              <a:pPr/>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B2ED5-0191-644D-850B-545DBE887B13}" type="slidenum">
              <a:rPr lang="en-US" smtClean="0"/>
              <a:pPr/>
              <a:t>‹#›</a:t>
            </a:fld>
            <a:endParaRPr lang="en-US"/>
          </a:p>
        </p:txBody>
      </p:sp>
    </p:spTree>
    <p:extLst>
      <p:ext uri="{BB962C8B-B14F-4D97-AF65-F5344CB8AC3E}">
        <p14:creationId xmlns:p14="http://schemas.microsoft.com/office/powerpoint/2010/main" val="743530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BA2B84-51A0-FD45-A3DB-0DA63CA12835}" type="datetimeFigureOut">
              <a:rPr lang="en-US" smtClean="0"/>
              <a:pPr/>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A8F67-2C4A-4947-A539-C08817F49490}" type="slidenum">
              <a:rPr lang="en-US" smtClean="0"/>
              <a:pPr/>
              <a:t>‹#›</a:t>
            </a:fld>
            <a:endParaRPr lang="en-US"/>
          </a:p>
        </p:txBody>
      </p:sp>
    </p:spTree>
    <p:extLst>
      <p:ext uri="{BB962C8B-B14F-4D97-AF65-F5344CB8AC3E}">
        <p14:creationId xmlns:p14="http://schemas.microsoft.com/office/powerpoint/2010/main" val="373815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A2B84-51A0-FD45-A3DB-0DA63CA12835}" type="datetimeFigureOut">
              <a:rPr lang="en-US" smtClean="0"/>
              <a:pPr/>
              <a:t>7/9/2018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CA8F67-2C4A-4947-A539-C08817F49490}" type="slidenum">
              <a:rPr lang="en-US" smtClean="0"/>
              <a:pPr/>
              <a:t>‹#›</a:t>
            </a:fld>
            <a:endParaRPr lang="en-US"/>
          </a:p>
        </p:txBody>
      </p:sp>
    </p:spTree>
    <p:extLst>
      <p:ext uri="{BB962C8B-B14F-4D97-AF65-F5344CB8AC3E}">
        <p14:creationId xmlns:p14="http://schemas.microsoft.com/office/powerpoint/2010/main" val="19203611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1371600" y="3118225"/>
            <a:ext cx="7772400" cy="2080670"/>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150" normalizeH="0" baseline="0" noProof="0" dirty="0">
                <a:ln>
                  <a:noFill/>
                </a:ln>
                <a:solidFill>
                  <a:prstClr val="white"/>
                </a:solidFill>
                <a:effectLst/>
                <a:uLnTx/>
                <a:uFillTx/>
                <a:latin typeface="Arial"/>
                <a:ea typeface="+mj-ea"/>
                <a:cs typeface="Arial"/>
              </a:rPr>
              <a:t>Major Expansion Prioritization</a:t>
            </a:r>
          </a:p>
        </p:txBody>
      </p:sp>
    </p:spTree>
    <p:extLst>
      <p:ext uri="{BB962C8B-B14F-4D97-AF65-F5344CB8AC3E}">
        <p14:creationId xmlns:p14="http://schemas.microsoft.com/office/powerpoint/2010/main" val="666545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7490"/>
            <a:ext cx="9144000" cy="1249129"/>
          </a:xfrm>
        </p:spPr>
        <p:txBody>
          <a:bodyPr>
            <a:normAutofit fontScale="90000"/>
          </a:bodyPr>
          <a:lstStyle/>
          <a:p>
            <a:pPr>
              <a:lnSpc>
                <a:spcPct val="90000"/>
              </a:lnSpc>
            </a:pPr>
            <a:r>
              <a:rPr lang="en-US" b="1" spc="-150" dirty="0">
                <a:solidFill>
                  <a:schemeClr val="bg1"/>
                </a:solidFill>
                <a:latin typeface="Arial"/>
                <a:cs typeface="Arial"/>
              </a:rPr>
              <a:t>Statewide Transit Policy Development</a:t>
            </a:r>
            <a:endParaRPr lang="en-US" sz="3100" b="1" spc="-150" dirty="0">
              <a:solidFill>
                <a:schemeClr val="bg1"/>
              </a:solidFill>
              <a:latin typeface="Arial"/>
              <a:cs typeface="Arial"/>
            </a:endParaRPr>
          </a:p>
        </p:txBody>
      </p:sp>
      <p:sp>
        <p:nvSpPr>
          <p:cNvPr id="4" name="Subtitle 2">
            <a:extLst>
              <a:ext uri="{FF2B5EF4-FFF2-40B4-BE49-F238E27FC236}">
                <a16:creationId xmlns:a16="http://schemas.microsoft.com/office/drawing/2014/main" id="{50361B47-0135-4B31-8421-B4CA89234368}"/>
              </a:ext>
            </a:extLst>
          </p:cNvPr>
          <p:cNvSpPr>
            <a:spLocks noGrp="1"/>
          </p:cNvSpPr>
          <p:nvPr>
            <p:ph type="subTitle" idx="1"/>
          </p:nvPr>
        </p:nvSpPr>
        <p:spPr>
          <a:xfrm>
            <a:off x="374514" y="1838840"/>
            <a:ext cx="8394971" cy="5156470"/>
          </a:xfrm>
        </p:spPr>
        <p:txBody>
          <a:bodyPr>
            <a:noAutofit/>
          </a:bodyPr>
          <a:lstStyle/>
          <a:p>
            <a:pPr lvl="0" algn="l" defTabSz="914400" fontAlgn="base">
              <a:spcBef>
                <a:spcPct val="0"/>
              </a:spcBef>
              <a:spcAft>
                <a:spcPct val="0"/>
              </a:spcAft>
            </a:pPr>
            <a:r>
              <a:rPr lang="en-US" sz="1600" u="sng" dirty="0">
                <a:solidFill>
                  <a:prstClr val="black"/>
                </a:solidFill>
                <a:latin typeface="Arial" charset="0"/>
              </a:rPr>
              <a:t>Remove “Cost Effectiveness” Score from proposed ranking of Major Expansion Projects</a:t>
            </a:r>
          </a:p>
          <a:p>
            <a:pPr lvl="0" algn="l" defTabSz="914400" fontAlgn="base">
              <a:spcBef>
                <a:spcPct val="0"/>
              </a:spcBef>
              <a:spcAft>
                <a:spcPct val="0"/>
              </a:spcAft>
            </a:pPr>
            <a:endParaRPr lang="en-US" sz="1500" dirty="0">
              <a:solidFill>
                <a:prstClr val="black"/>
              </a:solidFill>
              <a:latin typeface="Arial" charset="0"/>
            </a:endParaRPr>
          </a:p>
          <a:p>
            <a:pPr marL="742950" lvl="1" indent="-285750" algn="l" defTabSz="914400" fontAlgn="base">
              <a:spcBef>
                <a:spcPct val="0"/>
              </a:spcBef>
              <a:spcAft>
                <a:spcPct val="0"/>
              </a:spcAft>
              <a:buFont typeface="Arial" panose="020B0604020202020204" pitchFamily="34" charset="0"/>
              <a:buChar char="•"/>
            </a:pPr>
            <a:r>
              <a:rPr lang="en-US" sz="1400" dirty="0">
                <a:solidFill>
                  <a:prstClr val="black"/>
                </a:solidFill>
                <a:latin typeface="Arial" charset="0"/>
              </a:rPr>
              <a:t>Does not truly reflect cost effectiveness of a project or;</a:t>
            </a:r>
          </a:p>
          <a:p>
            <a:pPr marL="742950" lvl="1" indent="-285750" algn="l" defTabSz="914400" fontAlgn="base">
              <a:spcBef>
                <a:spcPct val="0"/>
              </a:spcBef>
              <a:spcAft>
                <a:spcPct val="0"/>
              </a:spcAft>
              <a:buFont typeface="Arial" panose="020B0604020202020204" pitchFamily="34" charset="0"/>
              <a:buChar char="•"/>
            </a:pPr>
            <a:r>
              <a:rPr lang="en-US" sz="1400" dirty="0">
                <a:solidFill>
                  <a:prstClr val="black"/>
                </a:solidFill>
                <a:latin typeface="Arial" charset="0"/>
              </a:rPr>
              <a:t>Provide and indication of the merits of the project by itself or in comparison to any other project</a:t>
            </a:r>
          </a:p>
          <a:p>
            <a:pPr marL="742950" lvl="1" indent="-285750" algn="l" defTabSz="914400" fontAlgn="base">
              <a:spcBef>
                <a:spcPct val="0"/>
              </a:spcBef>
              <a:spcAft>
                <a:spcPct val="0"/>
              </a:spcAft>
              <a:buFont typeface="Arial" panose="020B0604020202020204" pitchFamily="34" charset="0"/>
              <a:buChar char="•"/>
            </a:pPr>
            <a:endParaRPr lang="en-US" sz="1100" i="1" dirty="0">
              <a:solidFill>
                <a:prstClr val="black"/>
              </a:solidFill>
              <a:latin typeface="Arial" charset="0"/>
            </a:endParaRPr>
          </a:p>
          <a:p>
            <a:pPr marL="742950" lvl="1" indent="-285750" algn="l" defTabSz="914400" fontAlgn="base">
              <a:spcBef>
                <a:spcPct val="0"/>
              </a:spcBef>
              <a:spcAft>
                <a:spcPct val="0"/>
              </a:spcAft>
              <a:buFont typeface="Arial" panose="020B0604020202020204" pitchFamily="34" charset="0"/>
              <a:buChar char="•"/>
            </a:pPr>
            <a:endParaRPr lang="en-US" sz="1100" i="1" dirty="0">
              <a:solidFill>
                <a:prstClr val="black"/>
              </a:solidFill>
              <a:latin typeface="Arial" charset="0"/>
            </a:endParaRPr>
          </a:p>
          <a:p>
            <a:pPr lvl="0" algn="l" defTabSz="914400" fontAlgn="base">
              <a:spcBef>
                <a:spcPct val="0"/>
              </a:spcBef>
              <a:spcAft>
                <a:spcPct val="0"/>
              </a:spcAft>
            </a:pPr>
            <a:r>
              <a:rPr lang="en-US" sz="1500" u="sng" dirty="0">
                <a:solidFill>
                  <a:prstClr val="black"/>
                </a:solidFill>
                <a:latin typeface="Arial" charset="0"/>
              </a:rPr>
              <a:t>Regions Outside of Northern Virginia do not have:</a:t>
            </a:r>
          </a:p>
          <a:p>
            <a:pPr lvl="0" algn="l" defTabSz="914400" fontAlgn="base">
              <a:spcBef>
                <a:spcPct val="0"/>
              </a:spcBef>
              <a:spcAft>
                <a:spcPct val="0"/>
              </a:spcAft>
            </a:pPr>
            <a:endParaRPr lang="en-US" sz="1500" u="sng" dirty="0">
              <a:solidFill>
                <a:prstClr val="black"/>
              </a:solidFill>
              <a:latin typeface="Arial" charset="0"/>
            </a:endParaRPr>
          </a:p>
          <a:p>
            <a:pPr marL="742950" lvl="1" indent="-285750" algn="l" defTabSz="914400" fontAlgn="base">
              <a:spcBef>
                <a:spcPct val="0"/>
              </a:spcBef>
              <a:spcAft>
                <a:spcPct val="0"/>
              </a:spcAft>
              <a:buFont typeface="Arial" panose="020B0604020202020204" pitchFamily="34" charset="0"/>
              <a:buChar char="•"/>
            </a:pPr>
            <a:r>
              <a:rPr lang="en-US" sz="1400" dirty="0">
                <a:solidFill>
                  <a:prstClr val="black"/>
                </a:solidFill>
                <a:latin typeface="Arial" charset="0"/>
                <a:cs typeface="Arial"/>
              </a:rPr>
              <a:t>Comparable diversity of funding sources and;</a:t>
            </a:r>
          </a:p>
          <a:p>
            <a:pPr marL="742950" lvl="1" indent="-285750" algn="l" defTabSz="914400" fontAlgn="base">
              <a:spcBef>
                <a:spcPct val="0"/>
              </a:spcBef>
              <a:spcAft>
                <a:spcPct val="0"/>
              </a:spcAft>
              <a:buFont typeface="Arial" panose="020B0604020202020204" pitchFamily="34" charset="0"/>
              <a:buChar char="•"/>
            </a:pPr>
            <a:r>
              <a:rPr lang="en-US" sz="1400" dirty="0">
                <a:solidFill>
                  <a:prstClr val="black"/>
                </a:solidFill>
                <a:latin typeface="Arial" charset="0"/>
                <a:cs typeface="Arial"/>
              </a:rPr>
              <a:t>Levels of overall funding available for major transit projects that could be relied upon to potentially boost a project’s score and potential ranking</a:t>
            </a:r>
          </a:p>
          <a:p>
            <a:pPr lvl="1" algn="l" defTabSz="914400" fontAlgn="base">
              <a:spcBef>
                <a:spcPct val="0"/>
              </a:spcBef>
              <a:spcAft>
                <a:spcPct val="0"/>
              </a:spcAft>
            </a:pPr>
            <a:endParaRPr lang="en-US" sz="1400" dirty="0">
              <a:solidFill>
                <a:prstClr val="black"/>
              </a:solidFill>
              <a:latin typeface="Arial" charset="0"/>
              <a:cs typeface="Arial"/>
            </a:endParaRPr>
          </a:p>
          <a:p>
            <a:pPr lvl="0" algn="l" defTabSz="914400" fontAlgn="base">
              <a:spcBef>
                <a:spcPct val="0"/>
              </a:spcBef>
              <a:spcAft>
                <a:spcPct val="0"/>
              </a:spcAft>
            </a:pPr>
            <a:r>
              <a:rPr lang="en-US" sz="1500" u="sng" dirty="0">
                <a:solidFill>
                  <a:prstClr val="black"/>
                </a:solidFill>
                <a:latin typeface="Arial" charset="0"/>
              </a:rPr>
              <a:t>Cost Effectiveness Scoring:</a:t>
            </a:r>
          </a:p>
          <a:p>
            <a:pPr lvl="0" algn="l" defTabSz="914400" fontAlgn="base">
              <a:spcBef>
                <a:spcPct val="0"/>
              </a:spcBef>
              <a:spcAft>
                <a:spcPct val="0"/>
              </a:spcAft>
            </a:pPr>
            <a:endParaRPr lang="en-US" sz="1500" u="sng" dirty="0">
              <a:solidFill>
                <a:prstClr val="black"/>
              </a:solidFill>
              <a:latin typeface="Arial" charset="0"/>
            </a:endParaRPr>
          </a:p>
          <a:p>
            <a:pPr marL="742950" lvl="1" indent="-285750" algn="l" defTabSz="914400" fontAlgn="base">
              <a:spcBef>
                <a:spcPct val="0"/>
              </a:spcBef>
              <a:spcAft>
                <a:spcPct val="0"/>
              </a:spcAft>
              <a:buFont typeface="Arial" panose="020B0604020202020204" pitchFamily="34" charset="0"/>
              <a:buChar char="•"/>
            </a:pPr>
            <a:r>
              <a:rPr lang="en-US" sz="1400" dirty="0">
                <a:solidFill>
                  <a:prstClr val="black"/>
                </a:solidFill>
                <a:latin typeface="Arial" charset="0"/>
                <a:cs typeface="Arial"/>
              </a:rPr>
              <a:t>State will only fund up to 50% of a major Expansion project</a:t>
            </a:r>
          </a:p>
          <a:p>
            <a:pPr marL="742950" lvl="1" indent="-285750" algn="l" defTabSz="914400" fontAlgn="base">
              <a:spcBef>
                <a:spcPct val="0"/>
              </a:spcBef>
              <a:spcAft>
                <a:spcPct val="0"/>
              </a:spcAft>
              <a:buFont typeface="Arial" panose="020B0604020202020204" pitchFamily="34" charset="0"/>
              <a:buChar char="•"/>
            </a:pPr>
            <a:r>
              <a:rPr lang="en-US" sz="1400" dirty="0">
                <a:solidFill>
                  <a:prstClr val="black"/>
                </a:solidFill>
                <a:latin typeface="Arial" charset="0"/>
                <a:cs typeface="Arial"/>
              </a:rPr>
              <a:t>Scoring </a:t>
            </a:r>
            <a:r>
              <a:rPr lang="en-US" sz="1400">
                <a:solidFill>
                  <a:prstClr val="black"/>
                </a:solidFill>
                <a:latin typeface="Arial" charset="0"/>
                <a:cs typeface="Arial"/>
              </a:rPr>
              <a:t>under Cost </a:t>
            </a:r>
            <a:r>
              <a:rPr lang="en-US" sz="1400" dirty="0">
                <a:solidFill>
                  <a:prstClr val="black"/>
                </a:solidFill>
                <a:latin typeface="Arial" charset="0"/>
                <a:cs typeface="Arial"/>
              </a:rPr>
              <a:t>Effectiveness will “award” points for projects that come in with “overmatch”</a:t>
            </a:r>
          </a:p>
          <a:p>
            <a:pPr lvl="1" algn="l" defTabSz="914400" fontAlgn="base">
              <a:spcBef>
                <a:spcPct val="0"/>
              </a:spcBef>
              <a:spcAft>
                <a:spcPct val="0"/>
              </a:spcAft>
            </a:pPr>
            <a:endParaRPr lang="en-US" sz="1400" dirty="0">
              <a:solidFill>
                <a:prstClr val="black"/>
              </a:solidFill>
              <a:latin typeface="Arial" charset="0"/>
              <a:cs typeface="Arial"/>
            </a:endParaRPr>
          </a:p>
        </p:txBody>
      </p:sp>
    </p:spTree>
    <p:extLst>
      <p:ext uri="{BB962C8B-B14F-4D97-AF65-F5344CB8AC3E}">
        <p14:creationId xmlns:p14="http://schemas.microsoft.com/office/powerpoint/2010/main" val="3038253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7490"/>
            <a:ext cx="9144000" cy="1249129"/>
          </a:xfrm>
        </p:spPr>
        <p:txBody>
          <a:bodyPr>
            <a:normAutofit/>
          </a:bodyPr>
          <a:lstStyle/>
          <a:p>
            <a:pPr>
              <a:lnSpc>
                <a:spcPct val="90000"/>
              </a:lnSpc>
            </a:pPr>
            <a:r>
              <a:rPr lang="en-US" b="1" spc="-150" dirty="0">
                <a:solidFill>
                  <a:schemeClr val="bg1"/>
                </a:solidFill>
                <a:latin typeface="Arial"/>
                <a:cs typeface="Arial"/>
              </a:rPr>
              <a:t>Major Expansion Grant Funding</a:t>
            </a:r>
            <a:endParaRPr lang="en-US" sz="3100" b="1" spc="-150" dirty="0">
              <a:solidFill>
                <a:schemeClr val="bg1"/>
              </a:solidFill>
              <a:latin typeface="Arial"/>
              <a:cs typeface="Arial"/>
            </a:endParaRPr>
          </a:p>
        </p:txBody>
      </p:sp>
      <p:sp>
        <p:nvSpPr>
          <p:cNvPr id="6" name="Subtitle 2">
            <a:extLst>
              <a:ext uri="{FF2B5EF4-FFF2-40B4-BE49-F238E27FC236}">
                <a16:creationId xmlns:a16="http://schemas.microsoft.com/office/drawing/2014/main" id="{3726919E-A840-409B-B52E-E217D306E119}"/>
              </a:ext>
            </a:extLst>
          </p:cNvPr>
          <p:cNvSpPr txBox="1">
            <a:spLocks/>
          </p:cNvSpPr>
          <p:nvPr/>
        </p:nvSpPr>
        <p:spPr>
          <a:xfrm>
            <a:off x="269739" y="1734158"/>
            <a:ext cx="8394971" cy="344805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defTabSz="914400" fontAlgn="base">
              <a:spcBef>
                <a:spcPct val="0"/>
              </a:spcBef>
              <a:spcAft>
                <a:spcPct val="0"/>
              </a:spcAft>
            </a:pPr>
            <a:r>
              <a:rPr lang="en-US" sz="1600" u="sng" dirty="0">
                <a:solidFill>
                  <a:prstClr val="black"/>
                </a:solidFill>
                <a:latin typeface="Arial" charset="0"/>
              </a:rPr>
              <a:t>Cap Total Grant Funding to any one or two regions annually</a:t>
            </a:r>
          </a:p>
          <a:p>
            <a:pPr algn="l" defTabSz="914400" fontAlgn="base">
              <a:spcBef>
                <a:spcPct val="0"/>
              </a:spcBef>
              <a:spcAft>
                <a:spcPct val="0"/>
              </a:spcAft>
            </a:pPr>
            <a:endParaRPr lang="en-US" sz="1600" dirty="0">
              <a:solidFill>
                <a:prstClr val="black"/>
              </a:solidFill>
              <a:latin typeface="Arial" charset="0"/>
            </a:endParaRPr>
          </a:p>
          <a:p>
            <a:pPr marL="285750" indent="-285750" algn="l" defTabSz="914400" fontAlgn="base">
              <a:spcBef>
                <a:spcPct val="0"/>
              </a:spcBef>
              <a:spcAft>
                <a:spcPct val="0"/>
              </a:spcAft>
              <a:buFont typeface="Arial" panose="020B0604020202020204" pitchFamily="34" charset="0"/>
              <a:buChar char="•"/>
            </a:pPr>
            <a:r>
              <a:rPr lang="en-US" sz="1600" dirty="0">
                <a:solidFill>
                  <a:prstClr val="black"/>
                </a:solidFill>
                <a:latin typeface="Arial" charset="0"/>
              </a:rPr>
              <a:t>No more than 65% of Major Expansion funding in any one year should be allocated to any one region</a:t>
            </a:r>
          </a:p>
          <a:p>
            <a:pPr algn="l" defTabSz="914400" fontAlgn="base">
              <a:spcBef>
                <a:spcPct val="0"/>
              </a:spcBef>
              <a:spcAft>
                <a:spcPct val="0"/>
              </a:spcAft>
            </a:pPr>
            <a:endParaRPr lang="en-US" sz="1600" dirty="0">
              <a:solidFill>
                <a:prstClr val="black"/>
              </a:solidFill>
              <a:latin typeface="Arial" charset="0"/>
            </a:endParaRPr>
          </a:p>
          <a:p>
            <a:pPr marL="285750" indent="-285750" algn="l" defTabSz="914400" fontAlgn="base">
              <a:spcBef>
                <a:spcPct val="0"/>
              </a:spcBef>
              <a:spcAft>
                <a:spcPct val="0"/>
              </a:spcAft>
              <a:buFont typeface="Arial" panose="020B0604020202020204" pitchFamily="34" charset="0"/>
              <a:buChar char="•"/>
            </a:pPr>
            <a:r>
              <a:rPr lang="en-US" sz="1600" dirty="0">
                <a:solidFill>
                  <a:prstClr val="black"/>
                </a:solidFill>
                <a:latin typeface="Arial" charset="0"/>
              </a:rPr>
              <a:t>No more than 95% of Major Expansion funding in any one year should be allocated to any two regions combined</a:t>
            </a:r>
          </a:p>
          <a:p>
            <a:pPr algn="l" defTabSz="914400" fontAlgn="base">
              <a:spcBef>
                <a:spcPct val="0"/>
              </a:spcBef>
              <a:spcAft>
                <a:spcPct val="0"/>
              </a:spcAft>
            </a:pPr>
            <a:endParaRPr lang="en-US" sz="1600" dirty="0">
              <a:solidFill>
                <a:prstClr val="black"/>
              </a:solidFill>
              <a:latin typeface="Arial" charset="0"/>
            </a:endParaRPr>
          </a:p>
          <a:p>
            <a:pPr marL="285750" indent="-285750" algn="l" defTabSz="914400" fontAlgn="base">
              <a:spcBef>
                <a:spcPct val="0"/>
              </a:spcBef>
              <a:spcAft>
                <a:spcPct val="0"/>
              </a:spcAft>
              <a:buFont typeface="Arial" panose="020B0604020202020204" pitchFamily="34" charset="0"/>
              <a:buChar char="•"/>
            </a:pPr>
            <a:r>
              <a:rPr lang="en-US" sz="1600" dirty="0">
                <a:solidFill>
                  <a:prstClr val="black"/>
                </a:solidFill>
                <a:latin typeface="Arial" charset="0"/>
              </a:rPr>
              <a:t>Any Major Expansion funding available in a year in which conditions under 1 and 2 above cannot be met due to limited Major Expansion project applications, such funding shall automatically revert to support otherwise unfunded SGR/Minor Expansion projects.  </a:t>
            </a:r>
          </a:p>
          <a:p>
            <a:pPr marL="285750" indent="-285750" algn="l" defTabSz="914400" fontAlgn="base">
              <a:spcBef>
                <a:spcPct val="0"/>
              </a:spcBef>
              <a:spcAft>
                <a:spcPct val="0"/>
              </a:spcAft>
              <a:buFont typeface="Arial" panose="020B0604020202020204" pitchFamily="34" charset="0"/>
              <a:buChar char="•"/>
            </a:pPr>
            <a:endParaRPr lang="en-US" sz="1600" dirty="0">
              <a:solidFill>
                <a:prstClr val="black"/>
              </a:solidFill>
              <a:latin typeface="Arial" charset="0"/>
            </a:endParaRPr>
          </a:p>
          <a:p>
            <a:pPr algn="l" defTabSz="914400" fontAlgn="base">
              <a:spcBef>
                <a:spcPct val="0"/>
              </a:spcBef>
              <a:spcAft>
                <a:spcPct val="0"/>
              </a:spcAft>
            </a:pPr>
            <a:endParaRPr lang="en-US" sz="1600" dirty="0">
              <a:solidFill>
                <a:prstClr val="black"/>
              </a:solidFill>
              <a:latin typeface="Arial" charset="0"/>
            </a:endParaRPr>
          </a:p>
          <a:p>
            <a:pPr algn="l" defTabSz="914400" fontAlgn="base">
              <a:spcBef>
                <a:spcPct val="0"/>
              </a:spcBef>
              <a:spcAft>
                <a:spcPct val="0"/>
              </a:spcAft>
            </a:pPr>
            <a:endParaRPr lang="en-US" sz="1800" dirty="0">
              <a:latin typeface="Arial"/>
              <a:cs typeface="Arial"/>
            </a:endParaRPr>
          </a:p>
        </p:txBody>
      </p:sp>
    </p:spTree>
    <p:extLst>
      <p:ext uri="{BB962C8B-B14F-4D97-AF65-F5344CB8AC3E}">
        <p14:creationId xmlns:p14="http://schemas.microsoft.com/office/powerpoint/2010/main" val="641526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7490"/>
            <a:ext cx="9144000" cy="1249129"/>
          </a:xfrm>
        </p:spPr>
        <p:txBody>
          <a:bodyPr>
            <a:normAutofit fontScale="90000"/>
          </a:bodyPr>
          <a:lstStyle/>
          <a:p>
            <a:pPr>
              <a:lnSpc>
                <a:spcPct val="90000"/>
              </a:lnSpc>
            </a:pPr>
            <a:br>
              <a:rPr lang="en-US" b="1" spc="-150" dirty="0">
                <a:solidFill>
                  <a:schemeClr val="bg1"/>
                </a:solidFill>
                <a:latin typeface="Arial"/>
                <a:cs typeface="Arial"/>
              </a:rPr>
            </a:br>
            <a:r>
              <a:rPr lang="en-US" b="1" spc="-150" dirty="0">
                <a:solidFill>
                  <a:schemeClr val="bg1"/>
                </a:solidFill>
                <a:latin typeface="Arial"/>
                <a:cs typeface="Arial"/>
              </a:rPr>
              <a:t>“Hold Harmless”</a:t>
            </a:r>
            <a:br>
              <a:rPr lang="en-US" b="1" spc="-150" dirty="0">
                <a:solidFill>
                  <a:schemeClr val="bg1"/>
                </a:solidFill>
                <a:latin typeface="Arial"/>
                <a:cs typeface="Arial"/>
              </a:rPr>
            </a:br>
            <a:endParaRPr lang="en-US" b="1" spc="-150" dirty="0">
              <a:solidFill>
                <a:schemeClr val="bg1"/>
              </a:solidFill>
              <a:latin typeface="Arial"/>
              <a:cs typeface="Arial"/>
            </a:endParaRPr>
          </a:p>
        </p:txBody>
      </p:sp>
      <p:sp>
        <p:nvSpPr>
          <p:cNvPr id="3" name="Subtitle 2"/>
          <p:cNvSpPr>
            <a:spLocks noGrp="1"/>
          </p:cNvSpPr>
          <p:nvPr>
            <p:ph type="subTitle" idx="1"/>
          </p:nvPr>
        </p:nvSpPr>
        <p:spPr>
          <a:xfrm>
            <a:off x="211779" y="1849068"/>
            <a:ext cx="8060796" cy="3978612"/>
          </a:xfrm>
        </p:spPr>
        <p:txBody>
          <a:bodyPr>
            <a:noAutofit/>
          </a:bodyPr>
          <a:lstStyle/>
          <a:p>
            <a:pPr algn="l"/>
            <a:endParaRPr lang="en-US" sz="1400" dirty="0">
              <a:solidFill>
                <a:prstClr val="black"/>
              </a:solidFill>
              <a:latin typeface="Arial" charset="0"/>
            </a:endParaRPr>
          </a:p>
          <a:p>
            <a:pPr lvl="0" algn="l" defTabSz="914400" fontAlgn="base">
              <a:spcBef>
                <a:spcPct val="0"/>
              </a:spcBef>
              <a:spcAft>
                <a:spcPct val="0"/>
              </a:spcAft>
            </a:pPr>
            <a:r>
              <a:rPr lang="en-US" sz="1600" u="sng" dirty="0">
                <a:solidFill>
                  <a:prstClr val="black"/>
                </a:solidFill>
                <a:latin typeface="Arial" charset="0"/>
              </a:rPr>
              <a:t>Hold Harmless for service modifications that remain within Existing Total System Service Hours/Miles/Fleet Size </a:t>
            </a:r>
          </a:p>
          <a:p>
            <a:pPr lvl="0" algn="l" defTabSz="914400" fontAlgn="base">
              <a:spcBef>
                <a:spcPct val="0"/>
              </a:spcBef>
              <a:spcAft>
                <a:spcPct val="0"/>
              </a:spcAft>
            </a:pPr>
            <a:endParaRPr lang="en-US" sz="1600" u="sng" dirty="0">
              <a:solidFill>
                <a:prstClr val="black"/>
              </a:solidFill>
              <a:latin typeface="Arial" charset="0"/>
            </a:endParaRPr>
          </a:p>
          <a:p>
            <a:pPr marL="285750" indent="-285750" algn="l">
              <a:buFont typeface="Arial" panose="020B0604020202020204" pitchFamily="34" charset="0"/>
              <a:buChar char="•"/>
            </a:pPr>
            <a:r>
              <a:rPr lang="en-US" sz="1400" dirty="0">
                <a:solidFill>
                  <a:prstClr val="black"/>
                </a:solidFill>
                <a:latin typeface="Arial" charset="0"/>
              </a:rPr>
              <a:t> Agencies may shift existing resources to bolster services on current routes in order to achieve greater service efficiency and effectiveness. Doing so may result in “significant” change as defined per FTA guidelines; in other words, as such projects are evaluated independently, a “significant” change can occur on a portion (single route or routes) of a bus network, even though there is not change in overall system hours/miles/fleet. Any changes to a system that remain within existing total system service hours/miles/fleet size should be treated under SGR/Minor Expansion rules even if changes may otherwise be considered “significant” per FTA and agency policies.</a:t>
            </a:r>
          </a:p>
          <a:p>
            <a:pPr algn="l"/>
            <a:endParaRPr lang="en-US" sz="1400" dirty="0">
              <a:solidFill>
                <a:prstClr val="black"/>
              </a:solidFill>
              <a:latin typeface="Arial" charset="0"/>
            </a:endParaRPr>
          </a:p>
          <a:p>
            <a:pPr marL="285750" indent="-285750" algn="l">
              <a:buFont typeface="Arial" panose="020B0604020202020204" pitchFamily="34" charset="0"/>
              <a:buChar char="•"/>
            </a:pPr>
            <a:r>
              <a:rPr lang="en-US" sz="1400" dirty="0">
                <a:solidFill>
                  <a:prstClr val="black"/>
                </a:solidFill>
                <a:latin typeface="Arial" charset="0"/>
              </a:rPr>
              <a:t>Transit facilities projects that support existing services should be classified as SGR/Minor Expansion.      </a:t>
            </a:r>
          </a:p>
          <a:p>
            <a:pPr marL="285750" lvl="0" indent="-285750" algn="l" defTabSz="914400" eaLnBrk="0" fontAlgn="base" hangingPunct="0">
              <a:spcAft>
                <a:spcPct val="0"/>
              </a:spcAft>
              <a:buFont typeface="Arial" panose="020B0604020202020204" pitchFamily="34" charset="0"/>
              <a:buChar char="•"/>
              <a:defRPr/>
            </a:pPr>
            <a:endParaRPr lang="en-US" sz="1400" dirty="0">
              <a:solidFill>
                <a:prstClr val="black"/>
              </a:solidFill>
              <a:latin typeface="Arial" charset="0"/>
            </a:endParaRPr>
          </a:p>
          <a:p>
            <a:pPr algn="l"/>
            <a:endParaRPr lang="en-US" sz="1800" dirty="0">
              <a:latin typeface="Arial"/>
              <a:cs typeface="Arial"/>
            </a:endParaRPr>
          </a:p>
        </p:txBody>
      </p:sp>
    </p:spTree>
    <p:extLst>
      <p:ext uri="{BB962C8B-B14F-4D97-AF65-F5344CB8AC3E}">
        <p14:creationId xmlns:p14="http://schemas.microsoft.com/office/powerpoint/2010/main" val="2658952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7490"/>
            <a:ext cx="9144000" cy="1249129"/>
          </a:xfrm>
        </p:spPr>
        <p:txBody>
          <a:bodyPr>
            <a:normAutofit fontScale="90000"/>
          </a:bodyPr>
          <a:lstStyle/>
          <a:p>
            <a:pPr>
              <a:lnSpc>
                <a:spcPct val="90000"/>
              </a:lnSpc>
            </a:pPr>
            <a:br>
              <a:rPr lang="en-US" b="1" spc="-150" dirty="0">
                <a:solidFill>
                  <a:schemeClr val="bg1"/>
                </a:solidFill>
                <a:latin typeface="Arial"/>
                <a:cs typeface="Arial"/>
              </a:rPr>
            </a:br>
            <a:r>
              <a:rPr lang="en-US" b="1" spc="-150" dirty="0">
                <a:solidFill>
                  <a:schemeClr val="bg1"/>
                </a:solidFill>
                <a:latin typeface="Arial"/>
                <a:cs typeface="Arial"/>
              </a:rPr>
              <a:t>SMART Scale Evaluation Measures</a:t>
            </a:r>
          </a:p>
        </p:txBody>
      </p:sp>
      <p:sp>
        <p:nvSpPr>
          <p:cNvPr id="3" name="Subtitle 2"/>
          <p:cNvSpPr>
            <a:spLocks noGrp="1"/>
          </p:cNvSpPr>
          <p:nvPr>
            <p:ph type="subTitle" idx="1"/>
          </p:nvPr>
        </p:nvSpPr>
        <p:spPr>
          <a:xfrm>
            <a:off x="211779" y="1849068"/>
            <a:ext cx="8060796" cy="3978612"/>
          </a:xfrm>
        </p:spPr>
        <p:txBody>
          <a:bodyPr>
            <a:noAutofit/>
          </a:bodyPr>
          <a:lstStyle/>
          <a:p>
            <a:pPr algn="l"/>
            <a:endParaRPr lang="en-US" sz="1400" dirty="0">
              <a:solidFill>
                <a:prstClr val="black"/>
              </a:solidFill>
              <a:latin typeface="Arial" charset="0"/>
            </a:endParaRPr>
          </a:p>
          <a:p>
            <a:pPr lvl="0" algn="l" defTabSz="914400" fontAlgn="base">
              <a:spcBef>
                <a:spcPct val="0"/>
              </a:spcBef>
              <a:spcAft>
                <a:spcPct val="0"/>
              </a:spcAft>
            </a:pPr>
            <a:r>
              <a:rPr lang="en-US" sz="1600" u="sng" dirty="0">
                <a:solidFill>
                  <a:prstClr val="black"/>
                </a:solidFill>
                <a:latin typeface="Arial" charset="0"/>
              </a:rPr>
              <a:t>Modify six factors to clearly fit Public Transit</a:t>
            </a:r>
          </a:p>
          <a:p>
            <a:pPr lvl="0" algn="l" defTabSz="914400" fontAlgn="base">
              <a:spcBef>
                <a:spcPct val="0"/>
              </a:spcBef>
              <a:spcAft>
                <a:spcPct val="0"/>
              </a:spcAft>
            </a:pPr>
            <a:endParaRPr lang="en-US" sz="1600" u="sng" dirty="0">
              <a:solidFill>
                <a:prstClr val="black"/>
              </a:solidFill>
              <a:latin typeface="Arial" charset="0"/>
            </a:endParaRPr>
          </a:p>
          <a:p>
            <a:pPr marL="285750" indent="-285750" algn="l">
              <a:buFont typeface="Arial" panose="020B0604020202020204" pitchFamily="34" charset="0"/>
              <a:buChar char="•"/>
            </a:pPr>
            <a:r>
              <a:rPr lang="en-US" sz="1400" dirty="0">
                <a:solidFill>
                  <a:prstClr val="black"/>
                </a:solidFill>
                <a:latin typeface="Arial" charset="0"/>
              </a:rPr>
              <a:t>Functionally fit with the Public Transportation mode and </a:t>
            </a:r>
          </a:p>
          <a:p>
            <a:pPr algn="l"/>
            <a:endParaRPr lang="en-US" sz="1400" dirty="0">
              <a:solidFill>
                <a:prstClr val="black"/>
              </a:solidFill>
              <a:latin typeface="Arial" charset="0"/>
            </a:endParaRPr>
          </a:p>
          <a:p>
            <a:pPr marL="285750" indent="-285750" algn="l">
              <a:buFont typeface="Arial" panose="020B0604020202020204" pitchFamily="34" charset="0"/>
              <a:buChar char="•"/>
            </a:pPr>
            <a:r>
              <a:rPr lang="en-US" sz="1400" dirty="0">
                <a:solidFill>
                  <a:prstClr val="black"/>
                </a:solidFill>
                <a:latin typeface="Arial" charset="0"/>
              </a:rPr>
              <a:t>Have available, consistent, and reliable data to support effective program administration of a statewide program. </a:t>
            </a:r>
          </a:p>
          <a:p>
            <a:pPr algn="l"/>
            <a:endParaRPr lang="en-US" sz="1800" dirty="0">
              <a:latin typeface="Arial"/>
              <a:cs typeface="Arial"/>
            </a:endParaRPr>
          </a:p>
        </p:txBody>
      </p:sp>
    </p:spTree>
    <p:extLst>
      <p:ext uri="{BB962C8B-B14F-4D97-AF65-F5344CB8AC3E}">
        <p14:creationId xmlns:p14="http://schemas.microsoft.com/office/powerpoint/2010/main" val="2475645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7490"/>
            <a:ext cx="9144000" cy="1249129"/>
          </a:xfrm>
        </p:spPr>
        <p:txBody>
          <a:bodyPr>
            <a:normAutofit fontScale="90000"/>
          </a:bodyPr>
          <a:lstStyle/>
          <a:p>
            <a:pPr>
              <a:lnSpc>
                <a:spcPct val="90000"/>
              </a:lnSpc>
            </a:pPr>
            <a:br>
              <a:rPr lang="en-US" b="1" spc="-150" dirty="0">
                <a:solidFill>
                  <a:schemeClr val="bg1"/>
                </a:solidFill>
                <a:latin typeface="Arial"/>
                <a:cs typeface="Arial"/>
              </a:rPr>
            </a:br>
            <a:r>
              <a:rPr lang="en-US" b="1" spc="-150" dirty="0">
                <a:solidFill>
                  <a:schemeClr val="bg1"/>
                </a:solidFill>
                <a:latin typeface="Arial"/>
                <a:cs typeface="Arial"/>
              </a:rPr>
              <a:t>SMART Scale Evaluation Measures</a:t>
            </a:r>
          </a:p>
        </p:txBody>
      </p:sp>
      <p:sp>
        <p:nvSpPr>
          <p:cNvPr id="3" name="Subtitle 2"/>
          <p:cNvSpPr>
            <a:spLocks noGrp="1"/>
          </p:cNvSpPr>
          <p:nvPr>
            <p:ph type="subTitle" idx="1"/>
          </p:nvPr>
        </p:nvSpPr>
        <p:spPr>
          <a:xfrm>
            <a:off x="279873" y="1683697"/>
            <a:ext cx="8060796" cy="4580915"/>
          </a:xfrm>
        </p:spPr>
        <p:txBody>
          <a:bodyPr>
            <a:noAutofit/>
          </a:bodyPr>
          <a:lstStyle/>
          <a:p>
            <a:pPr algn="l"/>
            <a:r>
              <a:rPr lang="en-US" sz="1600" u="sng" dirty="0">
                <a:solidFill>
                  <a:prstClr val="black"/>
                </a:solidFill>
                <a:latin typeface="Arial" charset="0"/>
              </a:rPr>
              <a:t>Metrics to be used when scoring Factors (Congestion Mitigation, etc.)</a:t>
            </a:r>
          </a:p>
          <a:p>
            <a:pPr algn="l"/>
            <a:r>
              <a:rPr lang="en-US" sz="1600" u="sng" dirty="0">
                <a:solidFill>
                  <a:prstClr val="black"/>
                </a:solidFill>
                <a:latin typeface="Arial" charset="0"/>
              </a:rPr>
              <a:t> </a:t>
            </a:r>
          </a:p>
          <a:p>
            <a:pPr algn="l"/>
            <a:r>
              <a:rPr lang="en-US" sz="1600" dirty="0">
                <a:solidFill>
                  <a:prstClr val="black"/>
                </a:solidFill>
                <a:latin typeface="Arial" charset="0"/>
              </a:rPr>
              <a:t>Transit-Specific metrics to Congestion Mitigation suggested below offer an approach that would meet several criteria/benefits:</a:t>
            </a:r>
          </a:p>
          <a:p>
            <a:pPr marL="285750" lvl="0" indent="-285750" algn="l">
              <a:buFont typeface="Arial" panose="020B0604020202020204" pitchFamily="34" charset="0"/>
              <a:buChar char="•"/>
            </a:pPr>
            <a:endParaRPr lang="en-US" sz="1600" dirty="0">
              <a:solidFill>
                <a:prstClr val="black"/>
              </a:solidFill>
              <a:latin typeface="Arial" charset="0"/>
            </a:endParaRPr>
          </a:p>
          <a:p>
            <a:pPr marL="285750" lvl="0" indent="-285750" algn="l">
              <a:buFont typeface="Arial" panose="020B0604020202020204" pitchFamily="34" charset="0"/>
              <a:buChar char="•"/>
            </a:pPr>
            <a:r>
              <a:rPr lang="en-US" sz="1600" dirty="0">
                <a:solidFill>
                  <a:prstClr val="black"/>
                </a:solidFill>
                <a:latin typeface="Arial" charset="0"/>
              </a:rPr>
              <a:t>Consistent and easily applied across regions of the Commonwealth</a:t>
            </a:r>
          </a:p>
          <a:p>
            <a:pPr marL="285750" lvl="0" indent="-285750" algn="l">
              <a:buFont typeface="Arial" panose="020B0604020202020204" pitchFamily="34" charset="0"/>
              <a:buChar char="•"/>
            </a:pPr>
            <a:r>
              <a:rPr lang="en-US" sz="1600" dirty="0">
                <a:solidFill>
                  <a:prstClr val="black"/>
                </a:solidFill>
                <a:latin typeface="Arial" charset="0"/>
              </a:rPr>
              <a:t>Consistent applicability across Projects of different sizes</a:t>
            </a:r>
          </a:p>
          <a:p>
            <a:pPr marL="285750" lvl="0" indent="-285750" algn="l">
              <a:buFont typeface="Arial" panose="020B0604020202020204" pitchFamily="34" charset="0"/>
              <a:buChar char="•"/>
            </a:pPr>
            <a:r>
              <a:rPr lang="en-US" sz="1600" dirty="0">
                <a:solidFill>
                  <a:prstClr val="black"/>
                </a:solidFill>
                <a:latin typeface="Arial" charset="0"/>
              </a:rPr>
              <a:t>Consistent applicability across Agencies of different sizes</a:t>
            </a:r>
          </a:p>
          <a:p>
            <a:pPr marL="285750" lvl="0" indent="-285750" algn="l">
              <a:buFont typeface="Arial" panose="020B0604020202020204" pitchFamily="34" charset="0"/>
              <a:buChar char="•"/>
            </a:pPr>
            <a:r>
              <a:rPr lang="en-US" sz="1600" dirty="0">
                <a:solidFill>
                  <a:prstClr val="black"/>
                </a:solidFill>
                <a:latin typeface="Arial" charset="0"/>
              </a:rPr>
              <a:t>Availability of Data</a:t>
            </a:r>
          </a:p>
          <a:p>
            <a:pPr marL="285750" lvl="0" indent="-285750" algn="l">
              <a:buFont typeface="Arial" panose="020B0604020202020204" pitchFamily="34" charset="0"/>
              <a:buChar char="•"/>
            </a:pPr>
            <a:r>
              <a:rPr lang="en-US" sz="1600" dirty="0">
                <a:solidFill>
                  <a:prstClr val="black"/>
                </a:solidFill>
                <a:latin typeface="Arial" charset="0"/>
              </a:rPr>
              <a:t>Consistency of Data</a:t>
            </a:r>
          </a:p>
          <a:p>
            <a:pPr marL="285750" lvl="0" indent="-285750" algn="l">
              <a:buFont typeface="Arial" panose="020B0604020202020204" pitchFamily="34" charset="0"/>
              <a:buChar char="•"/>
            </a:pPr>
            <a:r>
              <a:rPr lang="en-US" sz="1600" dirty="0">
                <a:solidFill>
                  <a:prstClr val="black"/>
                </a:solidFill>
                <a:latin typeface="Arial" charset="0"/>
              </a:rPr>
              <a:t>Overall Ease of Computation and Usefulness </a:t>
            </a:r>
          </a:p>
          <a:p>
            <a:pPr marL="285750" lvl="0" indent="-285750" algn="l">
              <a:buFont typeface="Arial" panose="020B0604020202020204" pitchFamily="34" charset="0"/>
              <a:buChar char="•"/>
            </a:pPr>
            <a:r>
              <a:rPr lang="en-US" sz="1600" dirty="0">
                <a:solidFill>
                  <a:prstClr val="black"/>
                </a:solidFill>
                <a:latin typeface="Arial" charset="0"/>
              </a:rPr>
              <a:t>Functional Fit (i.e., specific to transit)</a:t>
            </a:r>
          </a:p>
          <a:p>
            <a:pPr marL="285750" lvl="0" indent="-285750" algn="l">
              <a:buFont typeface="Arial" panose="020B0604020202020204" pitchFamily="34" charset="0"/>
              <a:buChar char="•"/>
            </a:pPr>
            <a:r>
              <a:rPr lang="en-US" sz="1600" dirty="0">
                <a:solidFill>
                  <a:prstClr val="black"/>
                </a:solidFill>
                <a:latin typeface="Arial" charset="0"/>
              </a:rPr>
              <a:t>Operational Fit (i.e., metric strongly associated to desired measure/outcome)</a:t>
            </a:r>
          </a:p>
          <a:p>
            <a:pPr marL="285750" lvl="0" indent="-285750" algn="l">
              <a:buFont typeface="Arial" panose="020B0604020202020204" pitchFamily="34" charset="0"/>
              <a:buChar char="•"/>
            </a:pPr>
            <a:r>
              <a:rPr lang="en-US" sz="1600" dirty="0">
                <a:solidFill>
                  <a:prstClr val="black"/>
                </a:solidFill>
                <a:latin typeface="Arial" charset="0"/>
              </a:rPr>
              <a:t>Grounded in approaches all transit agencies are familiar with  </a:t>
            </a:r>
          </a:p>
          <a:p>
            <a:br>
              <a:rPr lang="en-US" dirty="0"/>
            </a:br>
            <a:endParaRPr lang="en-US" sz="1800" dirty="0">
              <a:latin typeface="Arial"/>
              <a:cs typeface="Arial"/>
            </a:endParaRPr>
          </a:p>
        </p:txBody>
      </p:sp>
    </p:spTree>
    <p:extLst>
      <p:ext uri="{BB962C8B-B14F-4D97-AF65-F5344CB8AC3E}">
        <p14:creationId xmlns:p14="http://schemas.microsoft.com/office/powerpoint/2010/main" val="537697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7491"/>
            <a:ext cx="9144000" cy="1097106"/>
          </a:xfrm>
        </p:spPr>
        <p:txBody>
          <a:bodyPr>
            <a:normAutofit/>
          </a:bodyPr>
          <a:lstStyle/>
          <a:p>
            <a:pPr>
              <a:lnSpc>
                <a:spcPct val="90000"/>
              </a:lnSpc>
            </a:pPr>
            <a:r>
              <a:rPr lang="en-US" b="1" spc="-150" dirty="0">
                <a:solidFill>
                  <a:schemeClr val="bg1"/>
                </a:solidFill>
                <a:latin typeface="Arial"/>
                <a:cs typeface="Arial"/>
              </a:rPr>
              <a:t>SMART Scale Evaluation Measures</a:t>
            </a:r>
          </a:p>
        </p:txBody>
      </p:sp>
      <p:graphicFrame>
        <p:nvGraphicFramePr>
          <p:cNvPr id="5" name="Table 4">
            <a:extLst>
              <a:ext uri="{FF2B5EF4-FFF2-40B4-BE49-F238E27FC236}">
                <a16:creationId xmlns:a16="http://schemas.microsoft.com/office/drawing/2014/main" id="{C6CA896B-A183-4C60-8BE8-AE8BD15CEDCA}"/>
              </a:ext>
            </a:extLst>
          </p:cNvPr>
          <p:cNvGraphicFramePr>
            <a:graphicFrameLocks noGrp="1"/>
          </p:cNvGraphicFramePr>
          <p:nvPr>
            <p:extLst>
              <p:ext uri="{D42A27DB-BD31-4B8C-83A1-F6EECF244321}">
                <p14:modId xmlns:p14="http://schemas.microsoft.com/office/powerpoint/2010/main" val="1903262445"/>
              </p:ext>
            </p:extLst>
          </p:nvPr>
        </p:nvGraphicFramePr>
        <p:xfrm>
          <a:off x="398834" y="1600200"/>
          <a:ext cx="8745165" cy="5634228"/>
        </p:xfrm>
        <a:graphic>
          <a:graphicData uri="http://schemas.openxmlformats.org/drawingml/2006/table">
            <a:tbl>
              <a:tblPr firstRow="1" firstCol="1" bandRow="1"/>
              <a:tblGrid>
                <a:gridCol w="1313833">
                  <a:extLst>
                    <a:ext uri="{9D8B030D-6E8A-4147-A177-3AD203B41FA5}">
                      <a16:colId xmlns:a16="http://schemas.microsoft.com/office/drawing/2014/main" val="928886072"/>
                    </a:ext>
                  </a:extLst>
                </a:gridCol>
                <a:gridCol w="1110147">
                  <a:extLst>
                    <a:ext uri="{9D8B030D-6E8A-4147-A177-3AD203B41FA5}">
                      <a16:colId xmlns:a16="http://schemas.microsoft.com/office/drawing/2014/main" val="393308021"/>
                    </a:ext>
                  </a:extLst>
                </a:gridCol>
                <a:gridCol w="1323771">
                  <a:extLst>
                    <a:ext uri="{9D8B030D-6E8A-4147-A177-3AD203B41FA5}">
                      <a16:colId xmlns:a16="http://schemas.microsoft.com/office/drawing/2014/main" val="3445298710"/>
                    </a:ext>
                  </a:extLst>
                </a:gridCol>
                <a:gridCol w="1153924">
                  <a:extLst>
                    <a:ext uri="{9D8B030D-6E8A-4147-A177-3AD203B41FA5}">
                      <a16:colId xmlns:a16="http://schemas.microsoft.com/office/drawing/2014/main" val="3361170645"/>
                    </a:ext>
                  </a:extLst>
                </a:gridCol>
                <a:gridCol w="1243224">
                  <a:extLst>
                    <a:ext uri="{9D8B030D-6E8A-4147-A177-3AD203B41FA5}">
                      <a16:colId xmlns:a16="http://schemas.microsoft.com/office/drawing/2014/main" val="2043738704"/>
                    </a:ext>
                  </a:extLst>
                </a:gridCol>
                <a:gridCol w="1276495">
                  <a:extLst>
                    <a:ext uri="{9D8B030D-6E8A-4147-A177-3AD203B41FA5}">
                      <a16:colId xmlns:a16="http://schemas.microsoft.com/office/drawing/2014/main" val="2744677425"/>
                    </a:ext>
                  </a:extLst>
                </a:gridCol>
                <a:gridCol w="1323771">
                  <a:extLst>
                    <a:ext uri="{9D8B030D-6E8A-4147-A177-3AD203B41FA5}">
                      <a16:colId xmlns:a16="http://schemas.microsoft.com/office/drawing/2014/main" val="1243238654"/>
                    </a:ext>
                  </a:extLst>
                </a:gridCol>
              </a:tblGrid>
              <a:tr h="430294">
                <a:tc>
                  <a:txBody>
                    <a:bodyPr/>
                    <a:lstStyle/>
                    <a:p>
                      <a:pPr marL="0" marR="0">
                        <a:lnSpc>
                          <a:spcPct val="107000"/>
                        </a:lnSpc>
                        <a:spcBef>
                          <a:spcPts val="0"/>
                        </a:spcBef>
                        <a:spcAft>
                          <a:spcPts val="0"/>
                        </a:spcAft>
                      </a:pPr>
                      <a:r>
                        <a:rPr lang="en-US" sz="1050" b="1" dirty="0">
                          <a:effectLst/>
                          <a:latin typeface="Calibri" panose="020F0502020204030204" pitchFamily="34" charset="0"/>
                          <a:ea typeface="Calibri" panose="020F0502020204030204" pitchFamily="34" charset="0"/>
                          <a:cs typeface="Times New Roman" panose="02020603050405020304" pitchFamily="18" charset="0"/>
                        </a:rPr>
                        <a:t>Measure Name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(same as </a:t>
                      </a:r>
                      <a:r>
                        <a:rPr lang="en-US" sz="105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SMARTSCALE</a:t>
                      </a:r>
                      <a:r>
                        <a:rPr lang="en-US" sz="105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1">
                          <a:effectLst/>
                          <a:latin typeface="Calibri" panose="020F0502020204030204" pitchFamily="34" charset="0"/>
                          <a:ea typeface="Calibri" panose="020F0502020204030204" pitchFamily="34" charset="0"/>
                          <a:cs typeface="Times New Roman" panose="02020603050405020304" pitchFamily="18" charset="0"/>
                        </a:rPr>
                        <a:t>Measure Description</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b="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(Transit Specific)</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1">
                          <a:effectLst/>
                          <a:latin typeface="Calibri" panose="020F0502020204030204" pitchFamily="34" charset="0"/>
                          <a:ea typeface="Calibri" panose="020F0502020204030204" pitchFamily="34" charset="0"/>
                          <a:cs typeface="Times New Roman" panose="02020603050405020304" pitchFamily="18" charset="0"/>
                        </a:rPr>
                        <a:t>Measure Objective </a:t>
                      </a:r>
                      <a:r>
                        <a:rPr lang="en-US" sz="105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(same as SMARTSCALE)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1">
                          <a:effectLst/>
                          <a:latin typeface="Calibri" panose="020F0502020204030204" pitchFamily="34" charset="0"/>
                          <a:ea typeface="Calibri" panose="020F0502020204030204" pitchFamily="34" charset="0"/>
                          <a:cs typeface="Times New Roman" panose="02020603050405020304" pitchFamily="18" charset="0"/>
                        </a:rPr>
                        <a:t>Data</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b="1">
                          <a:effectLst/>
                          <a:latin typeface="Calibri" panose="020F0502020204030204" pitchFamily="34" charset="0"/>
                          <a:ea typeface="Calibri" panose="020F0502020204030204" pitchFamily="34" charset="0"/>
                          <a:cs typeface="Times New Roman" panose="02020603050405020304" pitchFamily="18" charset="0"/>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1">
                          <a:effectLst/>
                          <a:latin typeface="Calibri" panose="020F0502020204030204" pitchFamily="34" charset="0"/>
                          <a:ea typeface="Calibri" panose="020F0502020204030204" pitchFamily="34" charset="0"/>
                          <a:cs typeface="Times New Roman" panose="02020603050405020304" pitchFamily="18" charset="0"/>
                        </a:rPr>
                        <a:t>Definition</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1">
                          <a:effectLst/>
                          <a:latin typeface="Calibri" panose="020F0502020204030204" pitchFamily="34" charset="0"/>
                          <a:ea typeface="Calibri" panose="020F0502020204030204" pitchFamily="34" charset="0"/>
                          <a:cs typeface="Times New Roman" panose="02020603050405020304" pitchFamily="18" charset="0"/>
                        </a:rPr>
                        <a:t>Methodology</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1">
                          <a:effectLst/>
                          <a:latin typeface="Calibri" panose="020F0502020204030204" pitchFamily="34" charset="0"/>
                          <a:ea typeface="Calibri" panose="020F0502020204030204" pitchFamily="34" charset="0"/>
                          <a:cs typeface="Times New Roman" panose="02020603050405020304" pitchFamily="18" charset="0"/>
                        </a:rPr>
                        <a:t>Weighting</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(same as SMARTSCALE)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1394401"/>
                  </a:ext>
                </a:extLst>
              </a:tr>
              <a:tr h="4506493">
                <a:tc>
                  <a:txBody>
                    <a:bodyPr/>
                    <a:lstStyle/>
                    <a:p>
                      <a:pPr marL="0" marR="0">
                        <a:lnSpc>
                          <a:spcPct val="107000"/>
                        </a:lnSpc>
                        <a:spcBef>
                          <a:spcPts val="0"/>
                        </a:spcBef>
                        <a:spcAft>
                          <a:spcPts val="0"/>
                        </a:spcAft>
                      </a:pPr>
                      <a:r>
                        <a:rPr lang="en-US" sz="1050" dirty="0" err="1">
                          <a:effectLst/>
                          <a:latin typeface="Calibri" panose="020F0502020204030204" pitchFamily="34" charset="0"/>
                          <a:ea typeface="Calibri" panose="020F0502020204030204" pitchFamily="34" charset="0"/>
                          <a:cs typeface="Times New Roman" panose="02020603050405020304" pitchFamily="18" charset="0"/>
                        </a:rPr>
                        <a:t>C.1</a:t>
                      </a:r>
                      <a:r>
                        <a:rPr lang="en-US" sz="1050" dirty="0">
                          <a:effectLst/>
                          <a:latin typeface="Calibri" panose="020F0502020204030204" pitchFamily="34" charset="0"/>
                          <a:ea typeface="Calibri" panose="020F0502020204030204" pitchFamily="34" charset="0"/>
                          <a:cs typeface="Times New Roman" panose="02020603050405020304" pitchFamily="18" charset="0"/>
                        </a:rPr>
                        <a:t> Person Throughput</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Increased available capacity to transit network mitigating the use of single-occupant vehicles  </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Assess the potential benefit of the project in increasing the number of users served in peak period</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System efficiency metrics (</a:t>
                      </a:r>
                      <a:r>
                        <a:rPr lang="en-US" sz="1050" b="1" dirty="0">
                          <a:effectLst/>
                          <a:latin typeface="Calibri" panose="020F0502020204030204" pitchFamily="34" charset="0"/>
                          <a:ea typeface="Calibri" panose="020F0502020204030204" pitchFamily="34" charset="0"/>
                          <a:cs typeface="Times New Roman" panose="02020603050405020304" pitchFamily="18" charset="0"/>
                        </a:rPr>
                        <a:t>Passengers Per Revenue Hour;</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b="1" dirty="0">
                          <a:effectLst/>
                          <a:latin typeface="Calibri" panose="020F0502020204030204" pitchFamily="34" charset="0"/>
                          <a:ea typeface="Calibri" panose="020F0502020204030204" pitchFamily="34" charset="0"/>
                          <a:cs typeface="Times New Roman" panose="02020603050405020304" pitchFamily="18" charset="0"/>
                        </a:rPr>
                        <a:t>Passengers Per Revenue Mile</a:t>
                      </a:r>
                      <a:r>
                        <a:rPr lang="en-US" sz="1050" dirty="0">
                          <a:effectLst/>
                          <a:latin typeface="Calibri" panose="020F0502020204030204" pitchFamily="34" charset="0"/>
                          <a:ea typeface="Calibri" panose="020F0502020204030204" pitchFamily="34" charset="0"/>
                          <a:cs typeface="Times New Roman" panose="02020603050405020304" pitchFamily="18" charset="0"/>
                        </a:rPr>
                        <a:t>) (3-year rolling average)</a:t>
                      </a:r>
                    </a:p>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Increased ridership capacity of the project </a:t>
                      </a:r>
                      <a:r>
                        <a:rPr lang="en-US" sz="1050" b="1" dirty="0">
                          <a:effectLst/>
                          <a:latin typeface="Calibri" panose="020F0502020204030204" pitchFamily="34" charset="0"/>
                          <a:ea typeface="Calibri" panose="020F0502020204030204" pitchFamily="34" charset="0"/>
                          <a:cs typeface="Times New Roman" panose="02020603050405020304" pitchFamily="18" charset="0"/>
                        </a:rPr>
                        <a:t>(revenue seat hours / revenue seat miles).</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Change in transit system ridership capacity attributed to the project</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A. Determine the increased (new) ridership capacity of the project </a:t>
                      </a:r>
                      <a:r>
                        <a:rPr lang="en-US" sz="1050" b="1" dirty="0">
                          <a:effectLst/>
                          <a:latin typeface="Calibri" panose="020F0502020204030204" pitchFamily="34" charset="0"/>
                          <a:ea typeface="Calibri" panose="020F0502020204030204" pitchFamily="34" charset="0"/>
                          <a:cs typeface="Times New Roman" panose="02020603050405020304" pitchFamily="18" charset="0"/>
                        </a:rPr>
                        <a:t>(revenue seat hours / revenue seat miles</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50" dirty="0" err="1">
                          <a:effectLst/>
                          <a:latin typeface="Calibri" panose="020F0502020204030204" pitchFamily="34" charset="0"/>
                          <a:ea typeface="Calibri" panose="020F0502020204030204" pitchFamily="34" charset="0"/>
                          <a:cs typeface="Times New Roman" panose="02020603050405020304" pitchFamily="18" charset="0"/>
                        </a:rPr>
                        <a:t>B1</a:t>
                      </a:r>
                      <a:r>
                        <a:rPr lang="en-US" sz="1050" dirty="0">
                          <a:effectLst/>
                          <a:latin typeface="Calibri" panose="020F0502020204030204" pitchFamily="34" charset="0"/>
                          <a:ea typeface="Calibri" panose="020F0502020204030204" pitchFamily="34" charset="0"/>
                          <a:cs typeface="Times New Roman" panose="02020603050405020304" pitchFamily="18" charset="0"/>
                        </a:rPr>
                        <a:t>. Non-fixed Guideway Projects:</a:t>
                      </a:r>
                    </a:p>
                    <a:p>
                      <a:pPr marL="0" marR="0">
                        <a:lnSpc>
                          <a:spcPct val="107000"/>
                        </a:lnSpc>
                        <a:spcBef>
                          <a:spcPts val="0"/>
                        </a:spcBef>
                        <a:spcAft>
                          <a:spcPts val="0"/>
                        </a:spcAft>
                      </a:pPr>
                      <a:r>
                        <a:rPr lang="en-US" sz="1050" b="1" dirty="0">
                          <a:effectLst/>
                          <a:latin typeface="Calibri" panose="020F0502020204030204" pitchFamily="34" charset="0"/>
                          <a:ea typeface="Calibri" panose="020F0502020204030204" pitchFamily="34" charset="0"/>
                          <a:cs typeface="Times New Roman" panose="02020603050405020304" pitchFamily="18" charset="0"/>
                        </a:rPr>
                        <a:t>Compute the</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b="1" dirty="0">
                          <a:effectLst/>
                          <a:latin typeface="Calibri" panose="020F0502020204030204" pitchFamily="34" charset="0"/>
                          <a:ea typeface="Calibri" panose="020F0502020204030204" pitchFamily="34" charset="0"/>
                          <a:cs typeface="Times New Roman" panose="02020603050405020304" pitchFamily="18" charset="0"/>
                        </a:rPr>
                        <a:t>Person Throughout (ridership) credit</a:t>
                      </a:r>
                      <a:r>
                        <a:rPr lang="en-US" sz="1050" dirty="0">
                          <a:effectLst/>
                          <a:latin typeface="Calibri" panose="020F0502020204030204" pitchFamily="34" charset="0"/>
                          <a:ea typeface="Calibri" panose="020F0502020204030204" pitchFamily="34" charset="0"/>
                          <a:cs typeface="Times New Roman" panose="02020603050405020304" pitchFamily="18" charset="0"/>
                        </a:rPr>
                        <a:t> (this will be a fraction of total new ridership capacity) </a:t>
                      </a:r>
                      <a:r>
                        <a:rPr lang="en-US" sz="1050" b="1" dirty="0">
                          <a:effectLst/>
                          <a:latin typeface="Calibri" panose="020F0502020204030204" pitchFamily="34" charset="0"/>
                          <a:ea typeface="Calibri" panose="020F0502020204030204" pitchFamily="34" charset="0"/>
                          <a:cs typeface="Times New Roman" panose="02020603050405020304" pitchFamily="18" charset="0"/>
                        </a:rPr>
                        <a:t>based on current system performance using System Efficiency metrics</a:t>
                      </a:r>
                      <a:r>
                        <a:rPr lang="en-US" sz="105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50" dirty="0" err="1">
                          <a:effectLst/>
                          <a:latin typeface="Calibri" panose="020F0502020204030204" pitchFamily="34" charset="0"/>
                          <a:ea typeface="Calibri" panose="020F0502020204030204" pitchFamily="34" charset="0"/>
                          <a:cs typeface="Times New Roman" panose="02020603050405020304" pitchFamily="18" charset="0"/>
                        </a:rPr>
                        <a:t>B2</a:t>
                      </a:r>
                      <a:r>
                        <a:rPr lang="en-US" sz="1050" dirty="0">
                          <a:effectLst/>
                          <a:latin typeface="Calibri" panose="020F0502020204030204" pitchFamily="34" charset="0"/>
                          <a:ea typeface="Calibri" panose="020F0502020204030204" pitchFamily="34" charset="0"/>
                          <a:cs typeface="Times New Roman" panose="02020603050405020304" pitchFamily="18" charset="0"/>
                        </a:rPr>
                        <a:t>. Fixed-guideway Projects: documented ridership forecasts that follow FTA guidelines will be used (STOPS model)</a:t>
                      </a:r>
                    </a:p>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50%</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1723443"/>
                  </a:ext>
                </a:extLst>
              </a:tr>
            </a:tbl>
          </a:graphicData>
        </a:graphic>
      </p:graphicFrame>
    </p:spTree>
    <p:extLst>
      <p:ext uri="{BB962C8B-B14F-4D97-AF65-F5344CB8AC3E}">
        <p14:creationId xmlns:p14="http://schemas.microsoft.com/office/powerpoint/2010/main" val="352972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7490"/>
            <a:ext cx="9144000" cy="1249129"/>
          </a:xfrm>
        </p:spPr>
        <p:txBody>
          <a:bodyPr>
            <a:normAutofit/>
          </a:bodyPr>
          <a:lstStyle/>
          <a:p>
            <a:pPr>
              <a:lnSpc>
                <a:spcPct val="90000"/>
              </a:lnSpc>
            </a:pPr>
            <a:r>
              <a:rPr lang="en-US" b="1" spc="-150" dirty="0">
                <a:solidFill>
                  <a:schemeClr val="bg1"/>
                </a:solidFill>
                <a:latin typeface="Arial"/>
                <a:cs typeface="Arial"/>
              </a:rPr>
              <a:t>SMART Scale Evaluation Measures</a:t>
            </a:r>
          </a:p>
        </p:txBody>
      </p:sp>
      <p:graphicFrame>
        <p:nvGraphicFramePr>
          <p:cNvPr id="3" name="Table 2">
            <a:extLst>
              <a:ext uri="{FF2B5EF4-FFF2-40B4-BE49-F238E27FC236}">
                <a16:creationId xmlns:a16="http://schemas.microsoft.com/office/drawing/2014/main" id="{CCE6F700-57A4-4E05-B23B-D909D676D82E}"/>
              </a:ext>
            </a:extLst>
          </p:cNvPr>
          <p:cNvGraphicFramePr>
            <a:graphicFrameLocks noGrp="1"/>
          </p:cNvGraphicFramePr>
          <p:nvPr>
            <p:extLst>
              <p:ext uri="{D42A27DB-BD31-4B8C-83A1-F6EECF244321}">
                <p14:modId xmlns:p14="http://schemas.microsoft.com/office/powerpoint/2010/main" val="115878543"/>
              </p:ext>
            </p:extLst>
          </p:nvPr>
        </p:nvGraphicFramePr>
        <p:xfrm>
          <a:off x="389106" y="1600200"/>
          <a:ext cx="8570068" cy="3392488"/>
        </p:xfrm>
        <a:graphic>
          <a:graphicData uri="http://schemas.openxmlformats.org/drawingml/2006/table">
            <a:tbl>
              <a:tblPr firstRow="1" firstCol="1" bandRow="1"/>
              <a:tblGrid>
                <a:gridCol w="1295794">
                  <a:extLst>
                    <a:ext uri="{9D8B030D-6E8A-4147-A177-3AD203B41FA5}">
                      <a16:colId xmlns:a16="http://schemas.microsoft.com/office/drawing/2014/main" val="928886072"/>
                    </a:ext>
                  </a:extLst>
                </a:gridCol>
                <a:gridCol w="1086684">
                  <a:extLst>
                    <a:ext uri="{9D8B030D-6E8A-4147-A177-3AD203B41FA5}">
                      <a16:colId xmlns:a16="http://schemas.microsoft.com/office/drawing/2014/main" val="393308021"/>
                    </a:ext>
                  </a:extLst>
                </a:gridCol>
                <a:gridCol w="1295794">
                  <a:extLst>
                    <a:ext uri="{9D8B030D-6E8A-4147-A177-3AD203B41FA5}">
                      <a16:colId xmlns:a16="http://schemas.microsoft.com/office/drawing/2014/main" val="3445298710"/>
                    </a:ext>
                  </a:extLst>
                </a:gridCol>
                <a:gridCol w="1129536">
                  <a:extLst>
                    <a:ext uri="{9D8B030D-6E8A-4147-A177-3AD203B41FA5}">
                      <a16:colId xmlns:a16="http://schemas.microsoft.com/office/drawing/2014/main" val="3361170645"/>
                    </a:ext>
                  </a:extLst>
                </a:gridCol>
                <a:gridCol w="1216949">
                  <a:extLst>
                    <a:ext uri="{9D8B030D-6E8A-4147-A177-3AD203B41FA5}">
                      <a16:colId xmlns:a16="http://schemas.microsoft.com/office/drawing/2014/main" val="2043738704"/>
                    </a:ext>
                  </a:extLst>
                </a:gridCol>
                <a:gridCol w="1249517">
                  <a:extLst>
                    <a:ext uri="{9D8B030D-6E8A-4147-A177-3AD203B41FA5}">
                      <a16:colId xmlns:a16="http://schemas.microsoft.com/office/drawing/2014/main" val="2744677425"/>
                    </a:ext>
                  </a:extLst>
                </a:gridCol>
                <a:gridCol w="1295794">
                  <a:extLst>
                    <a:ext uri="{9D8B030D-6E8A-4147-A177-3AD203B41FA5}">
                      <a16:colId xmlns:a16="http://schemas.microsoft.com/office/drawing/2014/main" val="1243238654"/>
                    </a:ext>
                  </a:extLst>
                </a:gridCol>
              </a:tblGrid>
              <a:tr h="284464">
                <a:tc>
                  <a:txBody>
                    <a:bodyPr/>
                    <a:lstStyle/>
                    <a:p>
                      <a:pPr marL="0" marR="0">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Measure Name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(same as </a:t>
                      </a:r>
                      <a:r>
                        <a:rPr lang="en-US" sz="11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SMARTSCALE</a:t>
                      </a:r>
                      <a:r>
                        <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Measure Description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(Transit Specific)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Measure Objective </a:t>
                      </a:r>
                      <a:r>
                        <a:rPr lang="en-US" sz="11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(same as SMARTSCALE)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Data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Definition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Methodology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Weighting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(same as SMARTSCALE)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9842669"/>
                  </a:ext>
                </a:extLst>
              </a:tr>
              <a:tr h="1535597">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C.2 Person Hours of Delay</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Decrease in the number of person hours of delay for the project</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Assess the potential benefit of the project in reducing peak period person hours of delay</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Ridership (Person Throughput) credit (determined for C.1.)</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Current minutes of service intervals (headways)</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New (project) minutes of service intervals (annualized)</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Improvement in travel time based on changes in frequency and availability of service </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 Major Expansion to Existing Service: Ridership credit (Person Throughput) multiplied by minutes of improved travel time (annualized)</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B. </a:t>
                      </a:r>
                      <a:r>
                        <a:rPr lang="en-US"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Calculations for new service to previously unserved areas TBD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50%</a:t>
                      </a:r>
                    </a:p>
                  </a:txBody>
                  <a:tcPr marL="34720" marR="34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2783936"/>
                  </a:ext>
                </a:extLst>
              </a:tr>
            </a:tbl>
          </a:graphicData>
        </a:graphic>
      </p:graphicFrame>
    </p:spTree>
    <p:extLst>
      <p:ext uri="{BB962C8B-B14F-4D97-AF65-F5344CB8AC3E}">
        <p14:creationId xmlns:p14="http://schemas.microsoft.com/office/powerpoint/2010/main" val="1639223583"/>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Theme.thmx</Template>
  <TotalTime>1539</TotalTime>
  <Words>1146</Words>
  <Application>Microsoft Office PowerPoint</Application>
  <PresentationFormat>On-screen Show (4:3)</PresentationFormat>
  <Paragraphs>130</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Franklin Gothic Book</vt:lpstr>
      <vt:lpstr>Franklin Gothic Medium</vt:lpstr>
      <vt:lpstr>Times New Roman</vt:lpstr>
      <vt:lpstr>Default Theme</vt:lpstr>
      <vt:lpstr>PowerPoint Presentation</vt:lpstr>
      <vt:lpstr>Statewide Transit Policy Development</vt:lpstr>
      <vt:lpstr>Major Expansion Grant Funding</vt:lpstr>
      <vt:lpstr> “Hold Harmless” </vt:lpstr>
      <vt:lpstr> SMART Scale Evaluation Measures</vt:lpstr>
      <vt:lpstr> SMART Scale Evaluation Measures</vt:lpstr>
      <vt:lpstr>SMART Scale Evaluation Measures</vt:lpstr>
      <vt:lpstr>SMART Scale Evaluation Measures</vt:lpstr>
    </vt:vector>
  </TitlesOfParts>
  <Company>Hampton Roads Transit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Title Goes Here</dc:title>
  <dc:creator>Chris Pfaffinger</dc:creator>
  <cp:lastModifiedBy>Lisa Guthrie</cp:lastModifiedBy>
  <cp:revision>52</cp:revision>
  <dcterms:created xsi:type="dcterms:W3CDTF">2015-08-21T12:55:03Z</dcterms:created>
  <dcterms:modified xsi:type="dcterms:W3CDTF">2018-07-09T20:13:54Z</dcterms:modified>
</cp:coreProperties>
</file>