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11.xml" ContentType="application/vnd.openxmlformats-officedocument.theme+xml"/>
  <Override PartName="/ppt/slideLayouts/slideLayout7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2" r:id="rId5"/>
    <p:sldMasterId id="2147483735" r:id="rId6"/>
    <p:sldMasterId id="2147483746" r:id="rId7"/>
    <p:sldMasterId id="2147483758" r:id="rId8"/>
    <p:sldMasterId id="2147483784" r:id="rId9"/>
    <p:sldMasterId id="2147483823" r:id="rId10"/>
    <p:sldMasterId id="2147483825" r:id="rId11"/>
    <p:sldMasterId id="2147483845" r:id="rId12"/>
    <p:sldMasterId id="2147483866" r:id="rId13"/>
    <p:sldMasterId id="2147483878" r:id="rId14"/>
    <p:sldMasterId id="2147483890" r:id="rId15"/>
  </p:sldMasterIdLst>
  <p:notesMasterIdLst>
    <p:notesMasterId r:id="rId36"/>
  </p:notesMasterIdLst>
  <p:sldIdLst>
    <p:sldId id="510" r:id="rId16"/>
    <p:sldId id="438" r:id="rId17"/>
    <p:sldId id="368" r:id="rId18"/>
    <p:sldId id="372" r:id="rId19"/>
    <p:sldId id="369" r:id="rId20"/>
    <p:sldId id="370" r:id="rId21"/>
    <p:sldId id="371" r:id="rId22"/>
    <p:sldId id="385" r:id="rId23"/>
    <p:sldId id="381" r:id="rId24"/>
    <p:sldId id="379" r:id="rId25"/>
    <p:sldId id="440" r:id="rId26"/>
    <p:sldId id="512" r:id="rId27"/>
    <p:sldId id="513" r:id="rId28"/>
    <p:sldId id="514" r:id="rId29"/>
    <p:sldId id="515" r:id="rId30"/>
    <p:sldId id="516" r:id="rId31"/>
    <p:sldId id="517" r:id="rId32"/>
    <p:sldId id="518" r:id="rId33"/>
    <p:sldId id="519" r:id="rId34"/>
    <p:sldId id="435" r:id="rId3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Brendan" initials="B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0253F"/>
    <a:srgbClr val="FF0000"/>
    <a:srgbClr val="FC8004"/>
    <a:srgbClr val="E6F0FE"/>
    <a:srgbClr val="DAE9FE"/>
    <a:srgbClr val="00682F"/>
    <a:srgbClr val="E9FFB9"/>
    <a:srgbClr val="92D400"/>
    <a:srgbClr val="DCE6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1" autoAdjust="0"/>
    <p:restoredTop sz="81705" autoAdjust="0"/>
  </p:normalViewPr>
  <p:slideViewPr>
    <p:cSldViewPr snapToGrid="0">
      <p:cViewPr>
        <p:scale>
          <a:sx n="80" d="100"/>
          <a:sy n="80" d="100"/>
        </p:scale>
        <p:origin x="-948"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luchan\Documents\FRA\SCORT%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Funding Monitored ($B)</a:t>
            </a:r>
          </a:p>
        </c:rich>
      </c:tx>
      <c:layout/>
    </c:title>
    <c:plotArea>
      <c:layout>
        <c:manualLayout>
          <c:layoutTarget val="inner"/>
          <c:xMode val="edge"/>
          <c:yMode val="edge"/>
          <c:x val="5.7731059286038687E-2"/>
          <c:y val="0.22611111111111118"/>
          <c:w val="0.81705506258076932"/>
          <c:h val="0.71277777777777773"/>
        </c:manualLayout>
      </c:layout>
      <c:barChart>
        <c:barDir val="bar"/>
        <c:grouping val="clustered"/>
        <c:ser>
          <c:idx val="0"/>
          <c:order val="0"/>
          <c:tx>
            <c:strRef>
              <c:f>Sheet1!$L$6</c:f>
              <c:strCache>
                <c:ptCount val="1"/>
                <c:pt idx="0">
                  <c:v>Funding Monitored</c:v>
                </c:pt>
              </c:strCache>
            </c:strRef>
          </c:tx>
          <c:spPr>
            <a:solidFill>
              <a:schemeClr val="bg2"/>
            </a:solidFill>
            <a:ln>
              <a:solidFill>
                <a:srgbClr val="002060"/>
              </a:solidFill>
            </a:ln>
          </c:spPr>
          <c:dLbls>
            <c:dLbl>
              <c:idx val="0"/>
              <c:layout/>
              <c:tx>
                <c:rich>
                  <a:bodyPr/>
                  <a:lstStyle/>
                  <a:p>
                    <a:r>
                      <a:rPr lang="en-US" sz="1800" b="1" dirty="0"/>
                      <a:t>$</a:t>
                    </a:r>
                    <a:r>
                      <a:rPr lang="en-US" sz="1800" b="1" dirty="0" smtClean="0"/>
                      <a:t>3.8  </a:t>
                    </a:r>
                  </a:p>
                  <a:p>
                    <a:r>
                      <a:rPr lang="en-US" sz="1800" b="1" dirty="0" smtClean="0"/>
                      <a:t>(89 awards) </a:t>
                    </a:r>
                    <a:endParaRPr lang="en-US" sz="1200" b="1" dirty="0"/>
                  </a:p>
                </c:rich>
              </c:tx>
              <c:showVal val="1"/>
            </c:dLbl>
            <c:dLbl>
              <c:idx val="1"/>
              <c:layout/>
              <c:tx>
                <c:rich>
                  <a:bodyPr/>
                  <a:lstStyle/>
                  <a:p>
                    <a:r>
                      <a:rPr lang="en-US" sz="1800" b="1" dirty="0"/>
                      <a:t>$</a:t>
                    </a:r>
                    <a:r>
                      <a:rPr lang="en-US" sz="1800" b="1" dirty="0" smtClean="0"/>
                      <a:t>1.6 </a:t>
                    </a:r>
                  </a:p>
                  <a:p>
                    <a:r>
                      <a:rPr lang="en-US" sz="1800" b="1" dirty="0" smtClean="0"/>
                      <a:t>(20 awards) </a:t>
                    </a:r>
                    <a:endParaRPr lang="en-US" sz="1200" b="1" dirty="0"/>
                  </a:p>
                </c:rich>
              </c:tx>
              <c:showVal val="1"/>
            </c:dLbl>
            <c:txPr>
              <a:bodyPr/>
              <a:lstStyle/>
              <a:p>
                <a:pPr>
                  <a:defRPr sz="1800"/>
                </a:pPr>
                <a:endParaRPr lang="en-US"/>
              </a:p>
            </c:txPr>
            <c:showVal val="1"/>
          </c:dLbls>
          <c:cat>
            <c:numRef>
              <c:f>Sheet1!$N$2:$O$2</c:f>
              <c:numCache>
                <c:formatCode>General</c:formatCode>
                <c:ptCount val="2"/>
                <c:pt idx="0">
                  <c:v>2013</c:v>
                </c:pt>
                <c:pt idx="1">
                  <c:v>2012</c:v>
                </c:pt>
              </c:numCache>
            </c:numRef>
          </c:cat>
          <c:val>
            <c:numRef>
              <c:f>Sheet1!$N$6:$O$6</c:f>
              <c:numCache>
                <c:formatCode>"$"#,##0.0_);[Red]\("$"#,##0.0\)</c:formatCode>
                <c:ptCount val="2"/>
                <c:pt idx="0">
                  <c:v>3.8</c:v>
                </c:pt>
                <c:pt idx="1">
                  <c:v>1.6</c:v>
                </c:pt>
              </c:numCache>
            </c:numRef>
          </c:val>
        </c:ser>
        <c:dLbls/>
        <c:axId val="100750848"/>
        <c:axId val="100752384"/>
      </c:barChart>
      <c:catAx>
        <c:axId val="100750848"/>
        <c:scaling>
          <c:orientation val="minMax"/>
        </c:scaling>
        <c:axPos val="l"/>
        <c:numFmt formatCode="General" sourceLinked="1"/>
        <c:tickLblPos val="nextTo"/>
        <c:crossAx val="100752384"/>
        <c:crosses val="autoZero"/>
        <c:auto val="1"/>
        <c:lblAlgn val="ctr"/>
        <c:lblOffset val="100"/>
      </c:catAx>
      <c:valAx>
        <c:axId val="100752384"/>
        <c:scaling>
          <c:orientation val="minMax"/>
        </c:scaling>
        <c:delete val="1"/>
        <c:axPos val="b"/>
        <c:numFmt formatCode="&quot;$&quot;#,##0.0_);[Red]\(&quot;$&quot;#,##0.0\)" sourceLinked="1"/>
        <c:tickLblPos val="none"/>
        <c:crossAx val="100750848"/>
        <c:crosses val="autoZero"/>
        <c:crossBetween val="between"/>
      </c:valAx>
    </c:plotArea>
    <c:plotVisOnly val="1"/>
    <c:dispBlanksAs val="gap"/>
  </c:chart>
  <c:spPr>
    <a:ln>
      <a:solidFill>
        <a:schemeClr val="tx1"/>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FB05740-287B-46EE-83F6-10B5E2683070}" type="datetimeFigureOut">
              <a:rPr lang="en-US" smtClean="0"/>
              <a:pPr/>
              <a:t>3/28/2016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1291668-136E-4272-BE41-CE809A8F90DF}" type="slidenum">
              <a:rPr lang="en-US" smtClean="0"/>
              <a:pPr/>
              <a:t>‹#›</a:t>
            </a:fld>
            <a:endParaRPr lang="en-US" dirty="0"/>
          </a:p>
        </p:txBody>
      </p:sp>
    </p:spTree>
    <p:extLst>
      <p:ext uri="{BB962C8B-B14F-4D97-AF65-F5344CB8AC3E}">
        <p14:creationId xmlns:p14="http://schemas.microsoft.com/office/powerpoint/2010/main" xmlns="" val="100960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a:spcBef>
                <a:spcPct val="0"/>
              </a:spcBef>
            </a:pPr>
            <a:endParaRPr lang="en-US" dirty="0" smtClean="0"/>
          </a:p>
        </p:txBody>
      </p:sp>
      <p:sp>
        <p:nvSpPr>
          <p:cNvPr id="111619" name="Slide Number Placeholder 3"/>
          <p:cNvSpPr>
            <a:spLocks noGrp="1"/>
          </p:cNvSpPr>
          <p:nvPr>
            <p:ph type="sldNum" sz="quarter" idx="5"/>
          </p:nvPr>
        </p:nvSpPr>
        <p:spPr>
          <a:noFill/>
        </p:spPr>
        <p:txBody>
          <a:bodyPr/>
          <a:lstStyle/>
          <a:p>
            <a:fld id="{CA1F2C10-845D-438E-9B34-383746F8AD72}" type="slidenum">
              <a:rPr lang="en-US" smtClean="0">
                <a:solidFill>
                  <a:srgbClr val="000000"/>
                </a:solidFill>
              </a:rPr>
              <a:pPr/>
              <a:t>2</a:t>
            </a:fld>
            <a:endParaRPr lang="en-US" dirty="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a:spcBef>
                <a:spcPct val="0"/>
              </a:spcBef>
            </a:pPr>
            <a:endParaRPr lang="en-US" dirty="0" smtClean="0"/>
          </a:p>
        </p:txBody>
      </p:sp>
      <p:sp>
        <p:nvSpPr>
          <p:cNvPr id="111619" name="Slide Number Placeholder 3"/>
          <p:cNvSpPr>
            <a:spLocks noGrp="1"/>
          </p:cNvSpPr>
          <p:nvPr>
            <p:ph type="sldNum" sz="quarter" idx="5"/>
          </p:nvPr>
        </p:nvSpPr>
        <p:spPr>
          <a:noFill/>
        </p:spPr>
        <p:txBody>
          <a:bodyPr/>
          <a:lstStyle/>
          <a:p>
            <a:fld id="{CA1F2C10-845D-438E-9B34-383746F8AD72}" type="slidenum">
              <a:rPr lang="en-US" smtClean="0">
                <a:solidFill>
                  <a:srgbClr val="000000"/>
                </a:solidFill>
              </a:rPr>
              <a:pPr/>
              <a:t>11</a:t>
            </a:fld>
            <a:endParaRPr lang="en-US" dirty="0"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a:spcBef>
                <a:spcPct val="0"/>
              </a:spcBef>
            </a:pPr>
            <a:r>
              <a:rPr lang="en-US" dirty="0" smtClean="0"/>
              <a:t>Pipeline</a:t>
            </a:r>
            <a:r>
              <a:rPr lang="en-US" baseline="0" dirty="0" smtClean="0"/>
              <a:t> is stronger now than ever before.</a:t>
            </a:r>
            <a:endParaRPr lang="en-US" dirty="0" smtClean="0"/>
          </a:p>
        </p:txBody>
      </p:sp>
      <p:sp>
        <p:nvSpPr>
          <p:cNvPr id="111619" name="Slide Number Placeholder 3"/>
          <p:cNvSpPr>
            <a:spLocks noGrp="1"/>
          </p:cNvSpPr>
          <p:nvPr>
            <p:ph type="sldNum" sz="quarter" idx="5"/>
          </p:nvPr>
        </p:nvSpPr>
        <p:spPr>
          <a:noFill/>
        </p:spPr>
        <p:txBody>
          <a:bodyPr/>
          <a:lstStyle/>
          <a:p>
            <a:fld id="{CA1F2C10-845D-438E-9B34-383746F8AD72}" type="slidenum">
              <a:rPr lang="en-US">
                <a:solidFill>
                  <a:srgbClr val="000000"/>
                </a:solidFill>
              </a:rPr>
              <a:pPr/>
              <a:t>12</a:t>
            </a:fld>
            <a:endParaRPr lang="en-US"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a:spcBef>
                <a:spcPct val="0"/>
              </a:spcBef>
            </a:pPr>
            <a:endParaRPr lang="en-US" dirty="0" smtClean="0"/>
          </a:p>
        </p:txBody>
      </p:sp>
      <p:sp>
        <p:nvSpPr>
          <p:cNvPr id="111619" name="Slide Number Placeholder 3"/>
          <p:cNvSpPr>
            <a:spLocks noGrp="1"/>
          </p:cNvSpPr>
          <p:nvPr>
            <p:ph type="sldNum" sz="quarter" idx="5"/>
          </p:nvPr>
        </p:nvSpPr>
        <p:spPr>
          <a:noFill/>
        </p:spPr>
        <p:txBody>
          <a:bodyPr/>
          <a:lstStyle/>
          <a:p>
            <a:fld id="{CA1F2C10-845D-438E-9B34-383746F8AD72}" type="slidenum">
              <a:rPr lang="en-US">
                <a:solidFill>
                  <a:srgbClr val="000000"/>
                </a:solidFill>
              </a:rPr>
              <a:pPr/>
              <a:t>13</a:t>
            </a:fld>
            <a:endParaRPr lang="en-US"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smtClean="0">
                <a:solidFill>
                  <a:srgbClr val="FF0000"/>
                </a:solidFill>
              </a:rPr>
              <a:t>24 million Americans </a:t>
            </a:r>
            <a:r>
              <a:rPr lang="en-US" sz="1200" b="0" dirty="0" smtClean="0"/>
              <a:t>with access to significantly higher-quality rail service (“upgrade” from Feeder to Regional)</a:t>
            </a:r>
          </a:p>
          <a:p>
            <a:pPr>
              <a:spcBef>
                <a:spcPct val="0"/>
              </a:spcBef>
            </a:pPr>
            <a:endParaRPr lang="en-US" dirty="0" smtClean="0"/>
          </a:p>
        </p:txBody>
      </p:sp>
      <p:sp>
        <p:nvSpPr>
          <p:cNvPr id="111619" name="Slide Number Placeholder 3"/>
          <p:cNvSpPr>
            <a:spLocks noGrp="1"/>
          </p:cNvSpPr>
          <p:nvPr>
            <p:ph type="sldNum" sz="quarter" idx="5"/>
          </p:nvPr>
        </p:nvSpPr>
        <p:spPr>
          <a:noFill/>
        </p:spPr>
        <p:txBody>
          <a:bodyPr/>
          <a:lstStyle/>
          <a:p>
            <a:fld id="{CA1F2C10-845D-438E-9B34-383746F8AD72}" type="slidenum">
              <a:rPr lang="en-US">
                <a:solidFill>
                  <a:srgbClr val="000000"/>
                </a:solidFill>
              </a:rPr>
              <a:pPr/>
              <a:t>14</a:t>
            </a:fld>
            <a:endParaRPr lang="en-US"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a:spcBef>
                <a:spcPct val="0"/>
              </a:spcBef>
            </a:pPr>
            <a:endParaRPr lang="en-US" dirty="0" smtClean="0"/>
          </a:p>
        </p:txBody>
      </p:sp>
      <p:sp>
        <p:nvSpPr>
          <p:cNvPr id="111619" name="Slide Number Placeholder 3"/>
          <p:cNvSpPr>
            <a:spLocks noGrp="1"/>
          </p:cNvSpPr>
          <p:nvPr>
            <p:ph type="sldNum" sz="quarter" idx="5"/>
          </p:nvPr>
        </p:nvSpPr>
        <p:spPr>
          <a:noFill/>
        </p:spPr>
        <p:txBody>
          <a:bodyPr/>
          <a:lstStyle/>
          <a:p>
            <a:fld id="{CA1F2C10-845D-438E-9B34-383746F8AD72}" type="slidenum">
              <a:rPr lang="en-US">
                <a:solidFill>
                  <a:srgbClr val="000000"/>
                </a:solidFill>
              </a:rPr>
              <a:pPr/>
              <a:t>15</a:t>
            </a:fld>
            <a:endParaRPr lang="en-US"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a:spcBef>
                <a:spcPct val="0"/>
              </a:spcBef>
            </a:pPr>
            <a:endParaRPr lang="en-US" dirty="0" smtClean="0"/>
          </a:p>
        </p:txBody>
      </p:sp>
      <p:sp>
        <p:nvSpPr>
          <p:cNvPr id="111619" name="Slide Number Placeholder 3"/>
          <p:cNvSpPr>
            <a:spLocks noGrp="1"/>
          </p:cNvSpPr>
          <p:nvPr>
            <p:ph type="sldNum" sz="quarter" idx="5"/>
          </p:nvPr>
        </p:nvSpPr>
        <p:spPr>
          <a:noFill/>
        </p:spPr>
        <p:txBody>
          <a:bodyPr/>
          <a:lstStyle/>
          <a:p>
            <a:fld id="{CA1F2C10-845D-438E-9B34-383746F8AD72}" type="slidenum">
              <a:rPr lang="en-US">
                <a:solidFill>
                  <a:srgbClr val="000000"/>
                </a:solidFill>
              </a:rPr>
              <a:pPr/>
              <a:t>16</a:t>
            </a:fld>
            <a:endParaRPr lang="en-US"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a:spcBef>
                <a:spcPct val="0"/>
              </a:spcBef>
            </a:pPr>
            <a:endParaRPr lang="en-US" dirty="0" smtClean="0"/>
          </a:p>
        </p:txBody>
      </p:sp>
      <p:sp>
        <p:nvSpPr>
          <p:cNvPr id="111619" name="Slide Number Placeholder 3"/>
          <p:cNvSpPr>
            <a:spLocks noGrp="1"/>
          </p:cNvSpPr>
          <p:nvPr>
            <p:ph type="sldNum" sz="quarter" idx="5"/>
          </p:nvPr>
        </p:nvSpPr>
        <p:spPr>
          <a:noFill/>
        </p:spPr>
        <p:txBody>
          <a:bodyPr/>
          <a:lstStyle/>
          <a:p>
            <a:fld id="{CA1F2C10-845D-438E-9B34-383746F8AD72}" type="slidenum">
              <a:rPr lang="en-US">
                <a:solidFill>
                  <a:srgbClr val="000000"/>
                </a:solidFill>
              </a:rPr>
              <a:pPr/>
              <a:t>17</a:t>
            </a:fld>
            <a:endParaRPr lang="en-US"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a:spcBef>
                <a:spcPct val="0"/>
              </a:spcBef>
            </a:pPr>
            <a:endParaRPr lang="en-US" dirty="0" smtClean="0"/>
          </a:p>
        </p:txBody>
      </p:sp>
      <p:sp>
        <p:nvSpPr>
          <p:cNvPr id="111619" name="Slide Number Placeholder 3"/>
          <p:cNvSpPr>
            <a:spLocks noGrp="1"/>
          </p:cNvSpPr>
          <p:nvPr>
            <p:ph type="sldNum" sz="quarter" idx="5"/>
          </p:nvPr>
        </p:nvSpPr>
        <p:spPr>
          <a:noFill/>
        </p:spPr>
        <p:txBody>
          <a:bodyPr/>
          <a:lstStyle/>
          <a:p>
            <a:fld id="{CA1F2C10-845D-438E-9B34-383746F8AD72}" type="slidenum">
              <a:rPr lang="en-US">
                <a:solidFill>
                  <a:srgbClr val="000000"/>
                </a:solidFill>
              </a:rPr>
              <a:pPr/>
              <a:t>18</a:t>
            </a:fld>
            <a:endParaRPr lang="en-US"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a:spcBef>
                <a:spcPct val="0"/>
              </a:spcBef>
            </a:pPr>
            <a:endParaRPr lang="en-US" dirty="0" smtClean="0"/>
          </a:p>
        </p:txBody>
      </p:sp>
      <p:sp>
        <p:nvSpPr>
          <p:cNvPr id="111619" name="Slide Number Placeholder 3"/>
          <p:cNvSpPr>
            <a:spLocks noGrp="1"/>
          </p:cNvSpPr>
          <p:nvPr>
            <p:ph type="sldNum" sz="quarter" idx="5"/>
          </p:nvPr>
        </p:nvSpPr>
        <p:spPr>
          <a:noFill/>
        </p:spPr>
        <p:txBody>
          <a:bodyPr/>
          <a:lstStyle/>
          <a:p>
            <a:fld id="{CA1F2C10-845D-438E-9B34-383746F8AD72}" type="slidenum">
              <a:rPr lang="en-US">
                <a:solidFill>
                  <a:srgbClr val="000000"/>
                </a:solidFill>
              </a:rPr>
              <a:pPr/>
              <a:t>19</a:t>
            </a:fld>
            <a:endParaRPr lang="en-US"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91668-136E-4272-BE41-CE809A8F90DF}" type="slidenum">
              <a:rPr lang="en-US" smtClean="0"/>
              <a:pPr/>
              <a:t>20</a:t>
            </a:fld>
            <a:endParaRPr lang="en-US" dirty="0"/>
          </a:p>
        </p:txBody>
      </p:sp>
    </p:spTree>
    <p:extLst>
      <p:ext uri="{BB962C8B-B14F-4D97-AF65-F5344CB8AC3E}">
        <p14:creationId xmlns:p14="http://schemas.microsoft.com/office/powerpoint/2010/main" xmlns="" val="322843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rtl="0" eaLnBrk="1" fontAlgn="ctr" latinLnBrk="0" hangingPunct="1"/>
            <a:endParaRPr lang="en-US" dirty="0"/>
          </a:p>
        </p:txBody>
      </p:sp>
      <p:sp>
        <p:nvSpPr>
          <p:cNvPr id="111619" name="Slide Number Placeholder 3"/>
          <p:cNvSpPr>
            <a:spLocks noGrp="1"/>
          </p:cNvSpPr>
          <p:nvPr>
            <p:ph type="sldNum" sz="quarter" idx="5"/>
          </p:nvPr>
        </p:nvSpPr>
        <p:spPr>
          <a:noFill/>
        </p:spPr>
        <p:txBody>
          <a:bodyPr/>
          <a:lstStyle/>
          <a:p>
            <a:fld id="{CA1F2C10-845D-438E-9B34-383746F8AD72}" type="slidenum">
              <a:rPr lang="en-US" smtClean="0">
                <a:solidFill>
                  <a:srgbClr val="000000"/>
                </a:solidFill>
              </a:rPr>
              <a:pPr/>
              <a:t>3</a:t>
            </a:fld>
            <a:endParaRPr lang="en-US" dirty="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rtl="0" eaLnBrk="1" fontAlgn="ctr" latinLnBrk="0" hangingPunct="1"/>
            <a:r>
              <a:rPr lang="en-US" dirty="0" smtClean="0"/>
              <a:t>List of rail projects ($146 million):</a:t>
            </a:r>
            <a:br>
              <a:rPr lang="en-US" dirty="0" smtClean="0"/>
            </a:br>
            <a:endParaRPr lang="en-US" dirty="0" smtClean="0"/>
          </a:p>
          <a:p>
            <a:pPr marL="228600" indent="-228600" rtl="0" eaLnBrk="1" fontAlgn="ctr" latinLnBrk="0" hangingPunct="1">
              <a:buFont typeface="+mj-lt"/>
              <a:buAutoNum type="arabicPeriod"/>
            </a:pPr>
            <a:r>
              <a:rPr lang="en-US" baseline="0" dirty="0" smtClean="0"/>
              <a:t>State Street Station Expansion, Connecticut ($10 million award)</a:t>
            </a:r>
          </a:p>
          <a:p>
            <a:pPr marL="228600" indent="-228600" rtl="0" eaLnBrk="1" fontAlgn="ctr" latinLnBrk="0" hangingPunct="1">
              <a:buFont typeface="+mj-lt"/>
              <a:buAutoNum type="arabicPeriod"/>
            </a:pPr>
            <a:r>
              <a:rPr lang="en-US" baseline="0" dirty="0" smtClean="0"/>
              <a:t>New Hampshire Northcoast Rail Corridor Improvements, New Hampshire, ($1.4 million award)</a:t>
            </a:r>
          </a:p>
          <a:p>
            <a:pPr marL="228600" indent="-228600" rtl="0" eaLnBrk="1" fontAlgn="ctr" latinLnBrk="0" hangingPunct="1">
              <a:buFont typeface="+mj-lt"/>
              <a:buAutoNum type="arabicPeriod"/>
            </a:pPr>
            <a:r>
              <a:rPr lang="en-US" baseline="0" dirty="0" smtClean="0"/>
              <a:t>SEPTA-CSX Separation Project, Pennsylvania, ($10 million award)</a:t>
            </a:r>
          </a:p>
          <a:p>
            <a:pPr marL="228600" indent="-228600" rtl="0" eaLnBrk="1" fontAlgn="ctr" latinLnBrk="0" hangingPunct="1">
              <a:buFont typeface="+mj-lt"/>
              <a:buAutoNum type="arabicPeriod"/>
            </a:pPr>
            <a:r>
              <a:rPr lang="en-US" baseline="0" dirty="0" smtClean="0"/>
              <a:t>Western Corridor Rail Rehabilitation, Vermont, ($9 million award)</a:t>
            </a:r>
          </a:p>
          <a:p>
            <a:pPr marL="228600" indent="-228600" rtl="0" eaLnBrk="1" fontAlgn="ctr" latinLnBrk="0" hangingPunct="1">
              <a:buFont typeface="+mj-lt"/>
              <a:buAutoNum type="arabicPeriod"/>
            </a:pPr>
            <a:r>
              <a:rPr lang="en-US" baseline="0" dirty="0" smtClean="0"/>
              <a:t>South Florida Freight &amp; Passenger Rail Enhancement, Florida, ($13.8 million award)</a:t>
            </a:r>
          </a:p>
          <a:p>
            <a:pPr marL="228600" indent="-228600" rtl="0" eaLnBrk="1" fontAlgn="ctr" latinLnBrk="0" hangingPunct="1">
              <a:buFont typeface="+mj-lt"/>
              <a:buAutoNum type="arabicPeriod"/>
            </a:pPr>
            <a:r>
              <a:rPr lang="en-US" baseline="0" dirty="0" smtClean="0"/>
              <a:t>Oswego East Terminal Intermodal Connector Project, New York, ($1.5 million award)</a:t>
            </a:r>
          </a:p>
          <a:p>
            <a:pPr marL="228600" indent="-228600" rtl="0" eaLnBrk="1" fontAlgn="ctr" latinLnBrk="0" hangingPunct="1">
              <a:buFont typeface="+mj-lt"/>
              <a:buAutoNum type="arabicPeriod"/>
            </a:pPr>
            <a:r>
              <a:rPr lang="en-US" baseline="0" dirty="0" smtClean="0"/>
              <a:t>Raleigh Union Station, North Carolina, ($10 million award)</a:t>
            </a:r>
          </a:p>
          <a:p>
            <a:pPr marL="228600" indent="-228600" rtl="0" eaLnBrk="1" fontAlgn="ctr" latinLnBrk="0" hangingPunct="1">
              <a:buFont typeface="+mj-lt"/>
              <a:buAutoNum type="arabicPeriod"/>
            </a:pPr>
            <a:r>
              <a:rPr lang="en-US" baseline="0" dirty="0" smtClean="0"/>
              <a:t>Erick to Sayre Freight Railroad Rehabilitation, Oklahoma, ($1.8 million award)</a:t>
            </a:r>
          </a:p>
          <a:p>
            <a:pPr marL="228600" indent="-228600" rtl="0" eaLnBrk="1" fontAlgn="ctr" latinLnBrk="0" hangingPunct="1">
              <a:buFont typeface="+mj-lt"/>
              <a:buAutoNum type="arabicPeriod"/>
            </a:pPr>
            <a:r>
              <a:rPr lang="en-US" baseline="0" dirty="0" smtClean="0"/>
              <a:t> Moving Central Texas, Texas, ($11.3 million award)</a:t>
            </a:r>
          </a:p>
          <a:p>
            <a:pPr marL="228600" indent="-228600" rtl="0" eaLnBrk="1" fontAlgn="ctr" latinLnBrk="0" hangingPunct="1">
              <a:buFont typeface="+mj-lt"/>
              <a:buAutoNum type="arabicPeriod"/>
            </a:pPr>
            <a:r>
              <a:rPr lang="en-US" baseline="0" dirty="0" smtClean="0"/>
              <a:t> Springfield Rail Improvements, Illinois, ($14.4 million award)</a:t>
            </a:r>
          </a:p>
          <a:p>
            <a:pPr marL="228600" indent="-228600" rtl="0" eaLnBrk="1" fontAlgn="ctr" latinLnBrk="0" hangingPunct="1">
              <a:buFont typeface="+mj-lt"/>
              <a:buAutoNum type="arabicPeriod"/>
            </a:pPr>
            <a:r>
              <a:rPr lang="en-US" baseline="0" dirty="0" smtClean="0"/>
              <a:t> White River Freight Railroad Bridge Replacement, Indiana, ($8.2 million award)</a:t>
            </a:r>
          </a:p>
          <a:p>
            <a:pPr marL="228600" indent="-228600" rtl="0" eaLnBrk="1" fontAlgn="ctr" latinLnBrk="0" hangingPunct="1">
              <a:buFont typeface="+mj-lt"/>
              <a:buAutoNum type="arabicPeriod"/>
            </a:pPr>
            <a:r>
              <a:rPr lang="en-US" baseline="0" dirty="0" smtClean="0"/>
              <a:t> Kalamazoo to Dearborn Rail Improvements, Michigan, ($9.4 million award)</a:t>
            </a:r>
          </a:p>
          <a:p>
            <a:pPr marL="228600" indent="-228600" rtl="0" eaLnBrk="1" fontAlgn="ctr" latinLnBrk="0" hangingPunct="1">
              <a:buFont typeface="+mj-lt"/>
              <a:buAutoNum type="arabicPeriod"/>
            </a:pPr>
            <a:r>
              <a:rPr lang="en-US" baseline="0" dirty="0" smtClean="0"/>
              <a:t> Port of Tucson: Container Export Rail Facility, Arizona, ($5 million award)</a:t>
            </a:r>
          </a:p>
          <a:p>
            <a:pPr marL="228600" indent="-228600" rtl="0" eaLnBrk="1" fontAlgn="ctr" latinLnBrk="0" hangingPunct="1">
              <a:buFont typeface="+mj-lt"/>
              <a:buAutoNum type="arabicPeriod"/>
            </a:pPr>
            <a:r>
              <a:rPr lang="en-US" baseline="0" dirty="0" smtClean="0"/>
              <a:t> Pacific Surfliner Coastal Railway Bridges, California, ($14 million award)</a:t>
            </a:r>
          </a:p>
          <a:p>
            <a:pPr marL="228600" indent="-228600" rtl="0" eaLnBrk="1" fontAlgn="ctr" latinLnBrk="0" hangingPunct="1">
              <a:buFont typeface="+mj-lt"/>
              <a:buAutoNum type="arabicPeriod"/>
            </a:pPr>
            <a:r>
              <a:rPr lang="en-US" baseline="0" dirty="0" smtClean="0"/>
              <a:t> Oklahoma Intermodal Transportation Hub, Oklahoma, ($13.6 million award)</a:t>
            </a:r>
          </a:p>
          <a:p>
            <a:pPr marL="228600" indent="-228600" rtl="0" eaLnBrk="1" fontAlgn="ctr" latinLnBrk="0" hangingPunct="1">
              <a:buFont typeface="+mj-lt"/>
              <a:buAutoNum type="arabicPeriod"/>
            </a:pPr>
            <a:r>
              <a:rPr lang="en-US" baseline="0" dirty="0" smtClean="0"/>
              <a:t> Great Western Freight Improvement, Colorado, ($2.8 million award)</a:t>
            </a:r>
          </a:p>
          <a:p>
            <a:pPr marL="228600" indent="-228600" rtl="0" eaLnBrk="1" fontAlgn="ctr" latinLnBrk="0" hangingPunct="1">
              <a:buFont typeface="+mj-lt"/>
              <a:buAutoNum type="arabicPeriod"/>
            </a:pPr>
            <a:r>
              <a:rPr lang="en-US" baseline="0" dirty="0" smtClean="0"/>
              <a:t> Tacoma Trestle Replacement, Washington, ($10 million award)</a:t>
            </a:r>
            <a:endParaRPr lang="en-US" dirty="0" smtClean="0"/>
          </a:p>
          <a:p>
            <a:pPr rtl="0" eaLnBrk="1" fontAlgn="ctr" latinLnBrk="0" hangingPunct="1"/>
            <a:endParaRPr lang="en-US" dirty="0"/>
          </a:p>
        </p:txBody>
      </p:sp>
      <p:sp>
        <p:nvSpPr>
          <p:cNvPr id="111619" name="Slide Number Placeholder 3"/>
          <p:cNvSpPr>
            <a:spLocks noGrp="1"/>
          </p:cNvSpPr>
          <p:nvPr>
            <p:ph type="sldNum" sz="quarter" idx="5"/>
          </p:nvPr>
        </p:nvSpPr>
        <p:spPr>
          <a:noFill/>
        </p:spPr>
        <p:txBody>
          <a:bodyPr/>
          <a:lstStyle/>
          <a:p>
            <a:fld id="{CA1F2C10-845D-438E-9B34-383746F8AD72}" type="slidenum">
              <a:rPr lang="en-US" smtClean="0">
                <a:solidFill>
                  <a:srgbClr val="000000"/>
                </a:solidFill>
              </a:rPr>
              <a:pPr/>
              <a:t>4</a:t>
            </a:fld>
            <a:endParaRPr lang="en-US"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dirty="0" smtClean="0"/>
              <a:t>Applications under review: FRA is unable to comment on pending</a:t>
            </a:r>
            <a:r>
              <a:rPr lang="en-US" baseline="0" dirty="0" smtClean="0"/>
              <a:t> RRIF applications.</a:t>
            </a:r>
            <a:endParaRPr lang="en-US" dirty="0" smtClean="0"/>
          </a:p>
          <a:p>
            <a:pPr rtl="0" eaLnBrk="1" fontAlgn="ctr" latinLnBrk="0" hangingPunct="1"/>
            <a:endParaRPr lang="en-US" dirty="0"/>
          </a:p>
        </p:txBody>
      </p:sp>
      <p:sp>
        <p:nvSpPr>
          <p:cNvPr id="111619" name="Slide Number Placeholder 3"/>
          <p:cNvSpPr>
            <a:spLocks noGrp="1"/>
          </p:cNvSpPr>
          <p:nvPr>
            <p:ph type="sldNum" sz="quarter" idx="5"/>
          </p:nvPr>
        </p:nvSpPr>
        <p:spPr>
          <a:noFill/>
        </p:spPr>
        <p:txBody>
          <a:bodyPr/>
          <a:lstStyle/>
          <a:p>
            <a:fld id="{CA1F2C10-845D-438E-9B34-383746F8AD72}" type="slidenum">
              <a:rPr lang="en-US" smtClean="0">
                <a:solidFill>
                  <a:srgbClr val="000000"/>
                </a:solidFill>
              </a:rPr>
              <a:pPr/>
              <a:t>5</a:t>
            </a:fld>
            <a:endParaRPr lang="en-US" dirty="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rtl="0" eaLnBrk="1" fontAlgn="ctr" latinLnBrk="0" hangingPunct="1"/>
            <a:r>
              <a:rPr lang="en-US" dirty="0" smtClean="0"/>
              <a:t>HSIPR</a:t>
            </a:r>
            <a:r>
              <a:rPr lang="en-US" baseline="0" dirty="0" smtClean="0"/>
              <a:t> Projects – Construction Underway:</a:t>
            </a:r>
          </a:p>
          <a:p>
            <a:pPr rtl="0" eaLnBrk="1" fontAlgn="ctr" latinLnBrk="0" hangingPunct="1"/>
            <a:endParaRPr lang="en-US" baseline="0" dirty="0" smtClean="0"/>
          </a:p>
          <a:p>
            <a:pPr marL="171450" indent="-171450" rtl="0" eaLnBrk="1" fontAlgn="ctr" latinLnBrk="0" hangingPunct="1">
              <a:buFont typeface="Arial" pitchFamily="34" charset="0"/>
              <a:buChar char="•"/>
            </a:pPr>
            <a:r>
              <a:rPr lang="en-US" dirty="0" smtClean="0"/>
              <a:t>Piedmont Corridor 3rd &amp; 4th Frequencies</a:t>
            </a:r>
          </a:p>
          <a:p>
            <a:pPr marL="171450" indent="-171450" rtl="0" eaLnBrk="1" fontAlgn="ctr" latinLnBrk="0" hangingPunct="1">
              <a:buFont typeface="Arial" pitchFamily="34" charset="0"/>
              <a:buChar char="•"/>
            </a:pPr>
            <a:r>
              <a:rPr lang="en-US" dirty="0" smtClean="0"/>
              <a:t>Chicago to St. Louis HSR</a:t>
            </a:r>
          </a:p>
          <a:p>
            <a:pPr marL="171450" indent="-171450" rtl="0" eaLnBrk="1" fontAlgn="ctr" latinLnBrk="0" hangingPunct="1">
              <a:buFont typeface="Arial" pitchFamily="34" charset="0"/>
              <a:buChar char="•"/>
            </a:pPr>
            <a:r>
              <a:rPr lang="en-US" dirty="0" smtClean="0"/>
              <a:t>Englewood Flyover</a:t>
            </a:r>
          </a:p>
          <a:p>
            <a:pPr marL="171450" indent="-171450" rtl="0" eaLnBrk="1" fontAlgn="ctr" latinLnBrk="0" hangingPunct="1">
              <a:buFont typeface="Arial" pitchFamily="34" charset="0"/>
              <a:buChar char="•"/>
            </a:pPr>
            <a:r>
              <a:rPr lang="en-US" dirty="0" smtClean="0"/>
              <a:t>IL-Chicago-St. Louis Corridor Supplement SDP</a:t>
            </a:r>
          </a:p>
          <a:p>
            <a:pPr marL="171450" indent="-171450" rtl="0" eaLnBrk="1" fontAlgn="ctr" latinLnBrk="0" hangingPunct="1">
              <a:buFont typeface="Arial" pitchFamily="34" charset="0"/>
              <a:buChar char="•"/>
            </a:pPr>
            <a:r>
              <a:rPr lang="en-US" dirty="0" smtClean="0"/>
              <a:t>Chicago to Detroit Corridor: Dearborn, MI Station</a:t>
            </a:r>
          </a:p>
          <a:p>
            <a:pPr marL="171450" indent="-171450" rtl="0" eaLnBrk="1" fontAlgn="ctr" latinLnBrk="0" hangingPunct="1">
              <a:buFont typeface="Arial" pitchFamily="34" charset="0"/>
              <a:buChar char="•"/>
            </a:pPr>
            <a:r>
              <a:rPr lang="en-US" dirty="0" smtClean="0"/>
              <a:t>Chicago to Detroit Corridor: Troy, MI Station</a:t>
            </a:r>
          </a:p>
          <a:p>
            <a:pPr marL="171450" indent="-171450" rtl="0" eaLnBrk="1" fontAlgn="ctr" latinLnBrk="0" hangingPunct="1">
              <a:buFont typeface="Arial" pitchFamily="34" charset="0"/>
              <a:buChar char="•"/>
            </a:pPr>
            <a:r>
              <a:rPr lang="en-US" dirty="0" smtClean="0"/>
              <a:t>Kalamazoo-Dearborn Service Development Program 2</a:t>
            </a:r>
          </a:p>
          <a:p>
            <a:pPr marL="171450" indent="-171450" rtl="0" eaLnBrk="1" fontAlgn="ctr" latinLnBrk="0" hangingPunct="1">
              <a:buFont typeface="Arial" pitchFamily="34" charset="0"/>
              <a:buChar char="•"/>
            </a:pPr>
            <a:r>
              <a:rPr lang="en-US" dirty="0" smtClean="0"/>
              <a:t>Union Depot Multi-Modal Transit Hub</a:t>
            </a:r>
          </a:p>
          <a:p>
            <a:pPr marL="171450" indent="-171450" rtl="0" eaLnBrk="1" fontAlgn="ctr" latinLnBrk="0" hangingPunct="1">
              <a:buFont typeface="Arial" pitchFamily="34" charset="0"/>
              <a:buChar char="•"/>
            </a:pPr>
            <a:r>
              <a:rPr lang="en-US" dirty="0" smtClean="0"/>
              <a:t>Union Station Access Improvements (Track 4)</a:t>
            </a:r>
          </a:p>
          <a:p>
            <a:pPr marL="171450" indent="-171450" rtl="0" eaLnBrk="1" fontAlgn="ctr" latinLnBrk="0" hangingPunct="1">
              <a:buFont typeface="Arial" pitchFamily="34" charset="0"/>
              <a:buChar char="•"/>
            </a:pPr>
            <a:r>
              <a:rPr lang="en-US" dirty="0" smtClean="0"/>
              <a:t>Keystone Corridor Interlocking Improvements</a:t>
            </a:r>
          </a:p>
          <a:p>
            <a:pPr marL="171450" indent="-171450" rtl="0" eaLnBrk="1" fontAlgn="ctr" latinLnBrk="0" hangingPunct="1">
              <a:buFont typeface="Arial" pitchFamily="34" charset="0"/>
              <a:buChar char="•"/>
            </a:pPr>
            <a:r>
              <a:rPr lang="en-US" dirty="0" smtClean="0"/>
              <a:t>Keystone Corridor: Grade Crossings          </a:t>
            </a:r>
          </a:p>
          <a:p>
            <a:pPr marL="171450" indent="-171450" rtl="0" eaLnBrk="1" fontAlgn="ctr" latinLnBrk="0" hangingPunct="1">
              <a:buFont typeface="Arial" pitchFamily="34" charset="0"/>
              <a:buChar char="•"/>
            </a:pPr>
            <a:r>
              <a:rPr lang="en-US" dirty="0" smtClean="0"/>
              <a:t>Kansas City to St Louis Corridor: Missouri Rail Crossing Safety Improvements</a:t>
            </a:r>
          </a:p>
          <a:p>
            <a:pPr marL="171450" indent="-171450" rtl="0" eaLnBrk="1" fontAlgn="ctr" latinLnBrk="0" hangingPunct="1">
              <a:buFont typeface="Arial" pitchFamily="34" charset="0"/>
              <a:buChar char="•"/>
            </a:pPr>
            <a:r>
              <a:rPr lang="en-US" dirty="0" smtClean="0"/>
              <a:t>Kansas City to St Louis Corridor: Rail Bridge over Osage River</a:t>
            </a:r>
          </a:p>
          <a:p>
            <a:pPr marL="171450" indent="-171450" rtl="0" eaLnBrk="1" fontAlgn="ctr" latinLnBrk="0" hangingPunct="1">
              <a:buFont typeface="Arial" pitchFamily="34" charset="0"/>
              <a:buChar char="•"/>
            </a:pPr>
            <a:r>
              <a:rPr lang="en-US" dirty="0" smtClean="0"/>
              <a:t>Crossing Signal Timing, Burlington Northern Santa Fe Fort Worth Sub        </a:t>
            </a:r>
          </a:p>
          <a:p>
            <a:pPr marL="171450" indent="-171450" rtl="0" eaLnBrk="1" fontAlgn="ctr" latinLnBrk="0" hangingPunct="1">
              <a:buFont typeface="Arial" pitchFamily="34" charset="0"/>
              <a:buChar char="•"/>
            </a:pPr>
            <a:r>
              <a:rPr lang="en-US" dirty="0" smtClean="0"/>
              <a:t>Cab Car Bicycle Storage (Rolling Stock)</a:t>
            </a:r>
          </a:p>
          <a:p>
            <a:pPr marL="171450" indent="-171450" rtl="0" eaLnBrk="1" fontAlgn="ctr" latinLnBrk="0" hangingPunct="1">
              <a:buFont typeface="Arial" pitchFamily="34" charset="0"/>
              <a:buChar char="•"/>
            </a:pPr>
            <a:r>
              <a:rPr lang="en-US" dirty="0" smtClean="0"/>
              <a:t>Locomotive Emissions Upgrade (Rolling Stock)</a:t>
            </a:r>
          </a:p>
          <a:p>
            <a:pPr marL="171450" indent="-171450" rtl="0" eaLnBrk="1" fontAlgn="ctr" latinLnBrk="0" hangingPunct="1">
              <a:buFont typeface="Arial" pitchFamily="34" charset="0"/>
              <a:buChar char="•"/>
            </a:pPr>
            <a:r>
              <a:rPr lang="en-US" dirty="0" smtClean="0"/>
              <a:t>Los Angeles to Fullerton Triple Track</a:t>
            </a:r>
          </a:p>
          <a:p>
            <a:pPr marL="171450" indent="-171450" rtl="0" eaLnBrk="1" fontAlgn="ctr" latinLnBrk="0" hangingPunct="1">
              <a:buFont typeface="Arial" pitchFamily="34" charset="0"/>
              <a:buChar char="•"/>
            </a:pPr>
            <a:r>
              <a:rPr lang="en-US" dirty="0" smtClean="0"/>
              <a:t>San Onofre-San Diego PTC Implementation</a:t>
            </a:r>
          </a:p>
          <a:p>
            <a:pPr marL="171450" indent="-171450" rtl="0" eaLnBrk="1" fontAlgn="ctr" latinLnBrk="0" hangingPunct="1">
              <a:buFont typeface="Arial" pitchFamily="34" charset="0"/>
              <a:buChar char="•"/>
            </a:pPr>
            <a:r>
              <a:rPr lang="en-US" dirty="0" smtClean="0"/>
              <a:t>Moorpark-San Onofre Signal and Communication System Improvements</a:t>
            </a:r>
          </a:p>
          <a:p>
            <a:pPr marL="171450" indent="-171450" rtl="0" eaLnBrk="1" fontAlgn="ctr" latinLnBrk="0" hangingPunct="1">
              <a:buFont typeface="Arial" pitchFamily="34" charset="0"/>
              <a:buChar char="•"/>
            </a:pPr>
            <a:r>
              <a:rPr lang="en-US" dirty="0" smtClean="0"/>
              <a:t>Phase 1 HSR Program - PE/NEPA/CEQAs and Fresno/Bakersfield HSR Design/Build </a:t>
            </a:r>
          </a:p>
          <a:p>
            <a:pPr marL="171450" indent="-171450" rtl="0" eaLnBrk="1" fontAlgn="ctr" latinLnBrk="0" hangingPunct="1">
              <a:buFont typeface="Arial" pitchFamily="34" charset="0"/>
              <a:buChar char="•"/>
            </a:pPr>
            <a:r>
              <a:rPr lang="en-US" dirty="0" smtClean="0"/>
              <a:t>New Haven to Hartford to Springfield Corridor</a:t>
            </a:r>
          </a:p>
          <a:p>
            <a:pPr marL="171450" indent="-171450" rtl="0" eaLnBrk="1" fontAlgn="ctr" latinLnBrk="0" hangingPunct="1">
              <a:buFont typeface="Arial" pitchFamily="34" charset="0"/>
              <a:buChar char="•"/>
            </a:pPr>
            <a:r>
              <a:rPr lang="en-US" dirty="0" smtClean="0"/>
              <a:t>New Haven - Springfield Track Construction</a:t>
            </a:r>
          </a:p>
          <a:p>
            <a:pPr marL="171450" indent="-171450" rtl="0" eaLnBrk="1" fontAlgn="ctr" latinLnBrk="0" hangingPunct="1">
              <a:buFont typeface="Arial" pitchFamily="34" charset="0"/>
              <a:buChar char="•"/>
            </a:pPr>
            <a:r>
              <a:rPr lang="en-US" dirty="0" smtClean="0"/>
              <a:t>New Haven-Springfield</a:t>
            </a:r>
          </a:p>
          <a:p>
            <a:pPr marL="171450" indent="-171450" rtl="0" eaLnBrk="1" fontAlgn="ctr" latinLnBrk="0" hangingPunct="1">
              <a:buFont typeface="Arial" pitchFamily="34" charset="0"/>
              <a:buChar char="•"/>
            </a:pPr>
            <a:r>
              <a:rPr lang="en-US" dirty="0" smtClean="0"/>
              <a:t>Knowledge Corridor - Restore Vermonter</a:t>
            </a:r>
          </a:p>
          <a:p>
            <a:pPr marL="171450" indent="-171450" rtl="0" eaLnBrk="1" fontAlgn="ctr" latinLnBrk="0" hangingPunct="1">
              <a:buFont typeface="Arial" pitchFamily="34" charset="0"/>
              <a:buChar char="•"/>
            </a:pPr>
            <a:r>
              <a:rPr lang="en-US" dirty="0" smtClean="0"/>
              <a:t>Adirondack Corridor: Ballston Spa Capacity Improvements</a:t>
            </a:r>
          </a:p>
          <a:p>
            <a:pPr marL="171450" indent="-171450" rtl="0" eaLnBrk="1" fontAlgn="ctr" latinLnBrk="0" hangingPunct="1">
              <a:buFont typeface="Arial" pitchFamily="34" charset="0"/>
              <a:buChar char="•"/>
            </a:pPr>
            <a:r>
              <a:rPr lang="en-US" dirty="0" smtClean="0"/>
              <a:t>Empire Corridor South: Grade Crossing Improvements - CSXT Milepost 75 to 143</a:t>
            </a:r>
          </a:p>
          <a:p>
            <a:pPr marL="171450" indent="-171450" rtl="0" eaLnBrk="1" fontAlgn="ctr" latinLnBrk="0" hangingPunct="1">
              <a:buFont typeface="Arial" pitchFamily="34" charset="0"/>
              <a:buChar char="•"/>
            </a:pPr>
            <a:r>
              <a:rPr lang="en-US" dirty="0" smtClean="0"/>
              <a:t>Portland - Seattle - Vancouver</a:t>
            </a:r>
          </a:p>
          <a:p>
            <a:pPr marL="171450" indent="-171450" rtl="0" eaLnBrk="1" fontAlgn="ctr" latinLnBrk="0" hangingPunct="1">
              <a:buFont typeface="Arial" pitchFamily="34" charset="0"/>
              <a:buChar char="•"/>
            </a:pPr>
            <a:r>
              <a:rPr lang="en-US" dirty="0" smtClean="0"/>
              <a:t>Port of Vancouver Grade Separation</a:t>
            </a:r>
          </a:p>
          <a:p>
            <a:pPr marL="171450" indent="-171450" rtl="0" eaLnBrk="1" fontAlgn="ctr" latinLnBrk="0" hangingPunct="1">
              <a:buFont typeface="Arial" pitchFamily="34" charset="0"/>
              <a:buChar char="•"/>
            </a:pPr>
            <a:r>
              <a:rPr lang="en-US" dirty="0" smtClean="0"/>
              <a:t>Tukwila Station Construction</a:t>
            </a:r>
          </a:p>
          <a:p>
            <a:pPr rtl="0" eaLnBrk="1" fontAlgn="ctr" latinLnBrk="0" hangingPunct="1"/>
            <a:endParaRPr lang="en-US" dirty="0"/>
          </a:p>
        </p:txBody>
      </p:sp>
      <p:sp>
        <p:nvSpPr>
          <p:cNvPr id="111619" name="Slide Number Placeholder 3"/>
          <p:cNvSpPr>
            <a:spLocks noGrp="1"/>
          </p:cNvSpPr>
          <p:nvPr>
            <p:ph type="sldNum" sz="quarter" idx="5"/>
          </p:nvPr>
        </p:nvSpPr>
        <p:spPr>
          <a:noFill/>
        </p:spPr>
        <p:txBody>
          <a:bodyPr/>
          <a:lstStyle/>
          <a:p>
            <a:fld id="{CA1F2C10-845D-438E-9B34-383746F8AD72}" type="slidenum">
              <a:rPr lang="en-US" smtClean="0">
                <a:solidFill>
                  <a:srgbClr val="000000"/>
                </a:solidFill>
              </a:rPr>
              <a:pPr/>
              <a:t>6</a:t>
            </a:fld>
            <a:endParaRPr lang="en-US" dirty="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rtl="0" eaLnBrk="1" fontAlgn="ctr" latinLnBrk="0" hangingPunct="1"/>
            <a:r>
              <a:rPr lang="en-US" dirty="0" smtClean="0"/>
              <a:t>HSIPR Projects – Completed Projects:</a:t>
            </a:r>
          </a:p>
          <a:p>
            <a:pPr rtl="0" eaLnBrk="1" fontAlgn="ctr" latinLnBrk="0" hangingPunct="1"/>
            <a:endParaRPr lang="en-US" dirty="0" smtClean="0"/>
          </a:p>
          <a:p>
            <a:pPr marL="171450" indent="-171450" rtl="0" eaLnBrk="1" fontAlgn="ctr" latinLnBrk="0" hangingPunct="1">
              <a:buFont typeface="Arial" pitchFamily="34" charset="0"/>
              <a:buChar char="•"/>
            </a:pPr>
            <a:r>
              <a:rPr lang="en-US" dirty="0" smtClean="0"/>
              <a:t>Ottumwa Sub Crossover Improvements         </a:t>
            </a:r>
          </a:p>
          <a:p>
            <a:pPr marL="171450" indent="-171450" rtl="0" eaLnBrk="1" fontAlgn="ctr" latinLnBrk="0" hangingPunct="1">
              <a:buFont typeface="Arial" pitchFamily="34" charset="0"/>
              <a:buChar char="•"/>
            </a:pPr>
            <a:r>
              <a:rPr lang="en-US" dirty="0" smtClean="0"/>
              <a:t>Chicago to St. Louis Double Track NEPA          </a:t>
            </a:r>
          </a:p>
          <a:p>
            <a:pPr marL="171450" indent="-171450" rtl="0" eaLnBrk="1" fontAlgn="ctr" latinLnBrk="0" hangingPunct="1">
              <a:buFont typeface="Arial" pitchFamily="34" charset="0"/>
              <a:buChar char="•"/>
            </a:pPr>
            <a:r>
              <a:rPr lang="en-US" dirty="0" smtClean="0"/>
              <a:t>Wadsworth Bridge Replacement</a:t>
            </a:r>
          </a:p>
          <a:p>
            <a:pPr marL="171450" indent="-171450" rtl="0" eaLnBrk="1" fontAlgn="ctr" latinLnBrk="0" hangingPunct="1">
              <a:buFont typeface="Arial" pitchFamily="34" charset="0"/>
              <a:buChar char="•"/>
            </a:pPr>
            <a:r>
              <a:rPr lang="en-US" dirty="0" smtClean="0"/>
              <a:t>Chicago to Detroit Corridor: Battle Creek, MI Station</a:t>
            </a:r>
          </a:p>
          <a:p>
            <a:pPr marL="171450" indent="-171450" rtl="0" eaLnBrk="1" fontAlgn="ctr" latinLnBrk="0" hangingPunct="1">
              <a:buFont typeface="Arial" pitchFamily="34" charset="0"/>
              <a:buChar char="•"/>
            </a:pPr>
            <a:r>
              <a:rPr lang="en-US" dirty="0" smtClean="0"/>
              <a:t>Milwaukee to Madison High-Speed Rail</a:t>
            </a:r>
          </a:p>
          <a:p>
            <a:pPr marL="171450" indent="-171450" rtl="0" eaLnBrk="1" fontAlgn="ctr" latinLnBrk="0" hangingPunct="1">
              <a:buFont typeface="Arial" pitchFamily="34" charset="0"/>
              <a:buChar char="•"/>
            </a:pPr>
            <a:r>
              <a:rPr lang="en-US" dirty="0" smtClean="0"/>
              <a:t>Chicago to Milwaukee Corridor: Milwaukee Station Platform</a:t>
            </a:r>
          </a:p>
          <a:p>
            <a:pPr marL="171450" indent="-171450" rtl="0" eaLnBrk="1" fontAlgn="ctr" latinLnBrk="0" hangingPunct="1">
              <a:buFont typeface="Arial" pitchFamily="34" charset="0"/>
              <a:buChar char="•"/>
            </a:pPr>
            <a:r>
              <a:rPr lang="en-US" dirty="0" smtClean="0"/>
              <a:t>Chicago to Milwaukee Corridor: Truesdell Crossovers</a:t>
            </a:r>
          </a:p>
          <a:p>
            <a:pPr marL="171450" indent="-171450" rtl="0" eaLnBrk="1" fontAlgn="ctr" latinLnBrk="0" hangingPunct="1">
              <a:buFont typeface="Arial" pitchFamily="34" charset="0"/>
              <a:buChar char="•"/>
            </a:pPr>
            <a:r>
              <a:rPr lang="en-US" dirty="0" smtClean="0"/>
              <a:t>Portal Bridge</a:t>
            </a:r>
          </a:p>
          <a:p>
            <a:pPr marL="171450" indent="-171450" rtl="0" eaLnBrk="1" fontAlgn="ctr" latinLnBrk="0" hangingPunct="1">
              <a:buFont typeface="Arial" pitchFamily="34" charset="0"/>
              <a:buChar char="•"/>
            </a:pPr>
            <a:r>
              <a:rPr lang="en-US" dirty="0" smtClean="0"/>
              <a:t>Tampa to Orlando High-Speed Rail Express</a:t>
            </a:r>
          </a:p>
          <a:p>
            <a:pPr marL="171450" indent="-171450" rtl="0" eaLnBrk="1" fontAlgn="ctr" latinLnBrk="0" hangingPunct="1">
              <a:buFont typeface="Arial" pitchFamily="34" charset="0"/>
              <a:buChar char="•"/>
            </a:pPr>
            <a:r>
              <a:rPr lang="en-US" dirty="0" smtClean="0"/>
              <a:t>Interstate Rail Passenger Network Compact         </a:t>
            </a:r>
          </a:p>
          <a:p>
            <a:pPr marL="171450" indent="-171450" rtl="0" eaLnBrk="1" fontAlgn="ctr" latinLnBrk="0" hangingPunct="1">
              <a:buFont typeface="Arial" pitchFamily="34" charset="0"/>
              <a:buChar char="•"/>
            </a:pPr>
            <a:r>
              <a:rPr lang="en-US" dirty="0" smtClean="0"/>
              <a:t>Macon to Jacksonville Feasibility Study          </a:t>
            </a:r>
          </a:p>
          <a:p>
            <a:pPr marL="171450" indent="-171450" rtl="0" eaLnBrk="1" fontAlgn="ctr" latinLnBrk="0" hangingPunct="1">
              <a:buFont typeface="Arial" pitchFamily="34" charset="0"/>
              <a:buChar char="•"/>
            </a:pPr>
            <a:r>
              <a:rPr lang="en-US" dirty="0" smtClean="0"/>
              <a:t>Lawrence: PE and FD for Station Improvements</a:t>
            </a:r>
          </a:p>
          <a:p>
            <a:pPr marL="171450" indent="-171450" rtl="0" eaLnBrk="1" fontAlgn="ctr" latinLnBrk="0" hangingPunct="1">
              <a:buFont typeface="Arial" pitchFamily="34" charset="0"/>
              <a:buChar char="•"/>
            </a:pPr>
            <a:r>
              <a:rPr lang="en-US" dirty="0" smtClean="0"/>
              <a:t>Kansas Service Development Plan (SDP)         </a:t>
            </a:r>
          </a:p>
          <a:p>
            <a:pPr marL="171450" indent="-171450" rtl="0" eaLnBrk="1" fontAlgn="ctr" latinLnBrk="0" hangingPunct="1">
              <a:buFont typeface="Arial" pitchFamily="34" charset="0"/>
              <a:buChar char="•"/>
            </a:pPr>
            <a:r>
              <a:rPr lang="en-US" dirty="0" smtClean="0"/>
              <a:t>Missouri State Rail Plan</a:t>
            </a:r>
          </a:p>
          <a:p>
            <a:pPr marL="171450" indent="-171450" rtl="0" eaLnBrk="1" fontAlgn="ctr" latinLnBrk="0" hangingPunct="1">
              <a:buFont typeface="Arial" pitchFamily="34" charset="0"/>
              <a:buChar char="•"/>
            </a:pPr>
            <a:r>
              <a:rPr lang="en-US" dirty="0" smtClean="0"/>
              <a:t>Kansas City to St Louis Corridor: Webster Universal Crossover</a:t>
            </a:r>
          </a:p>
          <a:p>
            <a:pPr marL="171450" indent="-171450" rtl="0" eaLnBrk="1" fontAlgn="ctr" latinLnBrk="0" hangingPunct="1">
              <a:buFont typeface="Arial" pitchFamily="34" charset="0"/>
              <a:buChar char="•"/>
            </a:pPr>
            <a:r>
              <a:rPr lang="en-US" dirty="0" smtClean="0"/>
              <a:t>Oklahoma State Rail Plan</a:t>
            </a:r>
          </a:p>
          <a:p>
            <a:pPr marL="171450" indent="-171450" rtl="0" eaLnBrk="1" fontAlgn="ctr" latinLnBrk="0" hangingPunct="1">
              <a:buFont typeface="Arial" pitchFamily="34" charset="0"/>
              <a:buChar char="•"/>
            </a:pPr>
            <a:r>
              <a:rPr lang="en-US" dirty="0" smtClean="0"/>
              <a:t>Oklahoma City Depot Control Signaling and Power Switch Installment</a:t>
            </a:r>
          </a:p>
          <a:p>
            <a:pPr marL="171450" indent="-171450" rtl="0" eaLnBrk="1" fontAlgn="ctr" latinLnBrk="0" hangingPunct="1">
              <a:buFont typeface="Arial" pitchFamily="34" charset="0"/>
              <a:buChar char="•"/>
            </a:pPr>
            <a:r>
              <a:rPr lang="en-US" dirty="0" smtClean="0"/>
              <a:t>Capitol Corridor: South Terminal Station Improvement          </a:t>
            </a:r>
          </a:p>
          <a:p>
            <a:pPr marL="171450" indent="-171450" rtl="0" eaLnBrk="1" fontAlgn="ctr" latinLnBrk="0" hangingPunct="1">
              <a:buFont typeface="Arial" pitchFamily="34" charset="0"/>
              <a:buChar char="•"/>
            </a:pPr>
            <a:r>
              <a:rPr lang="en-US" dirty="0" smtClean="0"/>
              <a:t>Pacific Surfliner Corridor: MOW Spurs</a:t>
            </a:r>
          </a:p>
          <a:p>
            <a:pPr marL="171450" indent="-171450" rtl="0" eaLnBrk="1" fontAlgn="ctr" latinLnBrk="0" hangingPunct="1">
              <a:buFont typeface="Arial" pitchFamily="34" charset="0"/>
              <a:buChar char="•"/>
            </a:pPr>
            <a:r>
              <a:rPr lang="en-US" dirty="0" smtClean="0"/>
              <a:t>Pacific Surfliner Corridor: Railroad Crossover Program</a:t>
            </a:r>
          </a:p>
          <a:p>
            <a:pPr marL="171450" indent="-171450" rtl="0" eaLnBrk="1" fontAlgn="ctr" latinLnBrk="0" hangingPunct="1">
              <a:buFont typeface="Arial" pitchFamily="34" charset="0"/>
              <a:buChar char="•"/>
            </a:pPr>
            <a:r>
              <a:rPr lang="en-US" dirty="0" smtClean="0"/>
              <a:t>Capitol Corridor-YoloXover (Yolo West Crossover)</a:t>
            </a:r>
          </a:p>
          <a:p>
            <a:pPr marL="171450" indent="-171450" rtl="0" eaLnBrk="1" fontAlgn="ctr" latinLnBrk="0" hangingPunct="1">
              <a:buFont typeface="Arial" pitchFamily="34" charset="0"/>
              <a:buChar char="•"/>
            </a:pPr>
            <a:r>
              <a:rPr lang="en-US" dirty="0" smtClean="0"/>
              <a:t>Capitol Corridor: Track Relocation</a:t>
            </a:r>
          </a:p>
          <a:p>
            <a:pPr marL="171450" indent="-171450" rtl="0" eaLnBrk="1" fontAlgn="ctr" latinLnBrk="0" hangingPunct="1">
              <a:buFont typeface="Arial" pitchFamily="34" charset="0"/>
              <a:buChar char="•"/>
            </a:pPr>
            <a:r>
              <a:rPr lang="en-US" dirty="0" smtClean="0"/>
              <a:t>Pacific Surfliner Corridor: Strategic Assessment         </a:t>
            </a:r>
          </a:p>
          <a:p>
            <a:pPr marL="171450" indent="-171450" rtl="0" eaLnBrk="1" fontAlgn="ctr" latinLnBrk="0" hangingPunct="1">
              <a:buFont typeface="Arial" pitchFamily="34" charset="0"/>
              <a:buChar char="•"/>
            </a:pPr>
            <a:r>
              <a:rPr lang="en-US" dirty="0" smtClean="0"/>
              <a:t>California State Rail Plan</a:t>
            </a:r>
          </a:p>
          <a:p>
            <a:pPr marL="171450" indent="-171450" rtl="0" eaLnBrk="1" fontAlgn="ctr" latinLnBrk="0" hangingPunct="1">
              <a:buFont typeface="Arial" pitchFamily="34" charset="0"/>
              <a:buChar char="•"/>
            </a:pPr>
            <a:r>
              <a:rPr lang="en-US" dirty="0" smtClean="0"/>
              <a:t>Colorado State Rail Plan</a:t>
            </a:r>
          </a:p>
          <a:p>
            <a:pPr marL="171450" indent="-171450" rtl="0" eaLnBrk="1" fontAlgn="ctr" latinLnBrk="0" hangingPunct="1">
              <a:buFont typeface="Arial" pitchFamily="34" charset="0"/>
              <a:buChar char="•"/>
            </a:pPr>
            <a:r>
              <a:rPr lang="en-US" dirty="0" smtClean="0"/>
              <a:t>Nevada State Rail Plan</a:t>
            </a:r>
          </a:p>
          <a:p>
            <a:pPr marL="171450" indent="-171450" rtl="0" eaLnBrk="1" fontAlgn="ctr" latinLnBrk="0" hangingPunct="1">
              <a:buFont typeface="Arial" pitchFamily="34" charset="0"/>
              <a:buChar char="•"/>
            </a:pPr>
            <a:r>
              <a:rPr lang="en-US" dirty="0" smtClean="0"/>
              <a:t>Downeaster Portland North Project</a:t>
            </a:r>
          </a:p>
          <a:p>
            <a:pPr marL="171450" indent="-171450" rtl="0" eaLnBrk="1" fontAlgn="ctr" latinLnBrk="0" hangingPunct="1">
              <a:buFont typeface="Arial" pitchFamily="34" charset="0"/>
              <a:buChar char="•"/>
            </a:pPr>
            <a:r>
              <a:rPr lang="en-US" dirty="0" smtClean="0"/>
              <a:t>Empire Corridor West: Buffalo-Depew Station Improvement      </a:t>
            </a:r>
          </a:p>
          <a:p>
            <a:pPr marL="171450" indent="-171450" rtl="0" eaLnBrk="1" fontAlgn="ctr" latinLnBrk="0" hangingPunct="1">
              <a:buFont typeface="Arial" pitchFamily="34" charset="0"/>
              <a:buChar char="•"/>
            </a:pPr>
            <a:r>
              <a:rPr lang="en-US" dirty="0" smtClean="0"/>
              <a:t>Vermonter New England Central Railroad Route Improvements</a:t>
            </a:r>
          </a:p>
          <a:p>
            <a:pPr marL="171450" indent="-171450" rtl="0" eaLnBrk="1" fontAlgn="ctr" latinLnBrk="0" hangingPunct="1">
              <a:buFont typeface="Arial" pitchFamily="34" charset="0"/>
              <a:buChar char="•"/>
            </a:pPr>
            <a:r>
              <a:rPr lang="en-US" dirty="0" smtClean="0"/>
              <a:t>Atlanta to Birmingham Feasibility Study          </a:t>
            </a:r>
          </a:p>
          <a:p>
            <a:pPr marL="171450" indent="-171450" rtl="0" eaLnBrk="1" fontAlgn="ctr" latinLnBrk="0" hangingPunct="1">
              <a:buFont typeface="Arial" pitchFamily="34" charset="0"/>
              <a:buChar char="•"/>
            </a:pPr>
            <a:r>
              <a:rPr lang="en-US" dirty="0" smtClean="0"/>
              <a:t>Idaho State Rail Plan</a:t>
            </a:r>
          </a:p>
          <a:p>
            <a:pPr marL="171450" indent="-171450" rtl="0" eaLnBrk="1" fontAlgn="ctr" latinLnBrk="0" hangingPunct="1">
              <a:buFont typeface="Arial" pitchFamily="34" charset="0"/>
              <a:buChar char="•"/>
            </a:pPr>
            <a:r>
              <a:rPr lang="en-US" dirty="0" smtClean="0"/>
              <a:t>Pacific Northwest Corridor: Union Station Roof</a:t>
            </a:r>
          </a:p>
          <a:p>
            <a:pPr marL="171450" indent="-171450" rtl="0" eaLnBrk="1" fontAlgn="ctr" latinLnBrk="0" hangingPunct="1">
              <a:buFont typeface="Arial" pitchFamily="34" charset="0"/>
              <a:buChar char="•"/>
            </a:pPr>
            <a:r>
              <a:rPr lang="en-US" dirty="0" smtClean="0"/>
              <a:t>King Street Station Rehabilitation</a:t>
            </a:r>
          </a:p>
          <a:p>
            <a:pPr rtl="0" eaLnBrk="1" fontAlgn="ctr" latinLnBrk="0" hangingPunct="1"/>
            <a:endParaRPr lang="en-US" dirty="0"/>
          </a:p>
        </p:txBody>
      </p:sp>
      <p:sp>
        <p:nvSpPr>
          <p:cNvPr id="111619" name="Slide Number Placeholder 3"/>
          <p:cNvSpPr>
            <a:spLocks noGrp="1"/>
          </p:cNvSpPr>
          <p:nvPr>
            <p:ph type="sldNum" sz="quarter" idx="5"/>
          </p:nvPr>
        </p:nvSpPr>
        <p:spPr>
          <a:noFill/>
        </p:spPr>
        <p:txBody>
          <a:bodyPr/>
          <a:lstStyle/>
          <a:p>
            <a:fld id="{CA1F2C10-845D-438E-9B34-383746F8AD72}" type="slidenum">
              <a:rPr lang="en-US" smtClean="0">
                <a:solidFill>
                  <a:srgbClr val="000000"/>
                </a:solidFill>
              </a:rPr>
              <a:pPr/>
              <a:t>7</a:t>
            </a:fld>
            <a:endParaRPr lang="en-US" dirty="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marL="857250" lvl="1" indent="-285750">
              <a:buFont typeface="Arial" pitchFamily="34" charset="0"/>
              <a:buChar char="•"/>
            </a:pPr>
            <a:endParaRPr lang="en-US" dirty="0" smtClean="0"/>
          </a:p>
        </p:txBody>
      </p:sp>
      <p:sp>
        <p:nvSpPr>
          <p:cNvPr id="111619" name="Slide Number Placeholder 3"/>
          <p:cNvSpPr>
            <a:spLocks noGrp="1"/>
          </p:cNvSpPr>
          <p:nvPr>
            <p:ph type="sldNum" sz="quarter" idx="5"/>
          </p:nvPr>
        </p:nvSpPr>
        <p:spPr>
          <a:noFill/>
        </p:spPr>
        <p:txBody>
          <a:bodyPr/>
          <a:lstStyle/>
          <a:p>
            <a:fld id="{CA1F2C10-845D-438E-9B34-383746F8AD72}" type="slidenum">
              <a:rPr lang="en-US" smtClean="0">
                <a:solidFill>
                  <a:srgbClr val="000000"/>
                </a:solidFill>
              </a:rPr>
              <a:pPr/>
              <a:t>8</a:t>
            </a:fld>
            <a:endParaRPr lang="en-US" dirty="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Common issues: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schedule delays, issues with accurate and timely reporting, financial management or budget issues, questions on compliance with policies such as Buy America, and general project management issues.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were also areas in which many grantees requested additional training or technical assistance.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response to these findings, FRA has refined the process for amending a grant’s scope, schedule or budget, provided grantees with trainings on Reporting, Invoicing and Buy America compliance, and are planning to make additional trainings available in FY 2014.    In addition, FRA monitoring identified significant findings where grantees had struggled with repeated schedule delays or compliance issues and allowed FRA to work closely with the grantees to resolve these issues and ensure the grant continues on schedule.</a:t>
            </a:r>
          </a:p>
          <a:p>
            <a:pPr rtl="0" eaLnBrk="1" fontAlgn="ctr" latinLnBrk="0" hangingPunct="1"/>
            <a:endParaRPr lang="en-US" dirty="0"/>
          </a:p>
        </p:txBody>
      </p:sp>
      <p:sp>
        <p:nvSpPr>
          <p:cNvPr id="111619" name="Slide Number Placeholder 3"/>
          <p:cNvSpPr>
            <a:spLocks noGrp="1"/>
          </p:cNvSpPr>
          <p:nvPr>
            <p:ph type="sldNum" sz="quarter" idx="5"/>
          </p:nvPr>
        </p:nvSpPr>
        <p:spPr>
          <a:noFill/>
        </p:spPr>
        <p:txBody>
          <a:bodyPr/>
          <a:lstStyle/>
          <a:p>
            <a:fld id="{CA1F2C10-845D-438E-9B34-383746F8AD72}" type="slidenum">
              <a:rPr lang="en-US" smtClean="0">
                <a:solidFill>
                  <a:srgbClr val="000000"/>
                </a:solidFill>
              </a:rPr>
              <a:pPr/>
              <a:t>9</a:t>
            </a:fld>
            <a:endParaRPr lang="en-US"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a:noFill/>
          <a:ln/>
        </p:spPr>
        <p:txBody>
          <a:bodyPr/>
          <a:lstStyle/>
          <a:p>
            <a:pPr rtl="0" eaLnBrk="1" fontAlgn="ctr" latinLnBrk="0" hangingPunct="1"/>
            <a:endParaRPr lang="en-US" dirty="0"/>
          </a:p>
        </p:txBody>
      </p:sp>
      <p:sp>
        <p:nvSpPr>
          <p:cNvPr id="111619" name="Slide Number Placeholder 3"/>
          <p:cNvSpPr>
            <a:spLocks noGrp="1"/>
          </p:cNvSpPr>
          <p:nvPr>
            <p:ph type="sldNum" sz="quarter" idx="5"/>
          </p:nvPr>
        </p:nvSpPr>
        <p:spPr>
          <a:noFill/>
        </p:spPr>
        <p:txBody>
          <a:bodyPr/>
          <a:lstStyle/>
          <a:p>
            <a:fld id="{CA1F2C10-845D-438E-9B34-383746F8AD72}" type="slidenum">
              <a:rPr lang="en-US" smtClean="0">
                <a:solidFill>
                  <a:srgbClr val="000000"/>
                </a:solidFill>
              </a:rPr>
              <a:pPr/>
              <a:t>10</a:t>
            </a:fld>
            <a:endParaRPr lang="en-US"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1638" y="514350"/>
            <a:ext cx="83454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6875" y="1154113"/>
            <a:ext cx="4008438" cy="5135562"/>
          </a:xfrm>
        </p:spPr>
        <p:txBody>
          <a:bodyPr/>
          <a:lstStyle/>
          <a:p>
            <a:pPr lvl="0"/>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09737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60b28099-9569-4486-9a14-e829d5acaa91" descr="87DD7891-ADEB-4CC0-8710-E97E145E8898@wlan"/>
          <p:cNvPicPr>
            <a:picLocks noChangeAspect="1" noChangeArrowheads="1"/>
          </p:cNvPicPr>
          <p:nvPr userDrawn="1"/>
        </p:nvPicPr>
        <p:blipFill>
          <a:blip r:embed="rId2" cstate="print"/>
          <a:srcRect/>
          <a:stretch>
            <a:fillRect/>
          </a:stretch>
        </p:blipFill>
        <p:spPr bwMode="auto">
          <a:xfrm>
            <a:off x="95250" y="137561"/>
            <a:ext cx="1809749" cy="767975"/>
          </a:xfrm>
          <a:prstGeom prst="rect">
            <a:avLst/>
          </a:prstGeom>
          <a:noFill/>
          <a:ln w="9525">
            <a:noFill/>
            <a:miter lim="800000"/>
            <a:headEnd/>
            <a:tailEnd/>
          </a:ln>
        </p:spPr>
      </p:pic>
      <p:sp>
        <p:nvSpPr>
          <p:cNvPr id="3" name="Title 1"/>
          <p:cNvSpPr txBox="1">
            <a:spLocks/>
          </p:cNvSpPr>
          <p:nvPr userDrawn="1"/>
        </p:nvSpPr>
        <p:spPr>
          <a:xfrm>
            <a:off x="1938493" y="181636"/>
            <a:ext cx="6858000" cy="612648"/>
          </a:xfrm>
          <a:prstGeom prst="rect">
            <a:avLst/>
          </a:prstGeom>
          <a:solidFill>
            <a:srgbClr val="00305C"/>
          </a:solidFill>
          <a:ln w="25400" cmpd="thinThick">
            <a:noFill/>
          </a:ln>
        </p:spPr>
        <p:txBody>
          <a:bodyPr vert="horz" lIns="91440" tIns="45720" rIns="91440" bIns="45720" rtlCol="0" anchor="ctr" anchorCtr="0">
            <a:noAutofit/>
          </a:bodyPr>
          <a:lstStyle/>
          <a:p>
            <a:pPr algn="r">
              <a:spcBef>
                <a:spcPct val="0"/>
              </a:spcBef>
              <a:defRPr/>
            </a:pPr>
            <a:r>
              <a:rPr lang="en-US" sz="2000" b="1" cap="all" dirty="0" smtClean="0">
                <a:solidFill>
                  <a:srgbClr val="FFFFFF"/>
                </a:solidFill>
              </a:rPr>
              <a:t>High-speed intercity passenger rail</a:t>
            </a:r>
            <a:endParaRPr lang="en-US" sz="1600" b="1" cap="all" dirty="0" smtClean="0">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154113"/>
            <a:ext cx="1927225"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154113"/>
            <a:ext cx="192881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1638" y="514350"/>
            <a:ext cx="83454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6875" y="1154113"/>
            <a:ext cx="4008438" cy="5135562"/>
          </a:xfrm>
        </p:spPr>
        <p:txBody>
          <a:bodyPr/>
          <a:lstStyle/>
          <a:p>
            <a:pPr lvl="0"/>
            <a:endParaRPr lang="en-US" noProof="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1EAC5B92-FFA7-4447-B4F3-1C7079062D95}" type="datetime1">
              <a:rPr lang="en-US" smtClean="0">
                <a:solidFill>
                  <a:srgbClr val="000000"/>
                </a:solidFill>
              </a:rPr>
              <a:pPr/>
              <a:t>3/28/2016</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6E3A62-3D5E-4B0E-9C0F-9F6E239CEC4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4040620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64559" y="3611886"/>
            <a:ext cx="7556481" cy="889776"/>
          </a:xfrm>
          <a:prstGeom prst="rect">
            <a:avLst/>
          </a:prstGeom>
        </p:spPr>
        <p:txBody>
          <a:bodyPr/>
          <a:lstStyle>
            <a:lvl1pPr algn="l">
              <a:defRPr sz="3600">
                <a:solidFill>
                  <a:schemeClr val="bg1"/>
                </a:solidFill>
                <a:latin typeface="HelveticaNeueLT Std"/>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64559" y="4818187"/>
            <a:ext cx="7556481" cy="583154"/>
          </a:xfrm>
          <a:prstGeom prst="rect">
            <a:avLst/>
          </a:prstGeom>
        </p:spPr>
        <p:txBody>
          <a:bodyPr/>
          <a:lstStyle>
            <a:lvl1pPr marL="0" indent="0">
              <a:buNone/>
              <a:defRPr sz="1800" b="0">
                <a:solidFill>
                  <a:schemeClr val="bg1"/>
                </a:solidFill>
                <a:latin typeface="HelveticaNeueLT Std"/>
              </a:defRPr>
            </a:lvl1pPr>
          </a:lstStyle>
          <a:p>
            <a:pPr lvl="0"/>
            <a:endParaRPr lang="en-US" dirty="0"/>
          </a:p>
        </p:txBody>
      </p:sp>
      <p:sp>
        <p:nvSpPr>
          <p:cNvPr id="8" name="Text Placeholder 7"/>
          <p:cNvSpPr>
            <a:spLocks noGrp="1"/>
          </p:cNvSpPr>
          <p:nvPr>
            <p:ph type="body" sz="quarter" idx="11"/>
          </p:nvPr>
        </p:nvSpPr>
        <p:spPr>
          <a:xfrm>
            <a:off x="6300152" y="2133600"/>
            <a:ext cx="2020888" cy="304800"/>
          </a:xfrm>
          <a:prstGeom prst="rect">
            <a:avLst/>
          </a:prstGeom>
          <a:noFill/>
        </p:spPr>
        <p:txBody>
          <a:bodyPr/>
          <a:lstStyle>
            <a:lvl1pPr algn="r">
              <a:buFontTx/>
              <a:buNone/>
              <a:defRPr sz="1000">
                <a:solidFill>
                  <a:schemeClr val="bg1">
                    <a:lumMod val="50000"/>
                  </a:schemeClr>
                </a:solidFill>
                <a:latin typeface="HelveticaNeueLT Std"/>
              </a:defRPr>
            </a:lvl1pPr>
          </a:lstStyle>
          <a:p>
            <a:pPr lvl="0"/>
            <a:endParaRPr lang="en-US" dirty="0"/>
          </a:p>
        </p:txBody>
      </p:sp>
      <p:sp>
        <p:nvSpPr>
          <p:cNvPr id="5" name="Slide Number Placeholder 3"/>
          <p:cNvSpPr>
            <a:spLocks noGrp="1"/>
          </p:cNvSpPr>
          <p:nvPr>
            <p:ph type="sldNum" sz="quarter" idx="4"/>
          </p:nvPr>
        </p:nvSpPr>
        <p:spPr>
          <a:xfrm>
            <a:off x="8812085" y="6518275"/>
            <a:ext cx="365760" cy="228600"/>
          </a:xfrm>
          <a:prstGeom prst="rect">
            <a:avLst/>
          </a:prstGeom>
        </p:spPr>
        <p:txBody>
          <a:bodyPr/>
          <a:lstStyle>
            <a:lvl1pPr algn="ctr">
              <a:defRPr sz="1050">
                <a:solidFill>
                  <a:srgbClr val="5A5A5A"/>
                </a:solidFill>
                <a:latin typeface="HelveticaNeueLT Std"/>
              </a:defRPr>
            </a:lvl1pPr>
          </a:lstStyle>
          <a:p>
            <a:fld id="{26841F95-3985-4613-8665-3ADF692F53F9}" type="slidenum">
              <a:rPr lang="en-US" smtClean="0"/>
              <a:pPr/>
              <a:t>‹#›</a:t>
            </a:fld>
            <a:endParaRPr lang="en-US" dirty="0"/>
          </a:p>
        </p:txBody>
      </p:sp>
    </p:spTree>
    <p:extLst>
      <p:ext uri="{BB962C8B-B14F-4D97-AF65-F5344CB8AC3E}">
        <p14:creationId xmlns:p14="http://schemas.microsoft.com/office/powerpoint/2010/main" xmlns="" val="2788358732"/>
      </p:ext>
    </p:extLst>
  </p:cSld>
  <p:clrMapOvr>
    <a:masterClrMapping/>
  </p:clrMapOvr>
  <p:transition advClick="0"/>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642" y="2066544"/>
            <a:ext cx="7658883" cy="4072280"/>
          </a:xfrm>
        </p:spPr>
        <p:txBody>
          <a:bodyPr/>
          <a:lstStyle>
            <a:lvl1pPr marL="225425" indent="-225425">
              <a:buSzPct val="100000"/>
              <a:buFont typeface="Wingdings" pitchFamily="2" charset="2"/>
              <a:buChar char="§"/>
              <a:defRPr sz="2000" b="0">
                <a:latin typeface="HelveticaNeueLT Std"/>
              </a:defRPr>
            </a:lvl1pPr>
            <a:lvl2pPr>
              <a:buFont typeface="Frutiger LT Std 55 Roman" pitchFamily="34" charset="0"/>
              <a:buChar char="›"/>
              <a:defRPr sz="1800" b="0">
                <a:latin typeface="HelveticaNeueLT Std"/>
              </a:defRPr>
            </a:lvl2pPr>
            <a:lvl3pPr>
              <a:buFontTx/>
              <a:buNone/>
              <a:defRPr b="0">
                <a:latin typeface="HelveticaNeueLT Std"/>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lvl1pPr>
              <a:defRPr sz="3200" b="0">
                <a:latin typeface="HelveticaNeueLT Std"/>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96947"/>
            <a:ext cx="8229600" cy="358677"/>
          </a:xfrm>
          <a:noFill/>
        </p:spPr>
        <p:txBody>
          <a:bodyPr/>
          <a:lstStyle>
            <a:lvl1pPr>
              <a:buFontTx/>
              <a:buNone/>
              <a:defRPr sz="2000" b="1">
                <a:solidFill>
                  <a:schemeClr val="bg1"/>
                </a:solidFill>
                <a:latin typeface="HelveticaNeueLT Std"/>
              </a:defRPr>
            </a:lvl1pPr>
          </a:lstStyle>
          <a:p>
            <a:pPr lvl="0"/>
            <a:r>
              <a:rPr lang="en-US" dirty="0" smtClean="0"/>
              <a:t>Click to edit Master text styles</a:t>
            </a:r>
          </a:p>
        </p:txBody>
      </p:sp>
      <p:sp>
        <p:nvSpPr>
          <p:cNvPr id="5" name="Slide Number Placeholder 3"/>
          <p:cNvSpPr>
            <a:spLocks noGrp="1"/>
          </p:cNvSpPr>
          <p:nvPr>
            <p:ph type="sldNum" sz="quarter" idx="4"/>
          </p:nvPr>
        </p:nvSpPr>
        <p:spPr>
          <a:xfrm>
            <a:off x="8812085" y="6518275"/>
            <a:ext cx="365760" cy="228600"/>
          </a:xfrm>
          <a:prstGeom prst="rect">
            <a:avLst/>
          </a:prstGeom>
        </p:spPr>
        <p:txBody>
          <a:bodyPr/>
          <a:lstStyle>
            <a:lvl1pPr algn="ctr">
              <a:defRPr sz="1050">
                <a:solidFill>
                  <a:srgbClr val="5A5A5A"/>
                </a:solidFill>
                <a:latin typeface="HelveticaNeueLT Std"/>
              </a:defRPr>
            </a:lvl1pPr>
          </a:lstStyle>
          <a:p>
            <a:fld id="{26841F95-3985-4613-8665-3ADF692F53F9}" type="slidenum">
              <a:rPr lang="en-US" smtClean="0"/>
              <a:pPr/>
              <a:t>‹#›</a:t>
            </a:fld>
            <a:endParaRPr lang="en-US" dirty="0"/>
          </a:p>
        </p:txBody>
      </p:sp>
    </p:spTree>
    <p:extLst>
      <p:ext uri="{BB962C8B-B14F-4D97-AF65-F5344CB8AC3E}">
        <p14:creationId xmlns:p14="http://schemas.microsoft.com/office/powerpoint/2010/main" xmlns="" val="1227281751"/>
      </p:ext>
    </p:extLst>
  </p:cSld>
  <p:clrMapOvr>
    <a:masterClrMapping/>
  </p:clrMapOvr>
  <p:transition advClick="0"/>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642" y="2066544"/>
            <a:ext cx="7658883" cy="4072280"/>
          </a:xfrm>
        </p:spPr>
        <p:txBody>
          <a:bodyPr/>
          <a:lstStyle>
            <a:lvl1pPr marL="225425" indent="-225425">
              <a:buSzPct val="100000"/>
              <a:buFont typeface="Wingdings" pitchFamily="2" charset="2"/>
              <a:buChar char="§"/>
              <a:defRPr sz="2000" b="0">
                <a:latin typeface="HelveticaNeueLT Std"/>
              </a:defRPr>
            </a:lvl1pPr>
            <a:lvl2pPr>
              <a:buFont typeface="Frutiger LT Std 55 Roman" pitchFamily="34" charset="0"/>
              <a:buChar char="›"/>
              <a:defRPr sz="1800" b="0">
                <a:latin typeface="HelveticaNeueLT Std"/>
              </a:defRPr>
            </a:lvl2pPr>
            <a:lvl3pPr>
              <a:buFontTx/>
              <a:buNone/>
              <a:defRPr b="0">
                <a:latin typeface="HelveticaNeueLT Std"/>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lvl1pPr>
              <a:defRPr sz="3200" b="0">
                <a:latin typeface="HelveticaNeueLT Std"/>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96947"/>
            <a:ext cx="8229600" cy="358677"/>
          </a:xfrm>
          <a:noFill/>
        </p:spPr>
        <p:txBody>
          <a:bodyPr/>
          <a:lstStyle>
            <a:lvl1pPr>
              <a:buFontTx/>
              <a:buNone/>
              <a:defRPr sz="2000" b="1">
                <a:solidFill>
                  <a:schemeClr val="bg1"/>
                </a:solidFill>
                <a:latin typeface="HelveticaNeueLT Std"/>
              </a:defRPr>
            </a:lvl1pPr>
          </a:lstStyle>
          <a:p>
            <a:pPr lvl="0"/>
            <a:r>
              <a:rPr lang="en-US" dirty="0" smtClean="0"/>
              <a:t>Click to edit Master text styles</a:t>
            </a:r>
          </a:p>
        </p:txBody>
      </p:sp>
      <p:sp>
        <p:nvSpPr>
          <p:cNvPr id="5" name="Slide Number Placeholder 3"/>
          <p:cNvSpPr>
            <a:spLocks noGrp="1"/>
          </p:cNvSpPr>
          <p:nvPr>
            <p:ph type="sldNum" sz="quarter" idx="4"/>
          </p:nvPr>
        </p:nvSpPr>
        <p:spPr>
          <a:xfrm>
            <a:off x="8812085" y="6518275"/>
            <a:ext cx="365760" cy="228600"/>
          </a:xfrm>
          <a:prstGeom prst="rect">
            <a:avLst/>
          </a:prstGeom>
        </p:spPr>
        <p:txBody>
          <a:bodyPr/>
          <a:lstStyle>
            <a:lvl1pPr algn="ctr">
              <a:defRPr sz="1050">
                <a:solidFill>
                  <a:srgbClr val="5A5A5A"/>
                </a:solidFill>
                <a:latin typeface="HelveticaNeueLT Std"/>
              </a:defRPr>
            </a:lvl1pPr>
          </a:lstStyle>
          <a:p>
            <a:fld id="{26841F95-3985-4613-8665-3ADF692F53F9}" type="slidenum">
              <a:rPr lang="en-US" smtClean="0"/>
              <a:pPr/>
              <a:t>‹#›</a:t>
            </a:fld>
            <a:endParaRPr lang="en-US" dirty="0"/>
          </a:p>
        </p:txBody>
      </p:sp>
    </p:spTree>
    <p:extLst>
      <p:ext uri="{BB962C8B-B14F-4D97-AF65-F5344CB8AC3E}">
        <p14:creationId xmlns:p14="http://schemas.microsoft.com/office/powerpoint/2010/main" xmlns="" val="1227281751"/>
      </p:ext>
    </p:extLst>
  </p:cSld>
  <p:clrMapOvr>
    <a:masterClrMapping/>
  </p:clrMapOvr>
  <p:transition advClick="0"/>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642" y="2066544"/>
            <a:ext cx="7658883" cy="4072280"/>
          </a:xfrm>
        </p:spPr>
        <p:txBody>
          <a:bodyPr/>
          <a:lstStyle>
            <a:lvl1pPr marL="225425" indent="-225425">
              <a:buSzPct val="100000"/>
              <a:buFont typeface="Wingdings" pitchFamily="2" charset="2"/>
              <a:buChar char="§"/>
              <a:defRPr sz="2000" b="0">
                <a:latin typeface="HelveticaNeueLT Std"/>
              </a:defRPr>
            </a:lvl1pPr>
            <a:lvl2pPr>
              <a:buFont typeface="Frutiger LT Std 55 Roman" pitchFamily="34" charset="0"/>
              <a:buChar char="›"/>
              <a:defRPr sz="1800" b="0">
                <a:latin typeface="HelveticaNeueLT Std"/>
              </a:defRPr>
            </a:lvl2pPr>
            <a:lvl3pPr>
              <a:buFontTx/>
              <a:buNone/>
              <a:defRPr b="0">
                <a:latin typeface="HelveticaNeueLT Std"/>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lvl1pPr>
              <a:defRPr sz="3200" b="0">
                <a:latin typeface="HelveticaNeueLT Std"/>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96947"/>
            <a:ext cx="8229600" cy="358677"/>
          </a:xfrm>
          <a:noFill/>
        </p:spPr>
        <p:txBody>
          <a:bodyPr/>
          <a:lstStyle>
            <a:lvl1pPr>
              <a:buFontTx/>
              <a:buNone/>
              <a:defRPr sz="2000" b="1">
                <a:solidFill>
                  <a:schemeClr val="bg1"/>
                </a:solidFill>
                <a:latin typeface="HelveticaNeueLT Std"/>
              </a:defRPr>
            </a:lvl1pPr>
          </a:lstStyle>
          <a:p>
            <a:pPr lvl="0"/>
            <a:r>
              <a:rPr lang="en-US" dirty="0" smtClean="0"/>
              <a:t>Click to edit Master text styles</a:t>
            </a:r>
          </a:p>
        </p:txBody>
      </p:sp>
      <p:sp>
        <p:nvSpPr>
          <p:cNvPr id="5" name="Slide Number Placeholder 3"/>
          <p:cNvSpPr>
            <a:spLocks noGrp="1"/>
          </p:cNvSpPr>
          <p:nvPr>
            <p:ph type="sldNum" sz="quarter" idx="4"/>
          </p:nvPr>
        </p:nvSpPr>
        <p:spPr>
          <a:xfrm>
            <a:off x="8812085" y="6518275"/>
            <a:ext cx="365760" cy="228600"/>
          </a:xfrm>
          <a:prstGeom prst="rect">
            <a:avLst/>
          </a:prstGeom>
        </p:spPr>
        <p:txBody>
          <a:bodyPr/>
          <a:lstStyle>
            <a:lvl1pPr algn="ctr">
              <a:defRPr sz="1050">
                <a:solidFill>
                  <a:srgbClr val="5A5A5A"/>
                </a:solidFill>
                <a:latin typeface="HelveticaNeueLT Std"/>
              </a:defRPr>
            </a:lvl1pPr>
          </a:lstStyle>
          <a:p>
            <a:fld id="{26841F95-3985-4613-8665-3ADF692F53F9}" type="slidenum">
              <a:rPr lang="en-US" smtClean="0"/>
              <a:pPr/>
              <a:t>‹#›</a:t>
            </a:fld>
            <a:endParaRPr lang="en-US" dirty="0"/>
          </a:p>
        </p:txBody>
      </p:sp>
    </p:spTree>
    <p:extLst>
      <p:ext uri="{BB962C8B-B14F-4D97-AF65-F5344CB8AC3E}">
        <p14:creationId xmlns:p14="http://schemas.microsoft.com/office/powerpoint/2010/main" xmlns="" val="1227281751"/>
      </p:ext>
    </p:extLst>
  </p:cSld>
  <p:clrMapOvr>
    <a:masterClrMapping/>
  </p:clrMapOvr>
  <p:transition advClick="0"/>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642" y="2066544"/>
            <a:ext cx="7658883" cy="4072280"/>
          </a:xfrm>
        </p:spPr>
        <p:txBody>
          <a:bodyPr/>
          <a:lstStyle>
            <a:lvl1pPr marL="225425" indent="-225425">
              <a:buSzPct val="100000"/>
              <a:buFont typeface="Wingdings" pitchFamily="2" charset="2"/>
              <a:buChar char="§"/>
              <a:defRPr sz="2000" b="0">
                <a:latin typeface="HelveticaNeueLT Std"/>
              </a:defRPr>
            </a:lvl1pPr>
            <a:lvl2pPr>
              <a:buFont typeface="Frutiger LT Std 55 Roman" pitchFamily="34" charset="0"/>
              <a:buChar char="›"/>
              <a:defRPr sz="1800" b="0">
                <a:latin typeface="HelveticaNeueLT Std"/>
              </a:defRPr>
            </a:lvl2pPr>
            <a:lvl3pPr>
              <a:buFontTx/>
              <a:buNone/>
              <a:defRPr b="0">
                <a:latin typeface="HelveticaNeueLT Std"/>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lvl1pPr>
              <a:defRPr sz="3200" b="0">
                <a:latin typeface="HelveticaNeueLT Std"/>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96947"/>
            <a:ext cx="8229600" cy="358677"/>
          </a:xfrm>
          <a:noFill/>
        </p:spPr>
        <p:txBody>
          <a:bodyPr/>
          <a:lstStyle>
            <a:lvl1pPr>
              <a:buFontTx/>
              <a:buNone/>
              <a:defRPr sz="2000" b="1">
                <a:solidFill>
                  <a:schemeClr val="bg1"/>
                </a:solidFill>
                <a:latin typeface="HelveticaNeueLT Std"/>
              </a:defRPr>
            </a:lvl1pPr>
          </a:lstStyle>
          <a:p>
            <a:pPr lvl="0"/>
            <a:r>
              <a:rPr lang="en-US" dirty="0" smtClean="0"/>
              <a:t>Click to edit Master text styles</a:t>
            </a:r>
          </a:p>
        </p:txBody>
      </p:sp>
      <p:sp>
        <p:nvSpPr>
          <p:cNvPr id="5" name="Slide Number Placeholder 3"/>
          <p:cNvSpPr>
            <a:spLocks noGrp="1"/>
          </p:cNvSpPr>
          <p:nvPr>
            <p:ph type="sldNum" sz="quarter" idx="4"/>
          </p:nvPr>
        </p:nvSpPr>
        <p:spPr>
          <a:xfrm>
            <a:off x="8812085" y="6518275"/>
            <a:ext cx="365760" cy="228600"/>
          </a:xfrm>
          <a:prstGeom prst="rect">
            <a:avLst/>
          </a:prstGeom>
        </p:spPr>
        <p:txBody>
          <a:bodyPr/>
          <a:lstStyle>
            <a:lvl1pPr algn="ctr">
              <a:defRPr sz="1050">
                <a:solidFill>
                  <a:srgbClr val="5A5A5A"/>
                </a:solidFill>
                <a:latin typeface="HelveticaNeueLT Std"/>
              </a:defRPr>
            </a:lvl1pPr>
          </a:lstStyle>
          <a:p>
            <a:fld id="{26841F95-3985-4613-8665-3ADF692F53F9}" type="slidenum">
              <a:rPr lang="en-US" smtClean="0"/>
              <a:pPr/>
              <a:t>‹#›</a:t>
            </a:fld>
            <a:endParaRPr lang="en-US" dirty="0"/>
          </a:p>
        </p:txBody>
      </p:sp>
    </p:spTree>
    <p:extLst>
      <p:ext uri="{BB962C8B-B14F-4D97-AF65-F5344CB8AC3E}">
        <p14:creationId xmlns:p14="http://schemas.microsoft.com/office/powerpoint/2010/main" xmlns="" val="1227281751"/>
      </p:ext>
    </p:extLst>
  </p:cSld>
  <p:clrMapOvr>
    <a:masterClrMapping/>
  </p:clrMapOvr>
  <p:transition advClick="0"/>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642" y="2066544"/>
            <a:ext cx="7658883" cy="4072280"/>
          </a:xfrm>
        </p:spPr>
        <p:txBody>
          <a:bodyPr/>
          <a:lstStyle>
            <a:lvl1pPr marL="225425" indent="-225425">
              <a:buSzPct val="100000"/>
              <a:buFont typeface="Wingdings" pitchFamily="2" charset="2"/>
              <a:buChar char="§"/>
              <a:defRPr sz="2000" b="0">
                <a:latin typeface="HelveticaNeueLT Std"/>
              </a:defRPr>
            </a:lvl1pPr>
            <a:lvl2pPr>
              <a:buFont typeface="Frutiger LT Std 55 Roman" pitchFamily="34" charset="0"/>
              <a:buChar char="›"/>
              <a:defRPr sz="1800" b="0">
                <a:latin typeface="HelveticaNeueLT Std"/>
              </a:defRPr>
            </a:lvl2pPr>
            <a:lvl3pPr>
              <a:buFontTx/>
              <a:buNone/>
              <a:defRPr b="0">
                <a:latin typeface="HelveticaNeueLT Std"/>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lvl1pPr>
              <a:defRPr sz="3200" b="0">
                <a:latin typeface="HelveticaNeueLT Std"/>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96947"/>
            <a:ext cx="8229600" cy="358677"/>
          </a:xfrm>
          <a:noFill/>
        </p:spPr>
        <p:txBody>
          <a:bodyPr/>
          <a:lstStyle>
            <a:lvl1pPr>
              <a:buFontTx/>
              <a:buNone/>
              <a:defRPr sz="2000" b="1">
                <a:solidFill>
                  <a:schemeClr val="bg1"/>
                </a:solidFill>
                <a:latin typeface="HelveticaNeueLT Std"/>
              </a:defRPr>
            </a:lvl1pPr>
          </a:lstStyle>
          <a:p>
            <a:pPr lvl="0"/>
            <a:r>
              <a:rPr lang="en-US" dirty="0" smtClean="0"/>
              <a:t>Click to edit Master text styles</a:t>
            </a:r>
          </a:p>
        </p:txBody>
      </p:sp>
      <p:sp>
        <p:nvSpPr>
          <p:cNvPr id="5" name="Slide Number Placeholder 3"/>
          <p:cNvSpPr>
            <a:spLocks noGrp="1"/>
          </p:cNvSpPr>
          <p:nvPr>
            <p:ph type="sldNum" sz="quarter" idx="4"/>
          </p:nvPr>
        </p:nvSpPr>
        <p:spPr>
          <a:xfrm>
            <a:off x="8812085" y="6518275"/>
            <a:ext cx="365760" cy="228600"/>
          </a:xfrm>
          <a:prstGeom prst="rect">
            <a:avLst/>
          </a:prstGeom>
        </p:spPr>
        <p:txBody>
          <a:bodyPr/>
          <a:lstStyle>
            <a:lvl1pPr algn="ctr">
              <a:defRPr sz="1050">
                <a:solidFill>
                  <a:srgbClr val="5A5A5A"/>
                </a:solidFill>
                <a:latin typeface="HelveticaNeueLT Std"/>
              </a:defRPr>
            </a:lvl1pPr>
          </a:lstStyle>
          <a:p>
            <a:fld id="{26841F95-3985-4613-8665-3ADF692F53F9}" type="slidenum">
              <a:rPr lang="en-US" smtClean="0"/>
              <a:pPr/>
              <a:t>‹#›</a:t>
            </a:fld>
            <a:endParaRPr lang="en-US" dirty="0"/>
          </a:p>
        </p:txBody>
      </p:sp>
    </p:spTree>
    <p:extLst>
      <p:ext uri="{BB962C8B-B14F-4D97-AF65-F5344CB8AC3E}">
        <p14:creationId xmlns:p14="http://schemas.microsoft.com/office/powerpoint/2010/main" xmlns="" val="1227281751"/>
      </p:ext>
    </p:extLst>
  </p:cSld>
  <p:clrMapOvr>
    <a:masterClrMapping/>
  </p:clrMapOvr>
  <p:transition advClick="0"/>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642" y="2066544"/>
            <a:ext cx="7658883" cy="4072280"/>
          </a:xfrm>
        </p:spPr>
        <p:txBody>
          <a:bodyPr/>
          <a:lstStyle>
            <a:lvl1pPr marL="225425" indent="-225425">
              <a:buSzPct val="100000"/>
              <a:buFont typeface="Wingdings" pitchFamily="2" charset="2"/>
              <a:buChar char="§"/>
              <a:defRPr sz="2000" b="0">
                <a:latin typeface="HelveticaNeueLT Std"/>
              </a:defRPr>
            </a:lvl1pPr>
            <a:lvl2pPr>
              <a:buFont typeface="Frutiger LT Std 55 Roman" pitchFamily="34" charset="0"/>
              <a:buChar char="›"/>
              <a:defRPr sz="1800" b="0">
                <a:latin typeface="HelveticaNeueLT Std"/>
              </a:defRPr>
            </a:lvl2pPr>
            <a:lvl3pPr>
              <a:buFontTx/>
              <a:buNone/>
              <a:defRPr b="0">
                <a:latin typeface="HelveticaNeueLT Std"/>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lvl1pPr>
              <a:defRPr sz="3200" b="0">
                <a:latin typeface="HelveticaNeueLT Std"/>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96947"/>
            <a:ext cx="8229600" cy="358677"/>
          </a:xfrm>
          <a:noFill/>
        </p:spPr>
        <p:txBody>
          <a:bodyPr/>
          <a:lstStyle>
            <a:lvl1pPr>
              <a:buFontTx/>
              <a:buNone/>
              <a:defRPr sz="2000" b="1">
                <a:solidFill>
                  <a:schemeClr val="bg1"/>
                </a:solidFill>
                <a:latin typeface="HelveticaNeueLT Std"/>
              </a:defRPr>
            </a:lvl1pPr>
          </a:lstStyle>
          <a:p>
            <a:pPr lvl="0"/>
            <a:r>
              <a:rPr lang="en-US" dirty="0" smtClean="0"/>
              <a:t>Click to edit Master text styles</a:t>
            </a:r>
          </a:p>
        </p:txBody>
      </p:sp>
      <p:sp>
        <p:nvSpPr>
          <p:cNvPr id="5" name="Slide Number Placeholder 3"/>
          <p:cNvSpPr>
            <a:spLocks noGrp="1"/>
          </p:cNvSpPr>
          <p:nvPr>
            <p:ph type="sldNum" sz="quarter" idx="4"/>
          </p:nvPr>
        </p:nvSpPr>
        <p:spPr>
          <a:xfrm>
            <a:off x="8812085" y="6518275"/>
            <a:ext cx="365760" cy="228600"/>
          </a:xfrm>
          <a:prstGeom prst="rect">
            <a:avLst/>
          </a:prstGeom>
        </p:spPr>
        <p:txBody>
          <a:bodyPr/>
          <a:lstStyle>
            <a:lvl1pPr algn="ctr">
              <a:defRPr sz="1050">
                <a:solidFill>
                  <a:srgbClr val="5A5A5A"/>
                </a:solidFill>
                <a:latin typeface="HelveticaNeueLT Std"/>
              </a:defRPr>
            </a:lvl1pPr>
          </a:lstStyle>
          <a:p>
            <a:fld id="{26841F95-3985-4613-8665-3ADF692F53F9}" type="slidenum">
              <a:rPr lang="en-US" smtClean="0"/>
              <a:pPr/>
              <a:t>‹#›</a:t>
            </a:fld>
            <a:endParaRPr lang="en-US" dirty="0"/>
          </a:p>
        </p:txBody>
      </p:sp>
    </p:spTree>
    <p:extLst>
      <p:ext uri="{BB962C8B-B14F-4D97-AF65-F5344CB8AC3E}">
        <p14:creationId xmlns:p14="http://schemas.microsoft.com/office/powerpoint/2010/main" xmlns="" val="1227281751"/>
      </p:ext>
    </p:extLst>
  </p:cSld>
  <p:clrMapOvr>
    <a:masterClrMapping/>
  </p:clrMapOvr>
  <p:transition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154113"/>
            <a:ext cx="1927225"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154113"/>
            <a:ext cx="192881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642" y="2066544"/>
            <a:ext cx="7658883" cy="4072280"/>
          </a:xfrm>
        </p:spPr>
        <p:txBody>
          <a:bodyPr/>
          <a:lstStyle>
            <a:lvl1pPr marL="225425" indent="-225425">
              <a:buSzPct val="100000"/>
              <a:buFont typeface="Wingdings" pitchFamily="2" charset="2"/>
              <a:buChar char="§"/>
              <a:defRPr sz="2000" b="0">
                <a:latin typeface="HelveticaNeueLT Std"/>
              </a:defRPr>
            </a:lvl1pPr>
            <a:lvl2pPr>
              <a:buFont typeface="Frutiger LT Std 55 Roman" pitchFamily="34" charset="0"/>
              <a:buChar char="›"/>
              <a:defRPr sz="1800" b="0">
                <a:latin typeface="HelveticaNeueLT Std"/>
              </a:defRPr>
            </a:lvl2pPr>
            <a:lvl3pPr>
              <a:buFontTx/>
              <a:buNone/>
              <a:defRPr b="0">
                <a:latin typeface="HelveticaNeueLT Std"/>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lvl1pPr>
              <a:defRPr sz="3200" b="0">
                <a:latin typeface="HelveticaNeueLT Std"/>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96947"/>
            <a:ext cx="8229600" cy="358677"/>
          </a:xfrm>
          <a:noFill/>
        </p:spPr>
        <p:txBody>
          <a:bodyPr/>
          <a:lstStyle>
            <a:lvl1pPr>
              <a:buFontTx/>
              <a:buNone/>
              <a:defRPr sz="2000" b="1">
                <a:solidFill>
                  <a:schemeClr val="bg1"/>
                </a:solidFill>
                <a:latin typeface="HelveticaNeueLT Std"/>
              </a:defRPr>
            </a:lvl1pPr>
          </a:lstStyle>
          <a:p>
            <a:pPr lvl="0"/>
            <a:r>
              <a:rPr lang="en-US" dirty="0" smtClean="0"/>
              <a:t>Click to edit Master text styles</a:t>
            </a:r>
          </a:p>
        </p:txBody>
      </p:sp>
      <p:sp>
        <p:nvSpPr>
          <p:cNvPr id="5" name="Slide Number Placeholder 3"/>
          <p:cNvSpPr>
            <a:spLocks noGrp="1"/>
          </p:cNvSpPr>
          <p:nvPr>
            <p:ph type="sldNum" sz="quarter" idx="4"/>
          </p:nvPr>
        </p:nvSpPr>
        <p:spPr>
          <a:xfrm>
            <a:off x="8812085" y="6518275"/>
            <a:ext cx="365760" cy="228600"/>
          </a:xfrm>
          <a:prstGeom prst="rect">
            <a:avLst/>
          </a:prstGeom>
        </p:spPr>
        <p:txBody>
          <a:bodyPr/>
          <a:lstStyle>
            <a:lvl1pPr algn="ctr">
              <a:defRPr sz="1050">
                <a:solidFill>
                  <a:srgbClr val="5A5A5A"/>
                </a:solidFill>
                <a:latin typeface="HelveticaNeueLT Std"/>
              </a:defRPr>
            </a:lvl1pPr>
          </a:lstStyle>
          <a:p>
            <a:fld id="{26841F95-3985-4613-8665-3ADF692F53F9}" type="slidenum">
              <a:rPr lang="en-US" smtClean="0"/>
              <a:pPr/>
              <a:t>‹#›</a:t>
            </a:fld>
            <a:endParaRPr lang="en-US" dirty="0"/>
          </a:p>
        </p:txBody>
      </p:sp>
    </p:spTree>
    <p:extLst>
      <p:ext uri="{BB962C8B-B14F-4D97-AF65-F5344CB8AC3E}">
        <p14:creationId xmlns:p14="http://schemas.microsoft.com/office/powerpoint/2010/main" xmlns="" val="1227281751"/>
      </p:ext>
    </p:extLst>
  </p:cSld>
  <p:clrMapOvr>
    <a:masterClrMapping/>
  </p:clrMapOvr>
  <p:transition advClick="0"/>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642" y="2066544"/>
            <a:ext cx="7658883" cy="4072280"/>
          </a:xfrm>
        </p:spPr>
        <p:txBody>
          <a:bodyPr/>
          <a:lstStyle>
            <a:lvl1pPr marL="225425" indent="-225425">
              <a:buSzPct val="100000"/>
              <a:buFont typeface="Wingdings" pitchFamily="2" charset="2"/>
              <a:buChar char="§"/>
              <a:defRPr sz="2000" b="0">
                <a:latin typeface="HelveticaNeueLT Std"/>
              </a:defRPr>
            </a:lvl1pPr>
            <a:lvl2pPr>
              <a:buFont typeface="Frutiger LT Std 55 Roman" pitchFamily="34" charset="0"/>
              <a:buChar char="›"/>
              <a:defRPr sz="1800" b="0">
                <a:latin typeface="HelveticaNeueLT Std"/>
              </a:defRPr>
            </a:lvl2pPr>
            <a:lvl3pPr>
              <a:buFontTx/>
              <a:buNone/>
              <a:defRPr b="0">
                <a:latin typeface="HelveticaNeueLT Std"/>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lvl1pPr>
              <a:defRPr sz="3200" b="0">
                <a:latin typeface="HelveticaNeueLT Std"/>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96947"/>
            <a:ext cx="8229600" cy="358677"/>
          </a:xfrm>
          <a:noFill/>
        </p:spPr>
        <p:txBody>
          <a:bodyPr/>
          <a:lstStyle>
            <a:lvl1pPr>
              <a:buFontTx/>
              <a:buNone/>
              <a:defRPr sz="2000" b="1">
                <a:solidFill>
                  <a:schemeClr val="bg1"/>
                </a:solidFill>
                <a:latin typeface="HelveticaNeueLT Std"/>
              </a:defRPr>
            </a:lvl1pPr>
          </a:lstStyle>
          <a:p>
            <a:pPr lvl="0"/>
            <a:r>
              <a:rPr lang="en-US" dirty="0" smtClean="0"/>
              <a:t>Click to edit Master text styles</a:t>
            </a:r>
          </a:p>
        </p:txBody>
      </p:sp>
      <p:sp>
        <p:nvSpPr>
          <p:cNvPr id="5" name="Slide Number Placeholder 3"/>
          <p:cNvSpPr>
            <a:spLocks noGrp="1"/>
          </p:cNvSpPr>
          <p:nvPr>
            <p:ph type="sldNum" sz="quarter" idx="4"/>
          </p:nvPr>
        </p:nvSpPr>
        <p:spPr>
          <a:xfrm>
            <a:off x="8812085" y="6518275"/>
            <a:ext cx="365760" cy="228600"/>
          </a:xfrm>
          <a:prstGeom prst="rect">
            <a:avLst/>
          </a:prstGeom>
        </p:spPr>
        <p:txBody>
          <a:bodyPr/>
          <a:lstStyle>
            <a:lvl1pPr algn="ctr">
              <a:defRPr sz="1050">
                <a:solidFill>
                  <a:srgbClr val="5A5A5A"/>
                </a:solidFill>
                <a:latin typeface="HelveticaNeueLT Std"/>
              </a:defRPr>
            </a:lvl1pPr>
          </a:lstStyle>
          <a:p>
            <a:fld id="{26841F95-3985-4613-8665-3ADF692F53F9}" type="slidenum">
              <a:rPr lang="en-US" smtClean="0"/>
              <a:pPr/>
              <a:t>‹#›</a:t>
            </a:fld>
            <a:endParaRPr lang="en-US" dirty="0"/>
          </a:p>
        </p:txBody>
      </p:sp>
    </p:spTree>
    <p:extLst>
      <p:ext uri="{BB962C8B-B14F-4D97-AF65-F5344CB8AC3E}">
        <p14:creationId xmlns:p14="http://schemas.microsoft.com/office/powerpoint/2010/main" xmlns="" val="1227281751"/>
      </p:ext>
    </p:extLst>
  </p:cSld>
  <p:clrMapOvr>
    <a:masterClrMapping/>
  </p:clrMapOvr>
  <p:transition advClick="0"/>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642" y="2066544"/>
            <a:ext cx="7658883" cy="4072280"/>
          </a:xfrm>
        </p:spPr>
        <p:txBody>
          <a:bodyPr/>
          <a:lstStyle>
            <a:lvl1pPr marL="225425" indent="-225425">
              <a:buSzPct val="100000"/>
              <a:buFont typeface="Wingdings" pitchFamily="2" charset="2"/>
              <a:buChar char="§"/>
              <a:defRPr sz="2000" b="0">
                <a:latin typeface="HelveticaNeueLT Std"/>
              </a:defRPr>
            </a:lvl1pPr>
            <a:lvl2pPr>
              <a:buFont typeface="Frutiger LT Std 55 Roman" pitchFamily="34" charset="0"/>
              <a:buChar char="›"/>
              <a:defRPr sz="1800" b="0">
                <a:latin typeface="HelveticaNeueLT Std"/>
              </a:defRPr>
            </a:lvl2pPr>
            <a:lvl3pPr>
              <a:buFontTx/>
              <a:buNone/>
              <a:defRPr b="0">
                <a:latin typeface="HelveticaNeueLT Std"/>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lvl1pPr>
              <a:defRPr sz="3200" b="0">
                <a:latin typeface="HelveticaNeueLT Std"/>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96947"/>
            <a:ext cx="8229600" cy="358677"/>
          </a:xfrm>
          <a:noFill/>
        </p:spPr>
        <p:txBody>
          <a:bodyPr/>
          <a:lstStyle>
            <a:lvl1pPr>
              <a:buFontTx/>
              <a:buNone/>
              <a:defRPr sz="2000" b="1">
                <a:solidFill>
                  <a:schemeClr val="bg1"/>
                </a:solidFill>
                <a:latin typeface="HelveticaNeueLT Std"/>
              </a:defRPr>
            </a:lvl1pPr>
          </a:lstStyle>
          <a:p>
            <a:pPr lvl="0"/>
            <a:r>
              <a:rPr lang="en-US" dirty="0" smtClean="0"/>
              <a:t>Click to edit Master text styles</a:t>
            </a:r>
          </a:p>
        </p:txBody>
      </p:sp>
      <p:sp>
        <p:nvSpPr>
          <p:cNvPr id="5" name="Slide Number Placeholder 3"/>
          <p:cNvSpPr>
            <a:spLocks noGrp="1"/>
          </p:cNvSpPr>
          <p:nvPr>
            <p:ph type="sldNum" sz="quarter" idx="4"/>
          </p:nvPr>
        </p:nvSpPr>
        <p:spPr>
          <a:xfrm>
            <a:off x="8812085" y="6518275"/>
            <a:ext cx="365760" cy="228600"/>
          </a:xfrm>
          <a:prstGeom prst="rect">
            <a:avLst/>
          </a:prstGeom>
        </p:spPr>
        <p:txBody>
          <a:bodyPr/>
          <a:lstStyle>
            <a:lvl1pPr algn="ctr">
              <a:defRPr sz="1050">
                <a:solidFill>
                  <a:srgbClr val="5A5A5A"/>
                </a:solidFill>
                <a:latin typeface="HelveticaNeueLT Std"/>
              </a:defRPr>
            </a:lvl1pPr>
          </a:lstStyle>
          <a:p>
            <a:fld id="{26841F95-3985-4613-8665-3ADF692F53F9}" type="slidenum">
              <a:rPr lang="en-US" smtClean="0"/>
              <a:pPr/>
              <a:t>‹#›</a:t>
            </a:fld>
            <a:endParaRPr lang="en-US" dirty="0"/>
          </a:p>
        </p:txBody>
      </p:sp>
    </p:spTree>
    <p:extLst>
      <p:ext uri="{BB962C8B-B14F-4D97-AF65-F5344CB8AC3E}">
        <p14:creationId xmlns:p14="http://schemas.microsoft.com/office/powerpoint/2010/main" xmlns="" val="1227281751"/>
      </p:ext>
    </p:extLst>
  </p:cSld>
  <p:clrMapOvr>
    <a:masterClrMapping/>
  </p:clrMapOvr>
  <p:transition advClick="0"/>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descr="DOT_FRA_LONG-signature_b&amp;b_cs3.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52400" y="6191697"/>
            <a:ext cx="1447800" cy="550104"/>
          </a:xfrm>
          <a:prstGeom prst="rect">
            <a:avLst/>
          </a:prstGeom>
        </p:spPr>
      </p:pic>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154113"/>
            <a:ext cx="1927225"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154113"/>
            <a:ext cx="192881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1638" y="514350"/>
            <a:ext cx="83454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6875" y="1154113"/>
            <a:ext cx="4008438" cy="5135562"/>
          </a:xfrm>
        </p:spPr>
        <p:txBody>
          <a:bodyPr/>
          <a:lstStyle/>
          <a:p>
            <a:pPr lvl="0"/>
            <a:endParaRPr lang="en-US" noProof="0"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descr="DOT_FRA_LONG-signature_b&amp;b_cs3.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52400" y="6191697"/>
            <a:ext cx="1447800" cy="550104"/>
          </a:xfrm>
          <a:prstGeom prst="rect">
            <a:avLst/>
          </a:prstGeom>
        </p:spPr>
      </p:pic>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154113"/>
            <a:ext cx="1927225"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154113"/>
            <a:ext cx="192881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1638" y="514350"/>
            <a:ext cx="83454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6875" y="1154113"/>
            <a:ext cx="4008438" cy="5135562"/>
          </a:xfrm>
        </p:spPr>
        <p:txBody>
          <a:bodyPr/>
          <a:lstStyle/>
          <a:p>
            <a:pPr lvl="0"/>
            <a:endParaRPr lang="en-US" noProof="0" dirty="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9CE880-E338-4256-B475-4B36653DD69F}" type="datetime1">
              <a:rPr lang="en-US" smtClean="0">
                <a:solidFill>
                  <a:prstClr val="black">
                    <a:tint val="75000"/>
                  </a:prstClr>
                </a:solidFill>
              </a:rPr>
              <a:pPr/>
              <a:t>3/28/2016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983D21-186E-4A57-85B9-B516DC2F4AD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88336B-E664-4822-9E0B-0A8158EA127F}" type="datetimeFigureOut">
              <a:rPr lang="en-US" smtClean="0">
                <a:solidFill>
                  <a:prstClr val="black">
                    <a:tint val="75000"/>
                  </a:prstClr>
                </a:solidFill>
              </a:rPr>
              <a:pPr/>
              <a:t>3/28/2016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ED4D47-2E9A-42E9-9ED8-8BE05B47C4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02702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8336B-E664-4822-9E0B-0A8158EA127F}" type="datetimeFigureOut">
              <a:rPr lang="en-US" smtClean="0">
                <a:solidFill>
                  <a:prstClr val="black">
                    <a:tint val="75000"/>
                  </a:prstClr>
                </a:solidFill>
              </a:rPr>
              <a:pPr/>
              <a:t>3/28/2016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ED4D47-2E9A-42E9-9ED8-8BE05B47C4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617085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88336B-E664-4822-9E0B-0A8158EA127F}" type="datetimeFigureOut">
              <a:rPr lang="en-US" smtClean="0">
                <a:solidFill>
                  <a:prstClr val="black">
                    <a:tint val="75000"/>
                  </a:prstClr>
                </a:solidFill>
              </a:rPr>
              <a:pPr/>
              <a:t>3/28/2016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ED4D47-2E9A-42E9-9ED8-8BE05B47C4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336969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88336B-E664-4822-9E0B-0A8158EA127F}" type="datetimeFigureOut">
              <a:rPr lang="en-US" smtClean="0">
                <a:solidFill>
                  <a:prstClr val="black">
                    <a:tint val="75000"/>
                  </a:prstClr>
                </a:solidFill>
              </a:rPr>
              <a:pPr/>
              <a:t>3/28/2016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ED4D47-2E9A-42E9-9ED8-8BE05B47C4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417782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88336B-E664-4822-9E0B-0A8158EA127F}" type="datetimeFigureOut">
              <a:rPr lang="en-US" smtClean="0">
                <a:solidFill>
                  <a:prstClr val="black">
                    <a:tint val="75000"/>
                  </a:prstClr>
                </a:solidFill>
              </a:rPr>
              <a:pPr/>
              <a:t>3/28/2016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1ED4D47-2E9A-42E9-9ED8-8BE05B47C4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41665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88336B-E664-4822-9E0B-0A8158EA127F}" type="datetimeFigureOut">
              <a:rPr lang="en-US" smtClean="0">
                <a:solidFill>
                  <a:prstClr val="black">
                    <a:tint val="75000"/>
                  </a:prstClr>
                </a:solidFill>
              </a:rPr>
              <a:pPr/>
              <a:t>3/28/2016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1ED4D47-2E9A-42E9-9ED8-8BE05B47C4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3999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8336B-E664-4822-9E0B-0A8158EA127F}" type="datetimeFigureOut">
              <a:rPr lang="en-US" smtClean="0">
                <a:solidFill>
                  <a:prstClr val="black">
                    <a:tint val="75000"/>
                  </a:prstClr>
                </a:solidFill>
              </a:rPr>
              <a:pPr/>
              <a:t>3/28/2016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1ED4D47-2E9A-42E9-9ED8-8BE05B47C4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535984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8336B-E664-4822-9E0B-0A8158EA127F}" type="datetimeFigureOut">
              <a:rPr lang="en-US" smtClean="0">
                <a:solidFill>
                  <a:prstClr val="black">
                    <a:tint val="75000"/>
                  </a:prstClr>
                </a:solidFill>
              </a:rPr>
              <a:pPr/>
              <a:t>3/28/2016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ED4D47-2E9A-42E9-9ED8-8BE05B47C4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357817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8336B-E664-4822-9E0B-0A8158EA127F}" type="datetimeFigureOut">
              <a:rPr lang="en-US" smtClean="0">
                <a:solidFill>
                  <a:prstClr val="black">
                    <a:tint val="75000"/>
                  </a:prstClr>
                </a:solidFill>
              </a:rPr>
              <a:pPr/>
              <a:t>3/28/2016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ED4D47-2E9A-42E9-9ED8-8BE05B47C4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694584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8336B-E664-4822-9E0B-0A8158EA127F}" type="datetimeFigureOut">
              <a:rPr lang="en-US" smtClean="0">
                <a:solidFill>
                  <a:prstClr val="black">
                    <a:tint val="75000"/>
                  </a:prstClr>
                </a:solidFill>
              </a:rPr>
              <a:pPr/>
              <a:t>3/28/2016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ED4D47-2E9A-42E9-9ED8-8BE05B47C4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33836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8336B-E664-4822-9E0B-0A8158EA127F}" type="datetimeFigureOut">
              <a:rPr lang="en-US" smtClean="0">
                <a:solidFill>
                  <a:prstClr val="black">
                    <a:tint val="75000"/>
                  </a:prstClr>
                </a:solidFill>
              </a:rPr>
              <a:pPr/>
              <a:t>3/28/2016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ED4D47-2E9A-42E9-9ED8-8BE05B47C4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194436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79D35A-F934-4D9C-B6D1-BC9BDA487083}" type="datetime1">
              <a:rPr lang="en-US" smtClean="0">
                <a:solidFill>
                  <a:prstClr val="black">
                    <a:tint val="75000"/>
                  </a:prstClr>
                </a:solidFill>
              </a:rPr>
              <a:pPr/>
              <a:t>3/28/2016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983D21-186E-4A57-85B9-B516DC2F4A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273829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B3013-21FB-4E4A-BE03-FEC4F281DAA9}" type="datetime1">
              <a:rPr lang="en-US" smtClean="0">
                <a:solidFill>
                  <a:prstClr val="black">
                    <a:tint val="75000"/>
                  </a:prstClr>
                </a:solidFill>
              </a:rPr>
              <a:pPr/>
              <a:t>3/28/2016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983D21-186E-4A57-85B9-B516DC2F4A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34587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228A7-625A-4DF3-B622-6D57FD25CDD8}" type="datetime1">
              <a:rPr lang="en-US" smtClean="0">
                <a:solidFill>
                  <a:prstClr val="black">
                    <a:tint val="75000"/>
                  </a:prstClr>
                </a:solidFill>
              </a:rPr>
              <a:pPr/>
              <a:t>3/28/2016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983D21-186E-4A57-85B9-B516DC2F4A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715939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97646B-B74C-4847-809E-8E1E415EB625}" type="datetime1">
              <a:rPr lang="en-US" smtClean="0">
                <a:solidFill>
                  <a:prstClr val="black">
                    <a:tint val="75000"/>
                  </a:prstClr>
                </a:solidFill>
              </a:rPr>
              <a:pPr/>
              <a:t>3/28/2016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983D21-186E-4A57-85B9-B516DC2F4A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04515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876183-7750-42A1-ACEC-D4DDBC21C6A4}" type="datetime1">
              <a:rPr lang="en-US" smtClean="0">
                <a:solidFill>
                  <a:prstClr val="black">
                    <a:tint val="75000"/>
                  </a:prstClr>
                </a:solidFill>
              </a:rPr>
              <a:pPr/>
              <a:t>3/28/2016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983D21-186E-4A57-85B9-B516DC2F4A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913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B3BC88-D61D-4322-B4CB-28319B2B26C0}" type="datetime1">
              <a:rPr lang="en-US" smtClean="0">
                <a:solidFill>
                  <a:prstClr val="black">
                    <a:tint val="75000"/>
                  </a:prstClr>
                </a:solidFill>
              </a:rPr>
              <a:pPr/>
              <a:t>3/28/2016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983D21-186E-4A57-85B9-B516DC2F4A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765528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60F00-A28D-467E-8AE5-0E7D319BD395}" type="datetime1">
              <a:rPr lang="en-US" smtClean="0">
                <a:solidFill>
                  <a:prstClr val="black">
                    <a:tint val="75000"/>
                  </a:prstClr>
                </a:solidFill>
              </a:rPr>
              <a:pPr/>
              <a:t>3/28/2016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983D21-186E-4A57-85B9-B516DC2F4A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648617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FFE2C-8B9A-444F-BEE5-FC7BE07CA71A}" type="datetime1">
              <a:rPr lang="en-US" smtClean="0">
                <a:solidFill>
                  <a:prstClr val="black">
                    <a:tint val="75000"/>
                  </a:prstClr>
                </a:solidFill>
              </a:rPr>
              <a:pPr/>
              <a:t>3/28/2016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983D21-186E-4A57-85B9-B516DC2F4A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020400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B5D44D-6A18-4F71-9A0D-DFE14270F9FE}" type="datetime1">
              <a:rPr lang="en-US" smtClean="0">
                <a:solidFill>
                  <a:prstClr val="black">
                    <a:tint val="75000"/>
                  </a:prstClr>
                </a:solidFill>
              </a:rPr>
              <a:pPr/>
              <a:t>3/28/2016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983D21-186E-4A57-85B9-B516DC2F4A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701678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F0019-6DA0-4050-9B8B-4F34768A53C0}" type="datetime1">
              <a:rPr lang="en-US" smtClean="0">
                <a:solidFill>
                  <a:prstClr val="black">
                    <a:tint val="75000"/>
                  </a:prstClr>
                </a:solidFill>
              </a:rPr>
              <a:pPr/>
              <a:t>3/28/2016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983D21-186E-4A57-85B9-B516DC2F4A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332063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90D0F-CFEC-481E-8BF4-836FC9E77ABA}" type="datetime1">
              <a:rPr lang="en-US" smtClean="0">
                <a:solidFill>
                  <a:prstClr val="black">
                    <a:tint val="75000"/>
                  </a:prstClr>
                </a:solidFill>
              </a:rPr>
              <a:pPr/>
              <a:t>3/28/2016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983D21-186E-4A57-85B9-B516DC2F4A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767812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60b28099-9569-4486-9a14-e829d5acaa91" descr="87DD7891-ADEB-4CC0-8710-E97E145E8898@wlan"/>
          <p:cNvPicPr>
            <a:picLocks noChangeAspect="1" noChangeArrowheads="1"/>
          </p:cNvPicPr>
          <p:nvPr userDrawn="1"/>
        </p:nvPicPr>
        <p:blipFill>
          <a:blip r:embed="rId2" cstate="print"/>
          <a:srcRect/>
          <a:stretch>
            <a:fillRect/>
          </a:stretch>
        </p:blipFill>
        <p:spPr bwMode="auto">
          <a:xfrm>
            <a:off x="95250" y="137561"/>
            <a:ext cx="1809749" cy="767975"/>
          </a:xfrm>
          <a:prstGeom prst="rect">
            <a:avLst/>
          </a:prstGeom>
          <a:noFill/>
          <a:ln w="9525">
            <a:noFill/>
            <a:miter lim="800000"/>
            <a:headEnd/>
            <a:tailEnd/>
          </a:ln>
        </p:spPr>
      </p:pic>
      <p:sp>
        <p:nvSpPr>
          <p:cNvPr id="3" name="Title 1"/>
          <p:cNvSpPr txBox="1">
            <a:spLocks/>
          </p:cNvSpPr>
          <p:nvPr userDrawn="1"/>
        </p:nvSpPr>
        <p:spPr>
          <a:xfrm>
            <a:off x="1938493" y="181636"/>
            <a:ext cx="6858000" cy="612648"/>
          </a:xfrm>
          <a:prstGeom prst="rect">
            <a:avLst/>
          </a:prstGeom>
          <a:solidFill>
            <a:srgbClr val="00305C"/>
          </a:solidFill>
          <a:ln w="25400" cmpd="thinThick">
            <a:noFill/>
          </a:ln>
        </p:spPr>
        <p:txBody>
          <a:bodyPr vert="horz" lIns="91440" tIns="45720" rIns="91440" bIns="45720" rtlCol="0" anchor="ctr" anchorCtr="0">
            <a:noAutofit/>
          </a:bodyPr>
          <a:lstStyle/>
          <a:p>
            <a:pPr algn="r">
              <a:spcBef>
                <a:spcPct val="0"/>
              </a:spcBef>
              <a:defRPr/>
            </a:pPr>
            <a:r>
              <a:rPr lang="en-US" sz="2000" b="1" cap="all" dirty="0">
                <a:solidFill>
                  <a:srgbClr val="FFFFFF"/>
                </a:solidFill>
              </a:rPr>
              <a:t>High-speed intercity passenger rail</a:t>
            </a:r>
            <a:endParaRPr lang="en-US" sz="1600" b="1" cap="all" dirty="0">
              <a:solidFill>
                <a:srgbClr val="FFFFFF"/>
              </a:solidFill>
            </a:endParaRPr>
          </a:p>
        </p:txBody>
      </p:sp>
    </p:spTree>
    <p:extLst>
      <p:ext uri="{BB962C8B-B14F-4D97-AF65-F5344CB8AC3E}">
        <p14:creationId xmlns:p14="http://schemas.microsoft.com/office/powerpoint/2010/main" xmlns="" val="7658062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060480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154113"/>
            <a:ext cx="1927225"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154113"/>
            <a:ext cx="192881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381108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617688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22304614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1789122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909354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4976991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52486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1638" y="514350"/>
            <a:ext cx="83454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6875" y="1154113"/>
            <a:ext cx="4008438" cy="5135562"/>
          </a:xfrm>
        </p:spPr>
        <p:txBody>
          <a:bodyPr/>
          <a:lstStyle/>
          <a:p>
            <a:pPr lvl="0"/>
            <a:endParaRPr lang="en-US" noProof="0" dirty="0"/>
          </a:p>
        </p:txBody>
      </p:sp>
    </p:spTree>
    <p:extLst>
      <p:ext uri="{BB962C8B-B14F-4D97-AF65-F5344CB8AC3E}">
        <p14:creationId xmlns:p14="http://schemas.microsoft.com/office/powerpoint/2010/main" xmlns="" val="11694031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29A5F8ED-DC34-4CB2-B1DA-4339013F8932}" type="datetimeFigureOut">
              <a:rPr lang="en-US">
                <a:solidFill>
                  <a:srgbClr val="000000"/>
                </a:solidFill>
              </a:rPr>
              <a:pPr/>
              <a:t>3/28/2016</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6E3A62-3D5E-4B0E-9C0F-9F6E239CEC4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7706972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29A5F8ED-DC34-4CB2-B1DA-4339013F8932}" type="datetimeFigureOut">
              <a:rPr lang="en-US">
                <a:solidFill>
                  <a:srgbClr val="000000"/>
                </a:solidFill>
              </a:rPr>
              <a:pPr/>
              <a:t>3/28/2016</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6E3A62-3D5E-4B0E-9C0F-9F6E239CEC4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35535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1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1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12.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3.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3.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4.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1935286" y="480104"/>
            <a:ext cx="6782975" cy="26942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gray">
          <a:xfrm>
            <a:off x="396875" y="1154113"/>
            <a:ext cx="4008438"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47" name="Line 35"/>
          <p:cNvSpPr>
            <a:spLocks noChangeShapeType="1"/>
          </p:cNvSpPr>
          <p:nvPr/>
        </p:nvSpPr>
        <p:spPr bwMode="gray">
          <a:xfrm>
            <a:off x="469900" y="917757"/>
            <a:ext cx="8504238" cy="0"/>
          </a:xfrm>
          <a:prstGeom prst="line">
            <a:avLst/>
          </a:prstGeom>
          <a:noFill/>
          <a:ln w="12700">
            <a:noFill/>
            <a:round/>
            <a:headEnd/>
            <a:tailEnd/>
          </a:ln>
          <a:effectLst/>
        </p:spPr>
        <p:txBody>
          <a:bodyPr lIns="73152" tIns="73152" rIns="73152" bIns="73152" anchor="ctr" anchorCtr="1"/>
          <a:lstStyle/>
          <a:p>
            <a:pPr algn="ctr" eaLnBrk="0" fontAlgn="base" hangingPunct="0">
              <a:lnSpc>
                <a:spcPct val="106000"/>
              </a:lnSpc>
              <a:spcBef>
                <a:spcPct val="0"/>
              </a:spcBef>
              <a:spcAft>
                <a:spcPct val="0"/>
              </a:spcAft>
              <a:defRPr/>
            </a:pPr>
            <a:endParaRPr lang="en-US" sz="1100" b="1" dirty="0">
              <a:solidFill>
                <a:srgbClr val="000000"/>
              </a:solidFill>
              <a:cs typeface="Arial" charset="0"/>
            </a:endParaRPr>
          </a:p>
        </p:txBody>
      </p:sp>
      <p:sp>
        <p:nvSpPr>
          <p:cNvPr id="8" name="Rectangle 10"/>
          <p:cNvSpPr txBox="1">
            <a:spLocks noGrp="1" noChangeArrowheads="1"/>
          </p:cNvSpPr>
          <p:nvPr/>
        </p:nvSpPr>
        <p:spPr bwMode="auto">
          <a:xfrm>
            <a:off x="8763000" y="6629400"/>
            <a:ext cx="381000" cy="228600"/>
          </a:xfrm>
          <a:prstGeom prst="rect">
            <a:avLst/>
          </a:prstGeom>
          <a:noFill/>
          <a:ln w="9525">
            <a:noFill/>
            <a:miter lim="800000"/>
            <a:headEnd/>
            <a:tailEnd/>
          </a:ln>
        </p:spPr>
        <p:txBody>
          <a:bodyPr/>
          <a:lstStyle/>
          <a:p>
            <a:pPr algn="r" fontAlgn="base">
              <a:spcBef>
                <a:spcPct val="0"/>
              </a:spcBef>
              <a:spcAft>
                <a:spcPct val="0"/>
              </a:spcAft>
            </a:pPr>
            <a:fld id="{D9031E23-7DD1-46E2-B44E-C7766D18DB48}" type="slidenum">
              <a:rPr lang="en-US" sz="900">
                <a:solidFill>
                  <a:srgbClr val="000000"/>
                </a:solidFill>
                <a:cs typeface="Arial" charset="0"/>
              </a:rPr>
              <a:pPr algn="r" fontAlgn="base">
                <a:spcBef>
                  <a:spcPct val="0"/>
                </a:spcBef>
                <a:spcAft>
                  <a:spcPct val="0"/>
                </a:spcAft>
              </a:pPr>
              <a:t>‹#›</a:t>
            </a:fld>
            <a:endParaRPr lang="en-US" sz="900" dirty="0">
              <a:solidFill>
                <a:srgbClr val="000000"/>
              </a:solidFill>
              <a:cs typeface="Arial" charset="0"/>
            </a:endParaRPr>
          </a:p>
        </p:txBody>
      </p:sp>
      <p:pic>
        <p:nvPicPr>
          <p:cNvPr id="9" name="60b28099-9569-4486-9a14-e829d5acaa91" descr="87DD7891-ADEB-4CC0-8710-E97E145E8898@wlan"/>
          <p:cNvPicPr>
            <a:picLocks noChangeAspect="1" noChangeArrowheads="1"/>
          </p:cNvPicPr>
          <p:nvPr/>
        </p:nvPicPr>
        <p:blipFill>
          <a:blip r:embed="rId13" cstate="print"/>
          <a:srcRect/>
          <a:stretch>
            <a:fillRect/>
          </a:stretch>
        </p:blipFill>
        <p:spPr bwMode="auto">
          <a:xfrm>
            <a:off x="95250" y="137561"/>
            <a:ext cx="1809749" cy="767975"/>
          </a:xfrm>
          <a:prstGeom prst="rect">
            <a:avLst/>
          </a:prstGeom>
          <a:noFill/>
          <a:ln w="9525">
            <a:noFill/>
            <a:miter lim="800000"/>
            <a:headEnd/>
            <a:tailEnd/>
          </a:ln>
        </p:spPr>
      </p:pic>
      <p:sp>
        <p:nvSpPr>
          <p:cNvPr id="3699749" name="Line 37"/>
          <p:cNvSpPr>
            <a:spLocks noChangeShapeType="1"/>
          </p:cNvSpPr>
          <p:nvPr/>
        </p:nvSpPr>
        <p:spPr bwMode="gray">
          <a:xfrm>
            <a:off x="1934067" y="772972"/>
            <a:ext cx="6811447" cy="0"/>
          </a:xfrm>
          <a:prstGeom prst="line">
            <a:avLst/>
          </a:prstGeom>
          <a:noFill/>
          <a:ln w="19050">
            <a:solidFill>
              <a:srgbClr val="00305C"/>
            </a:solidFill>
            <a:round/>
            <a:headEnd/>
            <a:tailEnd/>
          </a:ln>
          <a:effectLst/>
        </p:spPr>
        <p:txBody>
          <a:bodyPr wrap="none" anchor="ctr"/>
          <a:lstStyle/>
          <a:p>
            <a:pPr algn="ctr" eaLnBrk="0" fontAlgn="base" hangingPunct="0">
              <a:lnSpc>
                <a:spcPct val="106000"/>
              </a:lnSpc>
              <a:spcBef>
                <a:spcPct val="0"/>
              </a:spcBef>
              <a:spcAft>
                <a:spcPct val="0"/>
              </a:spcAft>
              <a:defRPr/>
            </a:pPr>
            <a:r>
              <a:rPr lang="en-US" sz="1100" b="1" dirty="0" smtClean="0">
                <a:solidFill>
                  <a:srgbClr val="000000"/>
                </a:solidFill>
                <a:cs typeface="Arial" charset="0"/>
              </a:rPr>
              <a:t> </a:t>
            </a:r>
            <a:endParaRPr lang="en-US" sz="1100" b="1" dirty="0">
              <a:solidFill>
                <a:srgbClr val="000000"/>
              </a:solidFill>
              <a:cs typeface="Arial" charset="0"/>
            </a:endParaRPr>
          </a:p>
        </p:txBody>
      </p:sp>
      <p:pic>
        <p:nvPicPr>
          <p:cNvPr id="10" name="Picture 9" descr="DOT_FRA_LONG-signature_b&amp;b_cs3.jp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152400" y="6191697"/>
            <a:ext cx="1447800" cy="550104"/>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hf hdr="0" ftr="0" dt="0"/>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pitchFamily="34" charset="0"/>
        </a:defRPr>
      </a:lvl2pPr>
      <a:lvl3pPr algn="l" rtl="0" eaLnBrk="0" fontAlgn="base" hangingPunct="0">
        <a:lnSpc>
          <a:spcPct val="106000"/>
        </a:lnSpc>
        <a:spcBef>
          <a:spcPct val="0"/>
        </a:spcBef>
        <a:spcAft>
          <a:spcPct val="0"/>
        </a:spcAft>
        <a:defRPr sz="1600" b="1">
          <a:solidFill>
            <a:schemeClr val="tx1"/>
          </a:solidFill>
          <a:latin typeface="Arial" pitchFamily="34" charset="0"/>
        </a:defRPr>
      </a:lvl3pPr>
      <a:lvl4pPr algn="l" rtl="0" eaLnBrk="0" fontAlgn="base" hangingPunct="0">
        <a:lnSpc>
          <a:spcPct val="106000"/>
        </a:lnSpc>
        <a:spcBef>
          <a:spcPct val="0"/>
        </a:spcBef>
        <a:spcAft>
          <a:spcPct val="0"/>
        </a:spcAft>
        <a:defRPr sz="1600" b="1">
          <a:solidFill>
            <a:schemeClr val="tx1"/>
          </a:solidFill>
          <a:latin typeface="Arial" pitchFamily="34" charset="0"/>
        </a:defRPr>
      </a:lvl4pPr>
      <a:lvl5pPr algn="l" rtl="0" eaLnBrk="0" fontAlgn="base" hangingPunct="0">
        <a:lnSpc>
          <a:spcPct val="106000"/>
        </a:lnSpc>
        <a:spcBef>
          <a:spcPct val="0"/>
        </a:spcBef>
        <a:spcAft>
          <a:spcPct val="0"/>
        </a:spcAft>
        <a:defRPr sz="1600" b="1">
          <a:solidFill>
            <a:schemeClr val="tx1"/>
          </a:solidFill>
          <a:latin typeface="Arial" pitchFamily="34" charset="0"/>
        </a:defRPr>
      </a:lvl5pPr>
      <a:lvl6pPr marL="457200" algn="l" rtl="0" fontAlgn="base">
        <a:lnSpc>
          <a:spcPct val="106000"/>
        </a:lnSpc>
        <a:spcBef>
          <a:spcPct val="0"/>
        </a:spcBef>
        <a:spcAft>
          <a:spcPct val="0"/>
        </a:spcAft>
        <a:defRPr sz="1600" b="1">
          <a:solidFill>
            <a:schemeClr val="tx1"/>
          </a:solidFill>
          <a:latin typeface="Arial" pitchFamily="34" charset="0"/>
        </a:defRPr>
      </a:lvl6pPr>
      <a:lvl7pPr marL="914400" algn="l" rtl="0" fontAlgn="base">
        <a:lnSpc>
          <a:spcPct val="106000"/>
        </a:lnSpc>
        <a:spcBef>
          <a:spcPct val="0"/>
        </a:spcBef>
        <a:spcAft>
          <a:spcPct val="0"/>
        </a:spcAft>
        <a:defRPr sz="1600" b="1">
          <a:solidFill>
            <a:schemeClr val="tx1"/>
          </a:solidFill>
          <a:latin typeface="Arial" pitchFamily="34" charset="0"/>
        </a:defRPr>
      </a:lvl7pPr>
      <a:lvl8pPr marL="1371600" algn="l" rtl="0" fontAlgn="base">
        <a:lnSpc>
          <a:spcPct val="106000"/>
        </a:lnSpc>
        <a:spcBef>
          <a:spcPct val="0"/>
        </a:spcBef>
        <a:spcAft>
          <a:spcPct val="0"/>
        </a:spcAft>
        <a:defRPr sz="1600" b="1">
          <a:solidFill>
            <a:schemeClr val="tx1"/>
          </a:solidFill>
          <a:latin typeface="Arial" pitchFamily="34" charset="0"/>
        </a:defRPr>
      </a:lvl8pPr>
      <a:lvl9pPr marL="1828800" algn="l" rtl="0" fontAlgn="base">
        <a:lnSpc>
          <a:spcPct val="106000"/>
        </a:lnSpc>
        <a:spcBef>
          <a:spcPct val="0"/>
        </a:spcBef>
        <a:spcAft>
          <a:spcPct val="0"/>
        </a:spcAft>
        <a:defRPr sz="1600" b="1">
          <a:solidFill>
            <a:schemeClr val="tx1"/>
          </a:solidFill>
          <a:latin typeface="Arial" pitchFamily="34"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2" charset="2"/>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8336B-E664-4822-9E0B-0A8158EA127F}" type="datetimeFigureOut">
              <a:rPr lang="en-US" smtClean="0">
                <a:solidFill>
                  <a:prstClr val="black">
                    <a:tint val="75000"/>
                  </a:prstClr>
                </a:solidFill>
              </a:rPr>
              <a:pPr/>
              <a:t>3/28/2016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D4D47-2E9A-42E9-9ED8-8BE05B47C4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0510076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DE9E4-E6DE-4EEB-A98C-6A8B026E532D}" type="datetime1">
              <a:rPr lang="en-US" smtClean="0">
                <a:solidFill>
                  <a:prstClr val="black">
                    <a:tint val="75000"/>
                  </a:prstClr>
                </a:solidFill>
              </a:rPr>
              <a:pPr/>
              <a:t>3/28/2016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83D21-186E-4A57-85B9-B516DC2F4AD3}" type="slidenum">
              <a:rPr lang="en-US" smtClean="0">
                <a:solidFill>
                  <a:prstClr val="black">
                    <a:tint val="75000"/>
                  </a:prstClr>
                </a:solidFill>
              </a:rPr>
              <a:pPr/>
              <a:t>‹#›</a:t>
            </a:fld>
            <a:endParaRPr lang="en-US" dirty="0">
              <a:solidFill>
                <a:prstClr val="black">
                  <a:tint val="75000"/>
                </a:prstClr>
              </a:solidFill>
            </a:endParaRPr>
          </a:p>
        </p:txBody>
      </p:sp>
      <p:sp>
        <p:nvSpPr>
          <p:cNvPr id="7" name="Rectangle 10"/>
          <p:cNvSpPr txBox="1">
            <a:spLocks noGrp="1" noChangeArrowheads="1"/>
          </p:cNvSpPr>
          <p:nvPr userDrawn="1"/>
        </p:nvSpPr>
        <p:spPr bwMode="auto">
          <a:xfrm>
            <a:off x="8763000" y="6629400"/>
            <a:ext cx="381000" cy="228600"/>
          </a:xfrm>
          <a:prstGeom prst="rect">
            <a:avLst/>
          </a:prstGeom>
          <a:noFill/>
          <a:ln w="9525">
            <a:noFill/>
            <a:miter lim="800000"/>
            <a:headEnd/>
            <a:tailEnd/>
          </a:ln>
        </p:spPr>
        <p:txBody>
          <a:bodyPr/>
          <a:lstStyle/>
          <a:p>
            <a:pPr algn="r" fontAlgn="base">
              <a:spcBef>
                <a:spcPct val="0"/>
              </a:spcBef>
              <a:spcAft>
                <a:spcPct val="0"/>
              </a:spcAft>
            </a:pPr>
            <a:fld id="{D9031E23-7DD1-46E2-B44E-C7766D18DB48}" type="slidenum">
              <a:rPr lang="en-US" sz="900">
                <a:solidFill>
                  <a:srgbClr val="000000"/>
                </a:solidFill>
                <a:cs typeface="Arial" charset="0"/>
              </a:rPr>
              <a:pPr algn="r" fontAlgn="base">
                <a:spcBef>
                  <a:spcPct val="0"/>
                </a:spcBef>
                <a:spcAft>
                  <a:spcPct val="0"/>
                </a:spcAft>
              </a:pPr>
              <a:t>‹#›</a:t>
            </a:fld>
            <a:endParaRPr lang="en-US" sz="900" dirty="0">
              <a:solidFill>
                <a:srgbClr val="000000"/>
              </a:solidFill>
              <a:cs typeface="Arial" charset="0"/>
            </a:endParaRPr>
          </a:p>
        </p:txBody>
      </p:sp>
    </p:spTree>
    <p:extLst>
      <p:ext uri="{BB962C8B-B14F-4D97-AF65-F5344CB8AC3E}">
        <p14:creationId xmlns:p14="http://schemas.microsoft.com/office/powerpoint/2010/main" xmlns="" val="59746232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396873" y="480104"/>
            <a:ext cx="8229600" cy="26942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gray">
          <a:xfrm>
            <a:off x="396875" y="1154113"/>
            <a:ext cx="4008438"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47" name="Line 35"/>
          <p:cNvSpPr>
            <a:spLocks noChangeShapeType="1"/>
          </p:cNvSpPr>
          <p:nvPr/>
        </p:nvSpPr>
        <p:spPr bwMode="gray">
          <a:xfrm>
            <a:off x="469900" y="917757"/>
            <a:ext cx="8504238" cy="0"/>
          </a:xfrm>
          <a:prstGeom prst="line">
            <a:avLst/>
          </a:prstGeom>
          <a:noFill/>
          <a:ln w="12700">
            <a:noFill/>
            <a:round/>
            <a:headEnd/>
            <a:tailEnd/>
          </a:ln>
          <a:effectLst/>
        </p:spPr>
        <p:txBody>
          <a:bodyPr lIns="73152" tIns="73152" rIns="73152" bIns="73152" anchor="ctr" anchorCtr="1"/>
          <a:lstStyle/>
          <a:p>
            <a:pPr algn="ctr" eaLnBrk="0" fontAlgn="base" hangingPunct="0">
              <a:lnSpc>
                <a:spcPct val="106000"/>
              </a:lnSpc>
              <a:spcBef>
                <a:spcPct val="0"/>
              </a:spcBef>
              <a:spcAft>
                <a:spcPct val="0"/>
              </a:spcAft>
              <a:defRPr/>
            </a:pPr>
            <a:endParaRPr lang="en-US" sz="1100" b="1" dirty="0">
              <a:solidFill>
                <a:srgbClr val="000000"/>
              </a:solidFill>
              <a:cs typeface="Arial" charset="0"/>
            </a:endParaRPr>
          </a:p>
        </p:txBody>
      </p:sp>
      <p:sp>
        <p:nvSpPr>
          <p:cNvPr id="3699749" name="Line 37"/>
          <p:cNvSpPr>
            <a:spLocks noChangeShapeType="1"/>
          </p:cNvSpPr>
          <p:nvPr/>
        </p:nvSpPr>
        <p:spPr bwMode="gray">
          <a:xfrm>
            <a:off x="396874" y="772972"/>
            <a:ext cx="8229600" cy="0"/>
          </a:xfrm>
          <a:prstGeom prst="line">
            <a:avLst/>
          </a:prstGeom>
          <a:noFill/>
          <a:ln w="19050">
            <a:solidFill>
              <a:srgbClr val="00305C"/>
            </a:solidFill>
            <a:round/>
            <a:headEnd/>
            <a:tailEnd/>
          </a:ln>
          <a:effectLst/>
        </p:spPr>
        <p:txBody>
          <a:bodyPr wrap="none" anchor="ctr"/>
          <a:lstStyle/>
          <a:p>
            <a:pPr algn="ctr" eaLnBrk="0" fontAlgn="base" hangingPunct="0">
              <a:lnSpc>
                <a:spcPct val="106000"/>
              </a:lnSpc>
              <a:spcBef>
                <a:spcPct val="0"/>
              </a:spcBef>
              <a:spcAft>
                <a:spcPct val="0"/>
              </a:spcAft>
              <a:defRPr/>
            </a:pPr>
            <a:r>
              <a:rPr lang="en-US" sz="1100" b="1" dirty="0">
                <a:solidFill>
                  <a:srgbClr val="000000"/>
                </a:solidFill>
                <a:cs typeface="Arial" charset="0"/>
              </a:rPr>
              <a:t> </a:t>
            </a:r>
          </a:p>
        </p:txBody>
      </p:sp>
      <p:pic>
        <p:nvPicPr>
          <p:cNvPr id="10" name="Picture 9" descr="DOT_FRA_LONG-signature_b&amp;b_cs3.jpg"/>
          <p:cNvPicPr>
            <a:picLocks noChangeAspect="1"/>
          </p:cNvPicPr>
          <p:nvPr userDrawn="1"/>
        </p:nvPicPr>
        <p:blipFill>
          <a:blip r:embed="rId14" cstate="print"/>
          <a:stretch>
            <a:fillRect/>
          </a:stretch>
        </p:blipFill>
        <p:spPr>
          <a:xfrm>
            <a:off x="152400" y="6191697"/>
            <a:ext cx="1447800" cy="550104"/>
          </a:xfrm>
          <a:prstGeom prst="rect">
            <a:avLst/>
          </a:prstGeom>
        </p:spPr>
      </p:pic>
    </p:spTree>
    <p:extLst>
      <p:ext uri="{BB962C8B-B14F-4D97-AF65-F5344CB8AC3E}">
        <p14:creationId xmlns:p14="http://schemas.microsoft.com/office/powerpoint/2010/main" xmlns="" val="233282945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pitchFamily="34" charset="0"/>
        </a:defRPr>
      </a:lvl2pPr>
      <a:lvl3pPr algn="l" rtl="0" eaLnBrk="0" fontAlgn="base" hangingPunct="0">
        <a:lnSpc>
          <a:spcPct val="106000"/>
        </a:lnSpc>
        <a:spcBef>
          <a:spcPct val="0"/>
        </a:spcBef>
        <a:spcAft>
          <a:spcPct val="0"/>
        </a:spcAft>
        <a:defRPr sz="1600" b="1">
          <a:solidFill>
            <a:schemeClr val="tx1"/>
          </a:solidFill>
          <a:latin typeface="Arial" pitchFamily="34" charset="0"/>
        </a:defRPr>
      </a:lvl3pPr>
      <a:lvl4pPr algn="l" rtl="0" eaLnBrk="0" fontAlgn="base" hangingPunct="0">
        <a:lnSpc>
          <a:spcPct val="106000"/>
        </a:lnSpc>
        <a:spcBef>
          <a:spcPct val="0"/>
        </a:spcBef>
        <a:spcAft>
          <a:spcPct val="0"/>
        </a:spcAft>
        <a:defRPr sz="1600" b="1">
          <a:solidFill>
            <a:schemeClr val="tx1"/>
          </a:solidFill>
          <a:latin typeface="Arial" pitchFamily="34" charset="0"/>
        </a:defRPr>
      </a:lvl4pPr>
      <a:lvl5pPr algn="l" rtl="0" eaLnBrk="0" fontAlgn="base" hangingPunct="0">
        <a:lnSpc>
          <a:spcPct val="106000"/>
        </a:lnSpc>
        <a:spcBef>
          <a:spcPct val="0"/>
        </a:spcBef>
        <a:spcAft>
          <a:spcPct val="0"/>
        </a:spcAft>
        <a:defRPr sz="1600" b="1">
          <a:solidFill>
            <a:schemeClr val="tx1"/>
          </a:solidFill>
          <a:latin typeface="Arial" pitchFamily="34" charset="0"/>
        </a:defRPr>
      </a:lvl5pPr>
      <a:lvl6pPr marL="457200" algn="l" rtl="0" fontAlgn="base">
        <a:lnSpc>
          <a:spcPct val="106000"/>
        </a:lnSpc>
        <a:spcBef>
          <a:spcPct val="0"/>
        </a:spcBef>
        <a:spcAft>
          <a:spcPct val="0"/>
        </a:spcAft>
        <a:defRPr sz="1600" b="1">
          <a:solidFill>
            <a:schemeClr val="tx1"/>
          </a:solidFill>
          <a:latin typeface="Arial" pitchFamily="34" charset="0"/>
        </a:defRPr>
      </a:lvl6pPr>
      <a:lvl7pPr marL="914400" algn="l" rtl="0" fontAlgn="base">
        <a:lnSpc>
          <a:spcPct val="106000"/>
        </a:lnSpc>
        <a:spcBef>
          <a:spcPct val="0"/>
        </a:spcBef>
        <a:spcAft>
          <a:spcPct val="0"/>
        </a:spcAft>
        <a:defRPr sz="1600" b="1">
          <a:solidFill>
            <a:schemeClr val="tx1"/>
          </a:solidFill>
          <a:latin typeface="Arial" pitchFamily="34" charset="0"/>
        </a:defRPr>
      </a:lvl7pPr>
      <a:lvl8pPr marL="1371600" algn="l" rtl="0" fontAlgn="base">
        <a:lnSpc>
          <a:spcPct val="106000"/>
        </a:lnSpc>
        <a:spcBef>
          <a:spcPct val="0"/>
        </a:spcBef>
        <a:spcAft>
          <a:spcPct val="0"/>
        </a:spcAft>
        <a:defRPr sz="1600" b="1">
          <a:solidFill>
            <a:schemeClr val="tx1"/>
          </a:solidFill>
          <a:latin typeface="Arial" pitchFamily="34" charset="0"/>
        </a:defRPr>
      </a:lvl8pPr>
      <a:lvl9pPr marL="1828800" algn="l" rtl="0" fontAlgn="base">
        <a:lnSpc>
          <a:spcPct val="106000"/>
        </a:lnSpc>
        <a:spcBef>
          <a:spcPct val="0"/>
        </a:spcBef>
        <a:spcAft>
          <a:spcPct val="0"/>
        </a:spcAft>
        <a:defRPr sz="1600" b="1">
          <a:solidFill>
            <a:schemeClr val="tx1"/>
          </a:solidFill>
          <a:latin typeface="Arial" pitchFamily="34"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2" charset="2"/>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396873" y="480104"/>
            <a:ext cx="8229600" cy="26942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gray">
          <a:xfrm>
            <a:off x="396875" y="1154113"/>
            <a:ext cx="4008438"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47" name="Line 35"/>
          <p:cNvSpPr>
            <a:spLocks noChangeShapeType="1"/>
          </p:cNvSpPr>
          <p:nvPr/>
        </p:nvSpPr>
        <p:spPr bwMode="gray">
          <a:xfrm>
            <a:off x="469900" y="917757"/>
            <a:ext cx="8504238" cy="0"/>
          </a:xfrm>
          <a:prstGeom prst="line">
            <a:avLst/>
          </a:prstGeom>
          <a:noFill/>
          <a:ln w="12700">
            <a:noFill/>
            <a:round/>
            <a:headEnd/>
            <a:tailEnd/>
          </a:ln>
          <a:effectLst/>
        </p:spPr>
        <p:txBody>
          <a:bodyPr lIns="73152" tIns="73152" rIns="73152" bIns="73152" anchor="ctr" anchorCtr="1"/>
          <a:lstStyle/>
          <a:p>
            <a:pPr algn="ctr" eaLnBrk="0" fontAlgn="base" hangingPunct="0">
              <a:lnSpc>
                <a:spcPct val="106000"/>
              </a:lnSpc>
              <a:spcBef>
                <a:spcPct val="0"/>
              </a:spcBef>
              <a:spcAft>
                <a:spcPct val="0"/>
              </a:spcAft>
              <a:defRPr/>
            </a:pPr>
            <a:endParaRPr lang="en-US" sz="1100" b="1" dirty="0">
              <a:solidFill>
                <a:srgbClr val="000000"/>
              </a:solidFill>
              <a:cs typeface="Arial" charset="0"/>
            </a:endParaRPr>
          </a:p>
        </p:txBody>
      </p:sp>
      <p:sp>
        <p:nvSpPr>
          <p:cNvPr id="8" name="Rectangle 10"/>
          <p:cNvSpPr txBox="1">
            <a:spLocks noGrp="1" noChangeArrowheads="1"/>
          </p:cNvSpPr>
          <p:nvPr/>
        </p:nvSpPr>
        <p:spPr bwMode="auto">
          <a:xfrm>
            <a:off x="8763000" y="6629400"/>
            <a:ext cx="381000" cy="228600"/>
          </a:xfrm>
          <a:prstGeom prst="rect">
            <a:avLst/>
          </a:prstGeom>
          <a:noFill/>
          <a:ln w="9525">
            <a:noFill/>
            <a:miter lim="800000"/>
            <a:headEnd/>
            <a:tailEnd/>
          </a:ln>
        </p:spPr>
        <p:txBody>
          <a:bodyPr/>
          <a:lstStyle/>
          <a:p>
            <a:pPr algn="r" fontAlgn="base">
              <a:spcBef>
                <a:spcPct val="0"/>
              </a:spcBef>
              <a:spcAft>
                <a:spcPct val="0"/>
              </a:spcAft>
            </a:pPr>
            <a:fld id="{D9031E23-7DD1-46E2-B44E-C7766D18DB48}" type="slidenum">
              <a:rPr lang="en-US" sz="900">
                <a:solidFill>
                  <a:srgbClr val="000000"/>
                </a:solidFill>
                <a:cs typeface="Arial" charset="0"/>
              </a:rPr>
              <a:pPr algn="r" fontAlgn="base">
                <a:spcBef>
                  <a:spcPct val="0"/>
                </a:spcBef>
                <a:spcAft>
                  <a:spcPct val="0"/>
                </a:spcAft>
              </a:pPr>
              <a:t>‹#›</a:t>
            </a:fld>
            <a:endParaRPr lang="en-US" sz="900" dirty="0">
              <a:solidFill>
                <a:srgbClr val="000000"/>
              </a:solidFill>
              <a:cs typeface="Arial" charset="0"/>
            </a:endParaRPr>
          </a:p>
        </p:txBody>
      </p:sp>
      <p:sp>
        <p:nvSpPr>
          <p:cNvPr id="3699749" name="Line 37"/>
          <p:cNvSpPr>
            <a:spLocks noChangeShapeType="1"/>
          </p:cNvSpPr>
          <p:nvPr/>
        </p:nvSpPr>
        <p:spPr bwMode="gray">
          <a:xfrm>
            <a:off x="396874" y="772972"/>
            <a:ext cx="8229600" cy="0"/>
          </a:xfrm>
          <a:prstGeom prst="line">
            <a:avLst/>
          </a:prstGeom>
          <a:noFill/>
          <a:ln w="19050">
            <a:solidFill>
              <a:srgbClr val="00305C"/>
            </a:solidFill>
            <a:round/>
            <a:headEnd/>
            <a:tailEnd/>
          </a:ln>
          <a:effectLst/>
        </p:spPr>
        <p:txBody>
          <a:bodyPr wrap="none" anchor="ctr"/>
          <a:lstStyle/>
          <a:p>
            <a:pPr algn="ctr" eaLnBrk="0" fontAlgn="base" hangingPunct="0">
              <a:lnSpc>
                <a:spcPct val="106000"/>
              </a:lnSpc>
              <a:spcBef>
                <a:spcPct val="0"/>
              </a:spcBef>
              <a:spcAft>
                <a:spcPct val="0"/>
              </a:spcAft>
              <a:defRPr/>
            </a:pPr>
            <a:r>
              <a:rPr lang="en-US" sz="1100" b="1" dirty="0" smtClean="0">
                <a:solidFill>
                  <a:srgbClr val="000000"/>
                </a:solidFill>
                <a:cs typeface="Arial" charset="0"/>
              </a:rPr>
              <a:t> </a:t>
            </a:r>
            <a:endParaRPr lang="en-US" sz="1100" b="1" dirty="0">
              <a:solidFill>
                <a:srgbClr val="000000"/>
              </a:solidFill>
              <a:cs typeface="Arial" charset="0"/>
            </a:endParaRPr>
          </a:p>
        </p:txBody>
      </p:sp>
      <p:pic>
        <p:nvPicPr>
          <p:cNvPr id="10" name="Picture 9" descr="DOT_FRA_LONG-signature_b&amp;b_cs3.jpg"/>
          <p:cNvPicPr>
            <a:picLocks noChangeAspect="1"/>
          </p:cNvPicPr>
          <p:nvPr/>
        </p:nvPicPr>
        <p:blipFill>
          <a:blip r:embed="rId23" cstate="screen">
            <a:extLst>
              <a:ext uri="{28A0092B-C50C-407E-A947-70E740481C1C}">
                <a14:useLocalDpi xmlns:a14="http://schemas.microsoft.com/office/drawing/2010/main" xmlns=""/>
              </a:ext>
            </a:extLst>
          </a:blip>
          <a:stretch>
            <a:fillRect/>
          </a:stretch>
        </p:blipFill>
        <p:spPr>
          <a:xfrm>
            <a:off x="152400" y="6191697"/>
            <a:ext cx="1447800" cy="550104"/>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pitchFamily="34" charset="0"/>
        </a:defRPr>
      </a:lvl2pPr>
      <a:lvl3pPr algn="l" rtl="0" eaLnBrk="0" fontAlgn="base" hangingPunct="0">
        <a:lnSpc>
          <a:spcPct val="106000"/>
        </a:lnSpc>
        <a:spcBef>
          <a:spcPct val="0"/>
        </a:spcBef>
        <a:spcAft>
          <a:spcPct val="0"/>
        </a:spcAft>
        <a:defRPr sz="1600" b="1">
          <a:solidFill>
            <a:schemeClr val="tx1"/>
          </a:solidFill>
          <a:latin typeface="Arial" pitchFamily="34" charset="0"/>
        </a:defRPr>
      </a:lvl3pPr>
      <a:lvl4pPr algn="l" rtl="0" eaLnBrk="0" fontAlgn="base" hangingPunct="0">
        <a:lnSpc>
          <a:spcPct val="106000"/>
        </a:lnSpc>
        <a:spcBef>
          <a:spcPct val="0"/>
        </a:spcBef>
        <a:spcAft>
          <a:spcPct val="0"/>
        </a:spcAft>
        <a:defRPr sz="1600" b="1">
          <a:solidFill>
            <a:schemeClr val="tx1"/>
          </a:solidFill>
          <a:latin typeface="Arial" pitchFamily="34" charset="0"/>
        </a:defRPr>
      </a:lvl4pPr>
      <a:lvl5pPr algn="l" rtl="0" eaLnBrk="0" fontAlgn="base" hangingPunct="0">
        <a:lnSpc>
          <a:spcPct val="106000"/>
        </a:lnSpc>
        <a:spcBef>
          <a:spcPct val="0"/>
        </a:spcBef>
        <a:spcAft>
          <a:spcPct val="0"/>
        </a:spcAft>
        <a:defRPr sz="1600" b="1">
          <a:solidFill>
            <a:schemeClr val="tx1"/>
          </a:solidFill>
          <a:latin typeface="Arial" pitchFamily="34" charset="0"/>
        </a:defRPr>
      </a:lvl5pPr>
      <a:lvl6pPr marL="457200" algn="l" rtl="0" fontAlgn="base">
        <a:lnSpc>
          <a:spcPct val="106000"/>
        </a:lnSpc>
        <a:spcBef>
          <a:spcPct val="0"/>
        </a:spcBef>
        <a:spcAft>
          <a:spcPct val="0"/>
        </a:spcAft>
        <a:defRPr sz="1600" b="1">
          <a:solidFill>
            <a:schemeClr val="tx1"/>
          </a:solidFill>
          <a:latin typeface="Arial" pitchFamily="34" charset="0"/>
        </a:defRPr>
      </a:lvl6pPr>
      <a:lvl7pPr marL="914400" algn="l" rtl="0" fontAlgn="base">
        <a:lnSpc>
          <a:spcPct val="106000"/>
        </a:lnSpc>
        <a:spcBef>
          <a:spcPct val="0"/>
        </a:spcBef>
        <a:spcAft>
          <a:spcPct val="0"/>
        </a:spcAft>
        <a:defRPr sz="1600" b="1">
          <a:solidFill>
            <a:schemeClr val="tx1"/>
          </a:solidFill>
          <a:latin typeface="Arial" pitchFamily="34" charset="0"/>
        </a:defRPr>
      </a:lvl7pPr>
      <a:lvl8pPr marL="1371600" algn="l" rtl="0" fontAlgn="base">
        <a:lnSpc>
          <a:spcPct val="106000"/>
        </a:lnSpc>
        <a:spcBef>
          <a:spcPct val="0"/>
        </a:spcBef>
        <a:spcAft>
          <a:spcPct val="0"/>
        </a:spcAft>
        <a:defRPr sz="1600" b="1">
          <a:solidFill>
            <a:schemeClr val="tx1"/>
          </a:solidFill>
          <a:latin typeface="Arial" pitchFamily="34" charset="0"/>
        </a:defRPr>
      </a:lvl8pPr>
      <a:lvl9pPr marL="1828800" algn="l" rtl="0" fontAlgn="base">
        <a:lnSpc>
          <a:spcPct val="106000"/>
        </a:lnSpc>
        <a:spcBef>
          <a:spcPct val="0"/>
        </a:spcBef>
        <a:spcAft>
          <a:spcPct val="0"/>
        </a:spcAft>
        <a:defRPr sz="1600" b="1">
          <a:solidFill>
            <a:schemeClr val="tx1"/>
          </a:solidFill>
          <a:latin typeface="Arial" pitchFamily="34"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2" charset="2"/>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396873" y="480104"/>
            <a:ext cx="8229600" cy="26942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gray">
          <a:xfrm>
            <a:off x="396875" y="1154113"/>
            <a:ext cx="4008438"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47" name="Line 35"/>
          <p:cNvSpPr>
            <a:spLocks noChangeShapeType="1"/>
          </p:cNvSpPr>
          <p:nvPr/>
        </p:nvSpPr>
        <p:spPr bwMode="gray">
          <a:xfrm>
            <a:off x="469900" y="917757"/>
            <a:ext cx="8504238" cy="0"/>
          </a:xfrm>
          <a:prstGeom prst="line">
            <a:avLst/>
          </a:prstGeom>
          <a:noFill/>
          <a:ln w="12700">
            <a:noFill/>
            <a:round/>
            <a:headEnd/>
            <a:tailEnd/>
          </a:ln>
          <a:effectLst/>
        </p:spPr>
        <p:txBody>
          <a:bodyPr lIns="73152" tIns="73152" rIns="73152" bIns="73152" anchor="ctr" anchorCtr="1"/>
          <a:lstStyle/>
          <a:p>
            <a:pPr algn="ctr" eaLnBrk="0" fontAlgn="base" hangingPunct="0">
              <a:lnSpc>
                <a:spcPct val="106000"/>
              </a:lnSpc>
              <a:spcBef>
                <a:spcPct val="0"/>
              </a:spcBef>
              <a:spcAft>
                <a:spcPct val="0"/>
              </a:spcAft>
              <a:defRPr/>
            </a:pPr>
            <a:endParaRPr lang="en-US" sz="1100" b="1" dirty="0">
              <a:solidFill>
                <a:srgbClr val="000000"/>
              </a:solidFill>
              <a:cs typeface="Arial" charset="0"/>
            </a:endParaRPr>
          </a:p>
        </p:txBody>
      </p:sp>
      <p:sp>
        <p:nvSpPr>
          <p:cNvPr id="8" name="Rectangle 10"/>
          <p:cNvSpPr txBox="1">
            <a:spLocks noGrp="1" noChangeArrowheads="1"/>
          </p:cNvSpPr>
          <p:nvPr/>
        </p:nvSpPr>
        <p:spPr bwMode="auto">
          <a:xfrm>
            <a:off x="8763000" y="6629400"/>
            <a:ext cx="381000" cy="228600"/>
          </a:xfrm>
          <a:prstGeom prst="rect">
            <a:avLst/>
          </a:prstGeom>
          <a:noFill/>
          <a:ln w="9525">
            <a:noFill/>
            <a:miter lim="800000"/>
            <a:headEnd/>
            <a:tailEnd/>
          </a:ln>
        </p:spPr>
        <p:txBody>
          <a:bodyPr/>
          <a:lstStyle/>
          <a:p>
            <a:pPr algn="r" fontAlgn="base">
              <a:spcBef>
                <a:spcPct val="0"/>
              </a:spcBef>
              <a:spcAft>
                <a:spcPct val="0"/>
              </a:spcAft>
            </a:pPr>
            <a:fld id="{D9031E23-7DD1-46E2-B44E-C7766D18DB48}" type="slidenum">
              <a:rPr lang="en-US" sz="900">
                <a:solidFill>
                  <a:srgbClr val="000000"/>
                </a:solidFill>
                <a:cs typeface="Arial" charset="0"/>
              </a:rPr>
              <a:pPr algn="r" fontAlgn="base">
                <a:spcBef>
                  <a:spcPct val="0"/>
                </a:spcBef>
                <a:spcAft>
                  <a:spcPct val="0"/>
                </a:spcAft>
              </a:pPr>
              <a:t>‹#›</a:t>
            </a:fld>
            <a:endParaRPr lang="en-US" sz="900" dirty="0">
              <a:solidFill>
                <a:srgbClr val="000000"/>
              </a:solidFill>
              <a:cs typeface="Arial" charset="0"/>
            </a:endParaRPr>
          </a:p>
        </p:txBody>
      </p:sp>
      <p:sp>
        <p:nvSpPr>
          <p:cNvPr id="3699749" name="Line 37"/>
          <p:cNvSpPr>
            <a:spLocks noChangeShapeType="1"/>
          </p:cNvSpPr>
          <p:nvPr/>
        </p:nvSpPr>
        <p:spPr bwMode="gray">
          <a:xfrm>
            <a:off x="396874" y="772972"/>
            <a:ext cx="8229600" cy="0"/>
          </a:xfrm>
          <a:prstGeom prst="line">
            <a:avLst/>
          </a:prstGeom>
          <a:noFill/>
          <a:ln w="19050">
            <a:solidFill>
              <a:srgbClr val="00305C"/>
            </a:solidFill>
            <a:round/>
            <a:headEnd/>
            <a:tailEnd/>
          </a:ln>
          <a:effectLst/>
        </p:spPr>
        <p:txBody>
          <a:bodyPr wrap="none" anchor="ctr"/>
          <a:lstStyle/>
          <a:p>
            <a:pPr algn="ctr" eaLnBrk="0" fontAlgn="base" hangingPunct="0">
              <a:lnSpc>
                <a:spcPct val="106000"/>
              </a:lnSpc>
              <a:spcBef>
                <a:spcPct val="0"/>
              </a:spcBef>
              <a:spcAft>
                <a:spcPct val="0"/>
              </a:spcAft>
              <a:defRPr/>
            </a:pPr>
            <a:r>
              <a:rPr lang="en-US" sz="1100" b="1" dirty="0" smtClean="0">
                <a:solidFill>
                  <a:srgbClr val="000000"/>
                </a:solidFill>
                <a:cs typeface="Arial" charset="0"/>
              </a:rPr>
              <a:t> </a:t>
            </a:r>
            <a:endParaRPr lang="en-US" sz="1100" b="1" dirty="0">
              <a:solidFill>
                <a:srgbClr val="000000"/>
              </a:solidFill>
              <a:cs typeface="Arial" charset="0"/>
            </a:endParaRPr>
          </a:p>
        </p:txBody>
      </p:sp>
      <p:pic>
        <p:nvPicPr>
          <p:cNvPr id="10" name="Picture 9" descr="DOT_FRA_LONG-signature_b&amp;b_cs3.jpg"/>
          <p:cNvPicPr>
            <a:picLocks noChangeAspect="1"/>
          </p:cNvPicPr>
          <p:nvPr/>
        </p:nvPicPr>
        <p:blipFill>
          <a:blip r:embed="rId12" cstate="email">
            <a:extLst>
              <a:ext uri="{28A0092B-C50C-407E-A947-70E740481C1C}">
                <a14:useLocalDpi xmlns:a14="http://schemas.microsoft.com/office/drawing/2010/main" xmlns=""/>
              </a:ext>
            </a:extLst>
          </a:blip>
          <a:stretch>
            <a:fillRect/>
          </a:stretch>
        </p:blipFill>
        <p:spPr>
          <a:xfrm>
            <a:off x="152400" y="6191697"/>
            <a:ext cx="1447800" cy="550104"/>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pitchFamily="34" charset="0"/>
        </a:defRPr>
      </a:lvl2pPr>
      <a:lvl3pPr algn="l" rtl="0" eaLnBrk="0" fontAlgn="base" hangingPunct="0">
        <a:lnSpc>
          <a:spcPct val="106000"/>
        </a:lnSpc>
        <a:spcBef>
          <a:spcPct val="0"/>
        </a:spcBef>
        <a:spcAft>
          <a:spcPct val="0"/>
        </a:spcAft>
        <a:defRPr sz="1600" b="1">
          <a:solidFill>
            <a:schemeClr val="tx1"/>
          </a:solidFill>
          <a:latin typeface="Arial" pitchFamily="34" charset="0"/>
        </a:defRPr>
      </a:lvl3pPr>
      <a:lvl4pPr algn="l" rtl="0" eaLnBrk="0" fontAlgn="base" hangingPunct="0">
        <a:lnSpc>
          <a:spcPct val="106000"/>
        </a:lnSpc>
        <a:spcBef>
          <a:spcPct val="0"/>
        </a:spcBef>
        <a:spcAft>
          <a:spcPct val="0"/>
        </a:spcAft>
        <a:defRPr sz="1600" b="1">
          <a:solidFill>
            <a:schemeClr val="tx1"/>
          </a:solidFill>
          <a:latin typeface="Arial" pitchFamily="34" charset="0"/>
        </a:defRPr>
      </a:lvl4pPr>
      <a:lvl5pPr algn="l" rtl="0" eaLnBrk="0" fontAlgn="base" hangingPunct="0">
        <a:lnSpc>
          <a:spcPct val="106000"/>
        </a:lnSpc>
        <a:spcBef>
          <a:spcPct val="0"/>
        </a:spcBef>
        <a:spcAft>
          <a:spcPct val="0"/>
        </a:spcAft>
        <a:defRPr sz="1600" b="1">
          <a:solidFill>
            <a:schemeClr val="tx1"/>
          </a:solidFill>
          <a:latin typeface="Arial" pitchFamily="34" charset="0"/>
        </a:defRPr>
      </a:lvl5pPr>
      <a:lvl6pPr marL="457200" algn="l" rtl="0" fontAlgn="base">
        <a:lnSpc>
          <a:spcPct val="106000"/>
        </a:lnSpc>
        <a:spcBef>
          <a:spcPct val="0"/>
        </a:spcBef>
        <a:spcAft>
          <a:spcPct val="0"/>
        </a:spcAft>
        <a:defRPr sz="1600" b="1">
          <a:solidFill>
            <a:schemeClr val="tx1"/>
          </a:solidFill>
          <a:latin typeface="Arial" pitchFamily="34" charset="0"/>
        </a:defRPr>
      </a:lvl6pPr>
      <a:lvl7pPr marL="914400" algn="l" rtl="0" fontAlgn="base">
        <a:lnSpc>
          <a:spcPct val="106000"/>
        </a:lnSpc>
        <a:spcBef>
          <a:spcPct val="0"/>
        </a:spcBef>
        <a:spcAft>
          <a:spcPct val="0"/>
        </a:spcAft>
        <a:defRPr sz="1600" b="1">
          <a:solidFill>
            <a:schemeClr val="tx1"/>
          </a:solidFill>
          <a:latin typeface="Arial" pitchFamily="34" charset="0"/>
        </a:defRPr>
      </a:lvl7pPr>
      <a:lvl8pPr marL="1371600" algn="l" rtl="0" fontAlgn="base">
        <a:lnSpc>
          <a:spcPct val="106000"/>
        </a:lnSpc>
        <a:spcBef>
          <a:spcPct val="0"/>
        </a:spcBef>
        <a:spcAft>
          <a:spcPct val="0"/>
        </a:spcAft>
        <a:defRPr sz="1600" b="1">
          <a:solidFill>
            <a:schemeClr val="tx1"/>
          </a:solidFill>
          <a:latin typeface="Arial" pitchFamily="34" charset="0"/>
        </a:defRPr>
      </a:lvl8pPr>
      <a:lvl9pPr marL="1828800" algn="l" rtl="0" fontAlgn="base">
        <a:lnSpc>
          <a:spcPct val="106000"/>
        </a:lnSpc>
        <a:spcBef>
          <a:spcPct val="0"/>
        </a:spcBef>
        <a:spcAft>
          <a:spcPct val="0"/>
        </a:spcAft>
        <a:defRPr sz="1600" b="1">
          <a:solidFill>
            <a:schemeClr val="tx1"/>
          </a:solidFill>
          <a:latin typeface="Arial" pitchFamily="34"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2" charset="2"/>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396873" y="423282"/>
            <a:ext cx="8229600" cy="3262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1028" name="Rectangle 3"/>
          <p:cNvSpPr>
            <a:spLocks noGrp="1" noChangeArrowheads="1"/>
          </p:cNvSpPr>
          <p:nvPr>
            <p:ph type="body" idx="1"/>
          </p:nvPr>
        </p:nvSpPr>
        <p:spPr bwMode="gray">
          <a:xfrm>
            <a:off x="396875" y="1154113"/>
            <a:ext cx="4008438"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47" name="Line 35"/>
          <p:cNvSpPr>
            <a:spLocks noChangeShapeType="1"/>
          </p:cNvSpPr>
          <p:nvPr/>
        </p:nvSpPr>
        <p:spPr bwMode="gray">
          <a:xfrm>
            <a:off x="469900" y="917757"/>
            <a:ext cx="8504238" cy="0"/>
          </a:xfrm>
          <a:prstGeom prst="line">
            <a:avLst/>
          </a:prstGeom>
          <a:noFill/>
          <a:ln w="12700">
            <a:noFill/>
            <a:round/>
            <a:headEnd/>
            <a:tailEnd/>
          </a:ln>
          <a:effectLst/>
        </p:spPr>
        <p:txBody>
          <a:bodyPr lIns="73152" tIns="73152" rIns="73152" bIns="73152" anchor="ctr" anchorCtr="1"/>
          <a:lstStyle/>
          <a:p>
            <a:pPr algn="ctr" eaLnBrk="0" fontAlgn="base" hangingPunct="0">
              <a:lnSpc>
                <a:spcPct val="106000"/>
              </a:lnSpc>
              <a:spcBef>
                <a:spcPct val="0"/>
              </a:spcBef>
              <a:spcAft>
                <a:spcPct val="0"/>
              </a:spcAft>
              <a:defRPr/>
            </a:pPr>
            <a:endParaRPr lang="en-US" sz="1100" b="1" dirty="0">
              <a:solidFill>
                <a:srgbClr val="000000"/>
              </a:solidFill>
              <a:cs typeface="Arial" charset="0"/>
            </a:endParaRPr>
          </a:p>
        </p:txBody>
      </p:sp>
      <p:sp>
        <p:nvSpPr>
          <p:cNvPr id="8" name="Rectangle 10"/>
          <p:cNvSpPr txBox="1">
            <a:spLocks noGrp="1" noChangeArrowheads="1"/>
          </p:cNvSpPr>
          <p:nvPr/>
        </p:nvSpPr>
        <p:spPr bwMode="auto">
          <a:xfrm>
            <a:off x="8763000" y="6629400"/>
            <a:ext cx="381000" cy="228600"/>
          </a:xfrm>
          <a:prstGeom prst="rect">
            <a:avLst/>
          </a:prstGeom>
          <a:noFill/>
          <a:ln w="9525">
            <a:noFill/>
            <a:miter lim="800000"/>
            <a:headEnd/>
            <a:tailEnd/>
          </a:ln>
        </p:spPr>
        <p:txBody>
          <a:bodyPr/>
          <a:lstStyle/>
          <a:p>
            <a:pPr algn="r" fontAlgn="base">
              <a:spcBef>
                <a:spcPct val="0"/>
              </a:spcBef>
              <a:spcAft>
                <a:spcPct val="0"/>
              </a:spcAft>
            </a:pPr>
            <a:fld id="{D9031E23-7DD1-46E2-B44E-C7766D18DB48}" type="slidenum">
              <a:rPr lang="en-US" sz="900">
                <a:solidFill>
                  <a:srgbClr val="000000"/>
                </a:solidFill>
                <a:cs typeface="Arial" charset="0"/>
              </a:rPr>
              <a:pPr algn="r" fontAlgn="base">
                <a:spcBef>
                  <a:spcPct val="0"/>
                </a:spcBef>
                <a:spcAft>
                  <a:spcPct val="0"/>
                </a:spcAft>
              </a:pPr>
              <a:t>‹#›</a:t>
            </a:fld>
            <a:endParaRPr lang="en-US" sz="900" dirty="0">
              <a:solidFill>
                <a:srgbClr val="000000"/>
              </a:solidFill>
              <a:cs typeface="Arial" charset="0"/>
            </a:endParaRPr>
          </a:p>
        </p:txBody>
      </p:sp>
      <p:sp>
        <p:nvSpPr>
          <p:cNvPr id="3699749" name="Line 37"/>
          <p:cNvSpPr>
            <a:spLocks noChangeShapeType="1"/>
          </p:cNvSpPr>
          <p:nvPr/>
        </p:nvSpPr>
        <p:spPr bwMode="gray">
          <a:xfrm>
            <a:off x="396874" y="772972"/>
            <a:ext cx="8229600" cy="0"/>
          </a:xfrm>
          <a:prstGeom prst="line">
            <a:avLst/>
          </a:prstGeom>
          <a:noFill/>
          <a:ln w="19050">
            <a:solidFill>
              <a:srgbClr val="00305C"/>
            </a:solidFill>
            <a:round/>
            <a:headEnd/>
            <a:tailEnd/>
          </a:ln>
          <a:effectLst/>
        </p:spPr>
        <p:txBody>
          <a:bodyPr wrap="none" anchor="ctr"/>
          <a:lstStyle/>
          <a:p>
            <a:pPr algn="ctr" eaLnBrk="0" fontAlgn="base" hangingPunct="0">
              <a:lnSpc>
                <a:spcPct val="106000"/>
              </a:lnSpc>
              <a:spcBef>
                <a:spcPct val="0"/>
              </a:spcBef>
              <a:spcAft>
                <a:spcPct val="0"/>
              </a:spcAft>
              <a:defRPr/>
            </a:pPr>
            <a:r>
              <a:rPr lang="en-US" sz="1100" b="1" dirty="0" smtClean="0">
                <a:solidFill>
                  <a:srgbClr val="000000"/>
                </a:solidFill>
                <a:cs typeface="Arial" charset="0"/>
              </a:rPr>
              <a:t> </a:t>
            </a:r>
            <a:endParaRPr lang="en-US" sz="1100" b="1" dirty="0">
              <a:solidFill>
                <a:srgbClr val="000000"/>
              </a:solidFill>
              <a:cs typeface="Arial" charset="0"/>
            </a:endParaRPr>
          </a:p>
        </p:txBody>
      </p:sp>
      <p:pic>
        <p:nvPicPr>
          <p:cNvPr id="10" name="Picture 9" descr="DOT_FRA_LONG-signature_b&amp;b_cs3.jpg"/>
          <p:cNvPicPr>
            <a:picLocks noChangeAspect="1"/>
          </p:cNvPicPr>
          <p:nvPr/>
        </p:nvPicPr>
        <p:blipFill>
          <a:blip r:embed="rId12" cstate="email">
            <a:extLst>
              <a:ext uri="{28A0092B-C50C-407E-A947-70E740481C1C}">
                <a14:useLocalDpi xmlns:a14="http://schemas.microsoft.com/office/drawing/2010/main" xmlns=""/>
              </a:ext>
            </a:extLst>
          </a:blip>
          <a:stretch>
            <a:fillRect/>
          </a:stretch>
        </p:blipFill>
        <p:spPr>
          <a:xfrm>
            <a:off x="152400" y="6191697"/>
            <a:ext cx="1447800" cy="550104"/>
          </a:xfrm>
          <a:prstGeom prst="rect">
            <a:avLst/>
          </a:prstGeom>
        </p:spPr>
      </p:pic>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0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pitchFamily="34" charset="0"/>
        </a:defRPr>
      </a:lvl2pPr>
      <a:lvl3pPr algn="l" rtl="0" eaLnBrk="0" fontAlgn="base" hangingPunct="0">
        <a:lnSpc>
          <a:spcPct val="106000"/>
        </a:lnSpc>
        <a:spcBef>
          <a:spcPct val="0"/>
        </a:spcBef>
        <a:spcAft>
          <a:spcPct val="0"/>
        </a:spcAft>
        <a:defRPr sz="1600" b="1">
          <a:solidFill>
            <a:schemeClr val="tx1"/>
          </a:solidFill>
          <a:latin typeface="Arial" pitchFamily="34" charset="0"/>
        </a:defRPr>
      </a:lvl3pPr>
      <a:lvl4pPr algn="l" rtl="0" eaLnBrk="0" fontAlgn="base" hangingPunct="0">
        <a:lnSpc>
          <a:spcPct val="106000"/>
        </a:lnSpc>
        <a:spcBef>
          <a:spcPct val="0"/>
        </a:spcBef>
        <a:spcAft>
          <a:spcPct val="0"/>
        </a:spcAft>
        <a:defRPr sz="1600" b="1">
          <a:solidFill>
            <a:schemeClr val="tx1"/>
          </a:solidFill>
          <a:latin typeface="Arial" pitchFamily="34" charset="0"/>
        </a:defRPr>
      </a:lvl4pPr>
      <a:lvl5pPr algn="l" rtl="0" eaLnBrk="0" fontAlgn="base" hangingPunct="0">
        <a:lnSpc>
          <a:spcPct val="106000"/>
        </a:lnSpc>
        <a:spcBef>
          <a:spcPct val="0"/>
        </a:spcBef>
        <a:spcAft>
          <a:spcPct val="0"/>
        </a:spcAft>
        <a:defRPr sz="1600" b="1">
          <a:solidFill>
            <a:schemeClr val="tx1"/>
          </a:solidFill>
          <a:latin typeface="Arial" pitchFamily="34" charset="0"/>
        </a:defRPr>
      </a:lvl5pPr>
      <a:lvl6pPr marL="457200" algn="l" rtl="0" fontAlgn="base">
        <a:lnSpc>
          <a:spcPct val="106000"/>
        </a:lnSpc>
        <a:spcBef>
          <a:spcPct val="0"/>
        </a:spcBef>
        <a:spcAft>
          <a:spcPct val="0"/>
        </a:spcAft>
        <a:defRPr sz="1600" b="1">
          <a:solidFill>
            <a:schemeClr val="tx1"/>
          </a:solidFill>
          <a:latin typeface="Arial" pitchFamily="34" charset="0"/>
        </a:defRPr>
      </a:lvl6pPr>
      <a:lvl7pPr marL="914400" algn="l" rtl="0" fontAlgn="base">
        <a:lnSpc>
          <a:spcPct val="106000"/>
        </a:lnSpc>
        <a:spcBef>
          <a:spcPct val="0"/>
        </a:spcBef>
        <a:spcAft>
          <a:spcPct val="0"/>
        </a:spcAft>
        <a:defRPr sz="1600" b="1">
          <a:solidFill>
            <a:schemeClr val="tx1"/>
          </a:solidFill>
          <a:latin typeface="Arial" pitchFamily="34" charset="0"/>
        </a:defRPr>
      </a:lvl7pPr>
      <a:lvl8pPr marL="1371600" algn="l" rtl="0" fontAlgn="base">
        <a:lnSpc>
          <a:spcPct val="106000"/>
        </a:lnSpc>
        <a:spcBef>
          <a:spcPct val="0"/>
        </a:spcBef>
        <a:spcAft>
          <a:spcPct val="0"/>
        </a:spcAft>
        <a:defRPr sz="1600" b="1">
          <a:solidFill>
            <a:schemeClr val="tx1"/>
          </a:solidFill>
          <a:latin typeface="Arial" pitchFamily="34" charset="0"/>
        </a:defRPr>
      </a:lvl8pPr>
      <a:lvl9pPr marL="1828800" algn="l" rtl="0" fontAlgn="base">
        <a:lnSpc>
          <a:spcPct val="106000"/>
        </a:lnSpc>
        <a:spcBef>
          <a:spcPct val="0"/>
        </a:spcBef>
        <a:spcAft>
          <a:spcPct val="0"/>
        </a:spcAft>
        <a:defRPr sz="1600" b="1">
          <a:solidFill>
            <a:schemeClr val="tx1"/>
          </a:solidFill>
          <a:latin typeface="Arial" pitchFamily="34"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2" charset="2"/>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7642C-139B-4417-AF8F-76D98C9DBFDF}" type="datetime1">
              <a:rPr lang="en-US" smtClean="0">
                <a:solidFill>
                  <a:prstClr val="black">
                    <a:tint val="75000"/>
                  </a:prstClr>
                </a:solidFill>
              </a:rPr>
              <a:pPr/>
              <a:t>3/28/2016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83D21-186E-4A57-85B9-B516DC2F4AD3}" type="slidenum">
              <a:rPr lang="en-US" smtClean="0">
                <a:solidFill>
                  <a:prstClr val="black">
                    <a:tint val="75000"/>
                  </a:prstClr>
                </a:solidFill>
              </a:rPr>
              <a:pPr/>
              <a:t>‹#›</a:t>
            </a:fld>
            <a:endParaRPr lang="en-US" dirty="0">
              <a:solidFill>
                <a:prstClr val="black">
                  <a:tint val="75000"/>
                </a:prstClr>
              </a:solidFill>
            </a:endParaRPr>
          </a:p>
        </p:txBody>
      </p:sp>
      <p:sp>
        <p:nvSpPr>
          <p:cNvPr id="7" name="Rectangle 10"/>
          <p:cNvSpPr txBox="1">
            <a:spLocks noGrp="1" noChangeArrowheads="1"/>
          </p:cNvSpPr>
          <p:nvPr userDrawn="1"/>
        </p:nvSpPr>
        <p:spPr bwMode="auto">
          <a:xfrm>
            <a:off x="8763000" y="6629400"/>
            <a:ext cx="381000" cy="228600"/>
          </a:xfrm>
          <a:prstGeom prst="rect">
            <a:avLst/>
          </a:prstGeom>
          <a:noFill/>
          <a:ln w="9525">
            <a:noFill/>
            <a:miter lim="800000"/>
            <a:headEnd/>
            <a:tailEnd/>
          </a:ln>
        </p:spPr>
        <p:txBody>
          <a:bodyPr/>
          <a:lstStyle/>
          <a:p>
            <a:pPr algn="r" fontAlgn="base">
              <a:spcBef>
                <a:spcPct val="0"/>
              </a:spcBef>
              <a:spcAft>
                <a:spcPct val="0"/>
              </a:spcAft>
            </a:pPr>
            <a:fld id="{D9031E23-7DD1-46E2-B44E-C7766D18DB48}" type="slidenum">
              <a:rPr lang="en-US" sz="900">
                <a:solidFill>
                  <a:srgbClr val="000000"/>
                </a:solidFill>
                <a:cs typeface="Arial" charset="0"/>
              </a:rPr>
              <a:pPr algn="r" fontAlgn="base">
                <a:spcBef>
                  <a:spcPct val="0"/>
                </a:spcBef>
                <a:spcAft>
                  <a:spcPct val="0"/>
                </a:spcAft>
              </a:pPr>
              <a:t>‹#›</a:t>
            </a:fld>
            <a:endParaRPr lang="en-US" sz="900" dirty="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75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396873" y="480104"/>
            <a:ext cx="8229600" cy="26942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gray">
          <a:xfrm>
            <a:off x="396875" y="1154113"/>
            <a:ext cx="4008438"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47" name="Line 35"/>
          <p:cNvSpPr>
            <a:spLocks noChangeShapeType="1"/>
          </p:cNvSpPr>
          <p:nvPr/>
        </p:nvSpPr>
        <p:spPr bwMode="gray">
          <a:xfrm>
            <a:off x="469900" y="917757"/>
            <a:ext cx="8504238" cy="0"/>
          </a:xfrm>
          <a:prstGeom prst="line">
            <a:avLst/>
          </a:prstGeom>
          <a:noFill/>
          <a:ln w="12700">
            <a:noFill/>
            <a:round/>
            <a:headEnd/>
            <a:tailEnd/>
          </a:ln>
          <a:effectLst/>
        </p:spPr>
        <p:txBody>
          <a:bodyPr lIns="73152" tIns="73152" rIns="73152" bIns="73152" anchor="ctr" anchorCtr="1"/>
          <a:lstStyle/>
          <a:p>
            <a:pPr algn="ctr" eaLnBrk="0" fontAlgn="base" hangingPunct="0">
              <a:lnSpc>
                <a:spcPct val="106000"/>
              </a:lnSpc>
              <a:spcBef>
                <a:spcPct val="0"/>
              </a:spcBef>
              <a:spcAft>
                <a:spcPct val="0"/>
              </a:spcAft>
              <a:defRPr/>
            </a:pPr>
            <a:endParaRPr lang="en-US" sz="1100" b="1" dirty="0">
              <a:solidFill>
                <a:srgbClr val="000000"/>
              </a:solidFill>
              <a:cs typeface="Arial" charset="0"/>
            </a:endParaRPr>
          </a:p>
        </p:txBody>
      </p:sp>
      <p:sp>
        <p:nvSpPr>
          <p:cNvPr id="8" name="Rectangle 10"/>
          <p:cNvSpPr txBox="1">
            <a:spLocks noGrp="1" noChangeArrowheads="1"/>
          </p:cNvSpPr>
          <p:nvPr userDrawn="1"/>
        </p:nvSpPr>
        <p:spPr bwMode="auto">
          <a:xfrm>
            <a:off x="8763000" y="6629400"/>
            <a:ext cx="381000" cy="228600"/>
          </a:xfrm>
          <a:prstGeom prst="rect">
            <a:avLst/>
          </a:prstGeom>
          <a:noFill/>
          <a:ln w="9525">
            <a:noFill/>
            <a:miter lim="800000"/>
            <a:headEnd/>
            <a:tailEnd/>
          </a:ln>
        </p:spPr>
        <p:txBody>
          <a:bodyPr/>
          <a:lstStyle/>
          <a:p>
            <a:pPr algn="r" fontAlgn="base">
              <a:spcBef>
                <a:spcPct val="0"/>
              </a:spcBef>
              <a:spcAft>
                <a:spcPct val="0"/>
              </a:spcAft>
            </a:pPr>
            <a:fld id="{D9031E23-7DD1-46E2-B44E-C7766D18DB48}" type="slidenum">
              <a:rPr lang="en-US" sz="900">
                <a:solidFill>
                  <a:srgbClr val="000000"/>
                </a:solidFill>
                <a:cs typeface="Arial" charset="0"/>
              </a:rPr>
              <a:pPr algn="r" fontAlgn="base">
                <a:spcBef>
                  <a:spcPct val="0"/>
                </a:spcBef>
                <a:spcAft>
                  <a:spcPct val="0"/>
                </a:spcAft>
              </a:pPr>
              <a:t>‹#›</a:t>
            </a:fld>
            <a:endParaRPr lang="en-US" sz="900" dirty="0">
              <a:solidFill>
                <a:srgbClr val="000000"/>
              </a:solidFill>
              <a:cs typeface="Arial" charset="0"/>
            </a:endParaRPr>
          </a:p>
        </p:txBody>
      </p:sp>
    </p:spTree>
    <p:extLst>
      <p:ext uri="{BB962C8B-B14F-4D97-AF65-F5344CB8AC3E}">
        <p14:creationId xmlns:p14="http://schemas.microsoft.com/office/powerpoint/2010/main" xmlns="" val="218640202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pitchFamily="34" charset="0"/>
        </a:defRPr>
      </a:lvl2pPr>
      <a:lvl3pPr algn="l" rtl="0" eaLnBrk="0" fontAlgn="base" hangingPunct="0">
        <a:lnSpc>
          <a:spcPct val="106000"/>
        </a:lnSpc>
        <a:spcBef>
          <a:spcPct val="0"/>
        </a:spcBef>
        <a:spcAft>
          <a:spcPct val="0"/>
        </a:spcAft>
        <a:defRPr sz="1600" b="1">
          <a:solidFill>
            <a:schemeClr val="tx1"/>
          </a:solidFill>
          <a:latin typeface="Arial" pitchFamily="34" charset="0"/>
        </a:defRPr>
      </a:lvl3pPr>
      <a:lvl4pPr algn="l" rtl="0" eaLnBrk="0" fontAlgn="base" hangingPunct="0">
        <a:lnSpc>
          <a:spcPct val="106000"/>
        </a:lnSpc>
        <a:spcBef>
          <a:spcPct val="0"/>
        </a:spcBef>
        <a:spcAft>
          <a:spcPct val="0"/>
        </a:spcAft>
        <a:defRPr sz="1600" b="1">
          <a:solidFill>
            <a:schemeClr val="tx1"/>
          </a:solidFill>
          <a:latin typeface="Arial" pitchFamily="34" charset="0"/>
        </a:defRPr>
      </a:lvl4pPr>
      <a:lvl5pPr algn="l" rtl="0" eaLnBrk="0" fontAlgn="base" hangingPunct="0">
        <a:lnSpc>
          <a:spcPct val="106000"/>
        </a:lnSpc>
        <a:spcBef>
          <a:spcPct val="0"/>
        </a:spcBef>
        <a:spcAft>
          <a:spcPct val="0"/>
        </a:spcAft>
        <a:defRPr sz="1600" b="1">
          <a:solidFill>
            <a:schemeClr val="tx1"/>
          </a:solidFill>
          <a:latin typeface="Arial" pitchFamily="34" charset="0"/>
        </a:defRPr>
      </a:lvl5pPr>
      <a:lvl6pPr marL="457200" algn="l" rtl="0" fontAlgn="base">
        <a:lnSpc>
          <a:spcPct val="106000"/>
        </a:lnSpc>
        <a:spcBef>
          <a:spcPct val="0"/>
        </a:spcBef>
        <a:spcAft>
          <a:spcPct val="0"/>
        </a:spcAft>
        <a:defRPr sz="1600" b="1">
          <a:solidFill>
            <a:schemeClr val="tx1"/>
          </a:solidFill>
          <a:latin typeface="Arial" pitchFamily="34" charset="0"/>
        </a:defRPr>
      </a:lvl6pPr>
      <a:lvl7pPr marL="914400" algn="l" rtl="0" fontAlgn="base">
        <a:lnSpc>
          <a:spcPct val="106000"/>
        </a:lnSpc>
        <a:spcBef>
          <a:spcPct val="0"/>
        </a:spcBef>
        <a:spcAft>
          <a:spcPct val="0"/>
        </a:spcAft>
        <a:defRPr sz="1600" b="1">
          <a:solidFill>
            <a:schemeClr val="tx1"/>
          </a:solidFill>
          <a:latin typeface="Arial" pitchFamily="34" charset="0"/>
        </a:defRPr>
      </a:lvl7pPr>
      <a:lvl8pPr marL="1371600" algn="l" rtl="0" fontAlgn="base">
        <a:lnSpc>
          <a:spcPct val="106000"/>
        </a:lnSpc>
        <a:spcBef>
          <a:spcPct val="0"/>
        </a:spcBef>
        <a:spcAft>
          <a:spcPct val="0"/>
        </a:spcAft>
        <a:defRPr sz="1600" b="1">
          <a:solidFill>
            <a:schemeClr val="tx1"/>
          </a:solidFill>
          <a:latin typeface="Arial" pitchFamily="34" charset="0"/>
        </a:defRPr>
      </a:lvl8pPr>
      <a:lvl9pPr marL="1828800" algn="l" rtl="0" fontAlgn="base">
        <a:lnSpc>
          <a:spcPct val="106000"/>
        </a:lnSpc>
        <a:spcBef>
          <a:spcPct val="0"/>
        </a:spcBef>
        <a:spcAft>
          <a:spcPct val="0"/>
        </a:spcAft>
        <a:defRPr sz="1600" b="1">
          <a:solidFill>
            <a:schemeClr val="tx1"/>
          </a:solidFill>
          <a:latin typeface="Arial" pitchFamily="34"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2" charset="2"/>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396873" y="480104"/>
            <a:ext cx="8229600" cy="26942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gray">
          <a:xfrm>
            <a:off x="396875" y="1154113"/>
            <a:ext cx="4008438"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47" name="Line 35"/>
          <p:cNvSpPr>
            <a:spLocks noChangeShapeType="1"/>
          </p:cNvSpPr>
          <p:nvPr/>
        </p:nvSpPr>
        <p:spPr bwMode="gray">
          <a:xfrm>
            <a:off x="469900" y="917757"/>
            <a:ext cx="8504238" cy="0"/>
          </a:xfrm>
          <a:prstGeom prst="line">
            <a:avLst/>
          </a:prstGeom>
          <a:noFill/>
          <a:ln w="12700">
            <a:noFill/>
            <a:round/>
            <a:headEnd/>
            <a:tailEnd/>
          </a:ln>
          <a:effectLst/>
        </p:spPr>
        <p:txBody>
          <a:bodyPr lIns="73152" tIns="73152" rIns="73152" bIns="73152" anchor="ctr" anchorCtr="1"/>
          <a:lstStyle/>
          <a:p>
            <a:pPr algn="ctr" eaLnBrk="0" fontAlgn="base" hangingPunct="0">
              <a:lnSpc>
                <a:spcPct val="106000"/>
              </a:lnSpc>
              <a:spcBef>
                <a:spcPct val="0"/>
              </a:spcBef>
              <a:spcAft>
                <a:spcPct val="0"/>
              </a:spcAft>
              <a:defRPr/>
            </a:pPr>
            <a:endParaRPr lang="en-US" sz="1100" b="1" dirty="0">
              <a:solidFill>
                <a:srgbClr val="000000"/>
              </a:solidFill>
              <a:cs typeface="Arial" charset="0"/>
            </a:endParaRPr>
          </a:p>
        </p:txBody>
      </p:sp>
      <p:sp>
        <p:nvSpPr>
          <p:cNvPr id="8" name="Rectangle 10"/>
          <p:cNvSpPr txBox="1">
            <a:spLocks noGrp="1" noChangeArrowheads="1"/>
          </p:cNvSpPr>
          <p:nvPr userDrawn="1"/>
        </p:nvSpPr>
        <p:spPr bwMode="auto">
          <a:xfrm>
            <a:off x="8763000" y="6629400"/>
            <a:ext cx="381000" cy="228600"/>
          </a:xfrm>
          <a:prstGeom prst="rect">
            <a:avLst/>
          </a:prstGeom>
          <a:noFill/>
          <a:ln w="9525">
            <a:noFill/>
            <a:miter lim="800000"/>
            <a:headEnd/>
            <a:tailEnd/>
          </a:ln>
        </p:spPr>
        <p:txBody>
          <a:bodyPr/>
          <a:lstStyle/>
          <a:p>
            <a:pPr algn="r" fontAlgn="base">
              <a:spcBef>
                <a:spcPct val="0"/>
              </a:spcBef>
              <a:spcAft>
                <a:spcPct val="0"/>
              </a:spcAft>
            </a:pPr>
            <a:fld id="{D9031E23-7DD1-46E2-B44E-C7766D18DB48}" type="slidenum">
              <a:rPr lang="en-US" sz="900">
                <a:solidFill>
                  <a:srgbClr val="000000"/>
                </a:solidFill>
                <a:cs typeface="Arial" charset="0"/>
              </a:rPr>
              <a:pPr algn="r" fontAlgn="base">
                <a:spcBef>
                  <a:spcPct val="0"/>
                </a:spcBef>
                <a:spcAft>
                  <a:spcPct val="0"/>
                </a:spcAft>
              </a:pPr>
              <a:t>‹#›</a:t>
            </a:fld>
            <a:endParaRPr lang="en-US" sz="900" dirty="0">
              <a:solidFill>
                <a:srgbClr val="000000"/>
              </a:solidFill>
              <a:cs typeface="Arial" charset="0"/>
            </a:endParaRPr>
          </a:p>
        </p:txBody>
      </p:sp>
      <p:sp>
        <p:nvSpPr>
          <p:cNvPr id="3699749" name="Line 37"/>
          <p:cNvSpPr>
            <a:spLocks noChangeShapeType="1"/>
          </p:cNvSpPr>
          <p:nvPr/>
        </p:nvSpPr>
        <p:spPr bwMode="gray">
          <a:xfrm>
            <a:off x="396874" y="772972"/>
            <a:ext cx="8229600" cy="0"/>
          </a:xfrm>
          <a:prstGeom prst="line">
            <a:avLst/>
          </a:prstGeom>
          <a:noFill/>
          <a:ln w="19050">
            <a:solidFill>
              <a:srgbClr val="00305C"/>
            </a:solidFill>
            <a:round/>
            <a:headEnd/>
            <a:tailEnd/>
          </a:ln>
          <a:effectLst/>
        </p:spPr>
        <p:txBody>
          <a:bodyPr wrap="none" anchor="ctr"/>
          <a:lstStyle/>
          <a:p>
            <a:pPr algn="ctr" eaLnBrk="0" fontAlgn="base" hangingPunct="0">
              <a:lnSpc>
                <a:spcPct val="106000"/>
              </a:lnSpc>
              <a:spcBef>
                <a:spcPct val="0"/>
              </a:spcBef>
              <a:spcAft>
                <a:spcPct val="0"/>
              </a:spcAft>
              <a:defRPr/>
            </a:pPr>
            <a:r>
              <a:rPr lang="en-US" sz="1100" b="1" dirty="0" smtClean="0">
                <a:solidFill>
                  <a:srgbClr val="000000"/>
                </a:solidFill>
                <a:cs typeface="Arial" charset="0"/>
              </a:rPr>
              <a:t> </a:t>
            </a:r>
            <a:endParaRPr lang="en-US" sz="1100" b="1" dirty="0">
              <a:solidFill>
                <a:srgbClr val="000000"/>
              </a:solidFill>
              <a:cs typeface="Arial" charset="0"/>
            </a:endParaRPr>
          </a:p>
        </p:txBody>
      </p:sp>
      <p:pic>
        <p:nvPicPr>
          <p:cNvPr id="10" name="Picture 9" descr="DOT_FRA_LONG-signature_b&amp;b_cs3.jp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52400" y="6191697"/>
            <a:ext cx="1447800" cy="550104"/>
          </a:xfrm>
          <a:prstGeom prst="rect">
            <a:avLst/>
          </a:prstGeom>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pitchFamily="34" charset="0"/>
        </a:defRPr>
      </a:lvl2pPr>
      <a:lvl3pPr algn="l" rtl="0" eaLnBrk="0" fontAlgn="base" hangingPunct="0">
        <a:lnSpc>
          <a:spcPct val="106000"/>
        </a:lnSpc>
        <a:spcBef>
          <a:spcPct val="0"/>
        </a:spcBef>
        <a:spcAft>
          <a:spcPct val="0"/>
        </a:spcAft>
        <a:defRPr sz="1600" b="1">
          <a:solidFill>
            <a:schemeClr val="tx1"/>
          </a:solidFill>
          <a:latin typeface="Arial" pitchFamily="34" charset="0"/>
        </a:defRPr>
      </a:lvl3pPr>
      <a:lvl4pPr algn="l" rtl="0" eaLnBrk="0" fontAlgn="base" hangingPunct="0">
        <a:lnSpc>
          <a:spcPct val="106000"/>
        </a:lnSpc>
        <a:spcBef>
          <a:spcPct val="0"/>
        </a:spcBef>
        <a:spcAft>
          <a:spcPct val="0"/>
        </a:spcAft>
        <a:defRPr sz="1600" b="1">
          <a:solidFill>
            <a:schemeClr val="tx1"/>
          </a:solidFill>
          <a:latin typeface="Arial" pitchFamily="34" charset="0"/>
        </a:defRPr>
      </a:lvl4pPr>
      <a:lvl5pPr algn="l" rtl="0" eaLnBrk="0" fontAlgn="base" hangingPunct="0">
        <a:lnSpc>
          <a:spcPct val="106000"/>
        </a:lnSpc>
        <a:spcBef>
          <a:spcPct val="0"/>
        </a:spcBef>
        <a:spcAft>
          <a:spcPct val="0"/>
        </a:spcAft>
        <a:defRPr sz="1600" b="1">
          <a:solidFill>
            <a:schemeClr val="tx1"/>
          </a:solidFill>
          <a:latin typeface="Arial" pitchFamily="34" charset="0"/>
        </a:defRPr>
      </a:lvl5pPr>
      <a:lvl6pPr marL="457200" algn="l" rtl="0" fontAlgn="base">
        <a:lnSpc>
          <a:spcPct val="106000"/>
        </a:lnSpc>
        <a:spcBef>
          <a:spcPct val="0"/>
        </a:spcBef>
        <a:spcAft>
          <a:spcPct val="0"/>
        </a:spcAft>
        <a:defRPr sz="1600" b="1">
          <a:solidFill>
            <a:schemeClr val="tx1"/>
          </a:solidFill>
          <a:latin typeface="Arial" pitchFamily="34" charset="0"/>
        </a:defRPr>
      </a:lvl6pPr>
      <a:lvl7pPr marL="914400" algn="l" rtl="0" fontAlgn="base">
        <a:lnSpc>
          <a:spcPct val="106000"/>
        </a:lnSpc>
        <a:spcBef>
          <a:spcPct val="0"/>
        </a:spcBef>
        <a:spcAft>
          <a:spcPct val="0"/>
        </a:spcAft>
        <a:defRPr sz="1600" b="1">
          <a:solidFill>
            <a:schemeClr val="tx1"/>
          </a:solidFill>
          <a:latin typeface="Arial" pitchFamily="34" charset="0"/>
        </a:defRPr>
      </a:lvl7pPr>
      <a:lvl8pPr marL="1371600" algn="l" rtl="0" fontAlgn="base">
        <a:lnSpc>
          <a:spcPct val="106000"/>
        </a:lnSpc>
        <a:spcBef>
          <a:spcPct val="0"/>
        </a:spcBef>
        <a:spcAft>
          <a:spcPct val="0"/>
        </a:spcAft>
        <a:defRPr sz="1600" b="1">
          <a:solidFill>
            <a:schemeClr val="tx1"/>
          </a:solidFill>
          <a:latin typeface="Arial" pitchFamily="34" charset="0"/>
        </a:defRPr>
      </a:lvl8pPr>
      <a:lvl9pPr marL="1828800" algn="l" rtl="0" fontAlgn="base">
        <a:lnSpc>
          <a:spcPct val="106000"/>
        </a:lnSpc>
        <a:spcBef>
          <a:spcPct val="0"/>
        </a:spcBef>
        <a:spcAft>
          <a:spcPct val="0"/>
        </a:spcAft>
        <a:defRPr sz="1600" b="1">
          <a:solidFill>
            <a:schemeClr val="tx1"/>
          </a:solidFill>
          <a:latin typeface="Arial" pitchFamily="34"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2" charset="2"/>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7897090" y="21266"/>
            <a:ext cx="1092530" cy="781595"/>
          </a:xfrm>
          <a:prstGeom prst="rect">
            <a:avLst/>
          </a:prstGeom>
          <a:noFill/>
          <a:ln w="9525">
            <a:noFill/>
            <a:miter lim="800000"/>
            <a:headEnd/>
            <a:tailEnd/>
          </a:ln>
        </p:spPr>
      </p:pic>
      <p:sp>
        <p:nvSpPr>
          <p:cNvPr id="3699749" name="Line 37"/>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algn="ctr" eaLnBrk="0" fontAlgn="base" hangingPunct="0">
              <a:lnSpc>
                <a:spcPct val="106000"/>
              </a:lnSpc>
              <a:spcBef>
                <a:spcPct val="0"/>
              </a:spcBef>
              <a:spcAft>
                <a:spcPct val="0"/>
              </a:spcAft>
              <a:defRPr/>
            </a:pPr>
            <a:endParaRPr lang="en-US" sz="1100" b="1" dirty="0">
              <a:solidFill>
                <a:srgbClr val="000000"/>
              </a:solidFill>
              <a:cs typeface="Arial" charset="0"/>
            </a:endParaRPr>
          </a:p>
        </p:txBody>
      </p:sp>
      <p:sp>
        <p:nvSpPr>
          <p:cNvPr id="1027" name="Rectangle 2"/>
          <p:cNvSpPr>
            <a:spLocks noGrp="1" noChangeArrowheads="1"/>
          </p:cNvSpPr>
          <p:nvPr>
            <p:ph type="title"/>
          </p:nvPr>
        </p:nvSpPr>
        <p:spPr bwMode="gray">
          <a:xfrm>
            <a:off x="401638" y="514350"/>
            <a:ext cx="8345487" cy="25876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gray">
          <a:xfrm>
            <a:off x="396875" y="1154113"/>
            <a:ext cx="4008438"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47" name="Line 35"/>
          <p:cNvSpPr>
            <a:spLocks noChangeShapeType="1"/>
          </p:cNvSpPr>
          <p:nvPr/>
        </p:nvSpPr>
        <p:spPr bwMode="gray">
          <a:xfrm>
            <a:off x="469900" y="992188"/>
            <a:ext cx="8504238" cy="0"/>
          </a:xfrm>
          <a:prstGeom prst="line">
            <a:avLst/>
          </a:prstGeom>
          <a:noFill/>
          <a:ln w="12700">
            <a:noFill/>
            <a:round/>
            <a:headEnd/>
            <a:tailEnd/>
          </a:ln>
          <a:effectLst/>
        </p:spPr>
        <p:txBody>
          <a:bodyPr lIns="73152" tIns="73152" rIns="73152" bIns="73152" anchor="ctr" anchorCtr="1"/>
          <a:lstStyle/>
          <a:p>
            <a:pPr algn="ctr" eaLnBrk="0" fontAlgn="base" hangingPunct="0">
              <a:lnSpc>
                <a:spcPct val="106000"/>
              </a:lnSpc>
              <a:spcBef>
                <a:spcPct val="0"/>
              </a:spcBef>
              <a:spcAft>
                <a:spcPct val="0"/>
              </a:spcAft>
              <a:defRPr/>
            </a:pPr>
            <a:endParaRPr lang="en-US" sz="1100" b="1" dirty="0">
              <a:solidFill>
                <a:srgbClr val="000000"/>
              </a:solidFill>
              <a:cs typeface="Arial" charset="0"/>
            </a:endParaRPr>
          </a:p>
        </p:txBody>
      </p:sp>
      <p:sp>
        <p:nvSpPr>
          <p:cNvPr id="8" name="Rectangle 10"/>
          <p:cNvSpPr txBox="1">
            <a:spLocks noGrp="1" noChangeArrowheads="1"/>
          </p:cNvSpPr>
          <p:nvPr userDrawn="1"/>
        </p:nvSpPr>
        <p:spPr bwMode="auto">
          <a:xfrm>
            <a:off x="8763000" y="6629400"/>
            <a:ext cx="381000" cy="228600"/>
          </a:xfrm>
          <a:prstGeom prst="rect">
            <a:avLst/>
          </a:prstGeom>
          <a:noFill/>
          <a:ln w="9525">
            <a:noFill/>
            <a:miter lim="800000"/>
            <a:headEnd/>
            <a:tailEnd/>
          </a:ln>
        </p:spPr>
        <p:txBody>
          <a:bodyPr/>
          <a:lstStyle/>
          <a:p>
            <a:pPr algn="r" fontAlgn="base">
              <a:spcBef>
                <a:spcPct val="0"/>
              </a:spcBef>
              <a:spcAft>
                <a:spcPct val="0"/>
              </a:spcAft>
            </a:pPr>
            <a:fld id="{D9031E23-7DD1-46E2-B44E-C7766D18DB48}" type="slidenum">
              <a:rPr lang="en-US" sz="900">
                <a:solidFill>
                  <a:srgbClr val="000000"/>
                </a:solidFill>
                <a:cs typeface="Arial" charset="0"/>
              </a:rPr>
              <a:pPr algn="r" fontAlgn="base">
                <a:spcBef>
                  <a:spcPct val="0"/>
                </a:spcBef>
                <a:spcAft>
                  <a:spcPct val="0"/>
                </a:spcAft>
              </a:pPr>
              <a:t>‹#›</a:t>
            </a:fld>
            <a:endParaRPr lang="en-US" sz="900" dirty="0">
              <a:solidFill>
                <a:srgbClr val="000000"/>
              </a:solidFill>
              <a:cs typeface="Arial" charset="0"/>
            </a:endParaRPr>
          </a:p>
        </p:txBody>
      </p:sp>
    </p:spTree>
    <p:extLst>
      <p:ext uri="{BB962C8B-B14F-4D97-AF65-F5344CB8AC3E}">
        <p14:creationId xmlns:p14="http://schemas.microsoft.com/office/powerpoint/2010/main" xmlns="" val="2968456356"/>
      </p:ext>
    </p:extLst>
  </p:cSld>
  <p:clrMap bg1="lt1" tx1="dk1" bg2="lt2" tx2="dk2" accent1="accent1" accent2="accent2" accent3="accent3" accent4="accent4" accent5="accent5" accent6="accent6" hlink="hlink" folHlink="folHlink"/>
  <p:hf hdr="0" ftr="0" dt="0"/>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pitchFamily="34" charset="0"/>
        </a:defRPr>
      </a:lvl2pPr>
      <a:lvl3pPr algn="l" rtl="0" eaLnBrk="0" fontAlgn="base" hangingPunct="0">
        <a:lnSpc>
          <a:spcPct val="106000"/>
        </a:lnSpc>
        <a:spcBef>
          <a:spcPct val="0"/>
        </a:spcBef>
        <a:spcAft>
          <a:spcPct val="0"/>
        </a:spcAft>
        <a:defRPr sz="1600" b="1">
          <a:solidFill>
            <a:schemeClr val="tx1"/>
          </a:solidFill>
          <a:latin typeface="Arial" pitchFamily="34" charset="0"/>
        </a:defRPr>
      </a:lvl3pPr>
      <a:lvl4pPr algn="l" rtl="0" eaLnBrk="0" fontAlgn="base" hangingPunct="0">
        <a:lnSpc>
          <a:spcPct val="106000"/>
        </a:lnSpc>
        <a:spcBef>
          <a:spcPct val="0"/>
        </a:spcBef>
        <a:spcAft>
          <a:spcPct val="0"/>
        </a:spcAft>
        <a:defRPr sz="1600" b="1">
          <a:solidFill>
            <a:schemeClr val="tx1"/>
          </a:solidFill>
          <a:latin typeface="Arial" pitchFamily="34" charset="0"/>
        </a:defRPr>
      </a:lvl4pPr>
      <a:lvl5pPr algn="l" rtl="0" eaLnBrk="0" fontAlgn="base" hangingPunct="0">
        <a:lnSpc>
          <a:spcPct val="106000"/>
        </a:lnSpc>
        <a:spcBef>
          <a:spcPct val="0"/>
        </a:spcBef>
        <a:spcAft>
          <a:spcPct val="0"/>
        </a:spcAft>
        <a:defRPr sz="1600" b="1">
          <a:solidFill>
            <a:schemeClr val="tx1"/>
          </a:solidFill>
          <a:latin typeface="Arial" pitchFamily="34" charset="0"/>
        </a:defRPr>
      </a:lvl5pPr>
      <a:lvl6pPr marL="457200" algn="l" rtl="0" fontAlgn="base">
        <a:lnSpc>
          <a:spcPct val="106000"/>
        </a:lnSpc>
        <a:spcBef>
          <a:spcPct val="0"/>
        </a:spcBef>
        <a:spcAft>
          <a:spcPct val="0"/>
        </a:spcAft>
        <a:defRPr sz="1600" b="1">
          <a:solidFill>
            <a:schemeClr val="tx1"/>
          </a:solidFill>
          <a:latin typeface="Arial" pitchFamily="34" charset="0"/>
        </a:defRPr>
      </a:lvl6pPr>
      <a:lvl7pPr marL="914400" algn="l" rtl="0" fontAlgn="base">
        <a:lnSpc>
          <a:spcPct val="106000"/>
        </a:lnSpc>
        <a:spcBef>
          <a:spcPct val="0"/>
        </a:spcBef>
        <a:spcAft>
          <a:spcPct val="0"/>
        </a:spcAft>
        <a:defRPr sz="1600" b="1">
          <a:solidFill>
            <a:schemeClr val="tx1"/>
          </a:solidFill>
          <a:latin typeface="Arial" pitchFamily="34" charset="0"/>
        </a:defRPr>
      </a:lvl7pPr>
      <a:lvl8pPr marL="1371600" algn="l" rtl="0" fontAlgn="base">
        <a:lnSpc>
          <a:spcPct val="106000"/>
        </a:lnSpc>
        <a:spcBef>
          <a:spcPct val="0"/>
        </a:spcBef>
        <a:spcAft>
          <a:spcPct val="0"/>
        </a:spcAft>
        <a:defRPr sz="1600" b="1">
          <a:solidFill>
            <a:schemeClr val="tx1"/>
          </a:solidFill>
          <a:latin typeface="Arial" pitchFamily="34" charset="0"/>
        </a:defRPr>
      </a:lvl8pPr>
      <a:lvl9pPr marL="1828800" algn="l" rtl="0" fontAlgn="base">
        <a:lnSpc>
          <a:spcPct val="106000"/>
        </a:lnSpc>
        <a:spcBef>
          <a:spcPct val="0"/>
        </a:spcBef>
        <a:spcAft>
          <a:spcPct val="0"/>
        </a:spcAft>
        <a:defRPr sz="1600" b="1">
          <a:solidFill>
            <a:schemeClr val="tx1"/>
          </a:solidFill>
          <a:latin typeface="Arial" pitchFamily="34"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2" charset="2"/>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699747" name="Line 35"/>
          <p:cNvSpPr>
            <a:spLocks noChangeShapeType="1"/>
          </p:cNvSpPr>
          <p:nvPr/>
        </p:nvSpPr>
        <p:spPr bwMode="gray">
          <a:xfrm>
            <a:off x="469900" y="917757"/>
            <a:ext cx="8504238" cy="0"/>
          </a:xfrm>
          <a:prstGeom prst="line">
            <a:avLst/>
          </a:prstGeom>
          <a:noFill/>
          <a:ln w="12700">
            <a:noFill/>
            <a:round/>
            <a:headEnd/>
            <a:tailEnd/>
          </a:ln>
          <a:effectLst/>
        </p:spPr>
        <p:txBody>
          <a:bodyPr lIns="73152" tIns="73152" rIns="73152" bIns="73152" anchor="ctr" anchorCtr="1"/>
          <a:lstStyle/>
          <a:p>
            <a:pPr algn="ctr" eaLnBrk="0" fontAlgn="base" hangingPunct="0">
              <a:lnSpc>
                <a:spcPct val="106000"/>
              </a:lnSpc>
              <a:spcBef>
                <a:spcPct val="0"/>
              </a:spcBef>
              <a:spcAft>
                <a:spcPct val="0"/>
              </a:spcAft>
              <a:defRPr/>
            </a:pPr>
            <a:endParaRPr lang="en-US" sz="1100" b="1" dirty="0">
              <a:solidFill>
                <a:srgbClr val="000000"/>
              </a:solidFill>
              <a:cs typeface="Arial" charset="0"/>
            </a:endParaRPr>
          </a:p>
        </p:txBody>
      </p:sp>
      <p:sp>
        <p:nvSpPr>
          <p:cNvPr id="8" name="Rectangle 10"/>
          <p:cNvSpPr txBox="1">
            <a:spLocks noGrp="1" noChangeArrowheads="1"/>
          </p:cNvSpPr>
          <p:nvPr/>
        </p:nvSpPr>
        <p:spPr bwMode="auto">
          <a:xfrm>
            <a:off x="8763000" y="6629400"/>
            <a:ext cx="381000" cy="228600"/>
          </a:xfrm>
          <a:prstGeom prst="rect">
            <a:avLst/>
          </a:prstGeom>
          <a:noFill/>
          <a:ln w="9525">
            <a:noFill/>
            <a:miter lim="800000"/>
            <a:headEnd/>
            <a:tailEnd/>
          </a:ln>
        </p:spPr>
        <p:txBody>
          <a:bodyPr/>
          <a:lstStyle/>
          <a:p>
            <a:pPr algn="r" fontAlgn="base">
              <a:spcBef>
                <a:spcPct val="0"/>
              </a:spcBef>
              <a:spcAft>
                <a:spcPct val="0"/>
              </a:spcAft>
            </a:pPr>
            <a:fld id="{D9031E23-7DD1-46E2-B44E-C7766D18DB48}" type="slidenum">
              <a:rPr lang="en-US" sz="900">
                <a:solidFill>
                  <a:srgbClr val="000000"/>
                </a:solidFill>
                <a:cs typeface="Arial" charset="0"/>
              </a:rPr>
              <a:pPr algn="r" fontAlgn="base">
                <a:spcBef>
                  <a:spcPct val="0"/>
                </a:spcBef>
                <a:spcAft>
                  <a:spcPct val="0"/>
                </a:spcAft>
              </a:pPr>
              <a:t>‹#›</a:t>
            </a:fld>
            <a:endParaRPr lang="en-US" sz="900" dirty="0">
              <a:solidFill>
                <a:srgbClr val="000000"/>
              </a:solidFill>
              <a:cs typeface="Arial" charset="0"/>
            </a:endParaRPr>
          </a:p>
        </p:txBody>
      </p:sp>
      <p:pic>
        <p:nvPicPr>
          <p:cNvPr id="9" name="Picture 4"/>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2" y="5852160"/>
            <a:ext cx="1013493" cy="1005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333140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pitchFamily="34" charset="0"/>
        </a:defRPr>
      </a:lvl2pPr>
      <a:lvl3pPr algn="l" rtl="0" eaLnBrk="0" fontAlgn="base" hangingPunct="0">
        <a:lnSpc>
          <a:spcPct val="106000"/>
        </a:lnSpc>
        <a:spcBef>
          <a:spcPct val="0"/>
        </a:spcBef>
        <a:spcAft>
          <a:spcPct val="0"/>
        </a:spcAft>
        <a:defRPr sz="1600" b="1">
          <a:solidFill>
            <a:schemeClr val="tx1"/>
          </a:solidFill>
          <a:latin typeface="Arial" pitchFamily="34" charset="0"/>
        </a:defRPr>
      </a:lvl3pPr>
      <a:lvl4pPr algn="l" rtl="0" eaLnBrk="0" fontAlgn="base" hangingPunct="0">
        <a:lnSpc>
          <a:spcPct val="106000"/>
        </a:lnSpc>
        <a:spcBef>
          <a:spcPct val="0"/>
        </a:spcBef>
        <a:spcAft>
          <a:spcPct val="0"/>
        </a:spcAft>
        <a:defRPr sz="1600" b="1">
          <a:solidFill>
            <a:schemeClr val="tx1"/>
          </a:solidFill>
          <a:latin typeface="Arial" pitchFamily="34" charset="0"/>
        </a:defRPr>
      </a:lvl4pPr>
      <a:lvl5pPr algn="l" rtl="0" eaLnBrk="0" fontAlgn="base" hangingPunct="0">
        <a:lnSpc>
          <a:spcPct val="106000"/>
        </a:lnSpc>
        <a:spcBef>
          <a:spcPct val="0"/>
        </a:spcBef>
        <a:spcAft>
          <a:spcPct val="0"/>
        </a:spcAft>
        <a:defRPr sz="1600" b="1">
          <a:solidFill>
            <a:schemeClr val="tx1"/>
          </a:solidFill>
          <a:latin typeface="Arial" pitchFamily="34" charset="0"/>
        </a:defRPr>
      </a:lvl5pPr>
      <a:lvl6pPr marL="457200" algn="l" rtl="0" fontAlgn="base">
        <a:lnSpc>
          <a:spcPct val="106000"/>
        </a:lnSpc>
        <a:spcBef>
          <a:spcPct val="0"/>
        </a:spcBef>
        <a:spcAft>
          <a:spcPct val="0"/>
        </a:spcAft>
        <a:defRPr sz="1600" b="1">
          <a:solidFill>
            <a:schemeClr val="tx1"/>
          </a:solidFill>
          <a:latin typeface="Arial" pitchFamily="34" charset="0"/>
        </a:defRPr>
      </a:lvl6pPr>
      <a:lvl7pPr marL="914400" algn="l" rtl="0" fontAlgn="base">
        <a:lnSpc>
          <a:spcPct val="106000"/>
        </a:lnSpc>
        <a:spcBef>
          <a:spcPct val="0"/>
        </a:spcBef>
        <a:spcAft>
          <a:spcPct val="0"/>
        </a:spcAft>
        <a:defRPr sz="1600" b="1">
          <a:solidFill>
            <a:schemeClr val="tx1"/>
          </a:solidFill>
          <a:latin typeface="Arial" pitchFamily="34" charset="0"/>
        </a:defRPr>
      </a:lvl7pPr>
      <a:lvl8pPr marL="1371600" algn="l" rtl="0" fontAlgn="base">
        <a:lnSpc>
          <a:spcPct val="106000"/>
        </a:lnSpc>
        <a:spcBef>
          <a:spcPct val="0"/>
        </a:spcBef>
        <a:spcAft>
          <a:spcPct val="0"/>
        </a:spcAft>
        <a:defRPr sz="1600" b="1">
          <a:solidFill>
            <a:schemeClr val="tx1"/>
          </a:solidFill>
          <a:latin typeface="Arial" pitchFamily="34" charset="0"/>
        </a:defRPr>
      </a:lvl8pPr>
      <a:lvl9pPr marL="1828800" algn="l" rtl="0" fontAlgn="base">
        <a:lnSpc>
          <a:spcPct val="106000"/>
        </a:lnSpc>
        <a:spcBef>
          <a:spcPct val="0"/>
        </a:spcBef>
        <a:spcAft>
          <a:spcPct val="0"/>
        </a:spcAft>
        <a:defRPr sz="1600" b="1">
          <a:solidFill>
            <a:schemeClr val="tx1"/>
          </a:solidFill>
          <a:latin typeface="Arial" pitchFamily="34"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2" charset="2"/>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9.xml"/><Relationship Id="rId4" Type="http://schemas.openxmlformats.org/officeDocument/2006/relationships/tags" Target="../tags/tag4.xml"/><Relationship Id="rId9"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0.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0.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0.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0.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44500" y="4127500"/>
            <a:ext cx="6622519" cy="2616101"/>
          </a:xfrm>
          <a:prstGeom prst="rect">
            <a:avLst/>
          </a:prstGeom>
          <a:noFill/>
        </p:spPr>
        <p:txBody>
          <a:bodyPr wrap="none" rtlCol="0">
            <a:spAutoFit/>
          </a:bodyPr>
          <a:lstStyle/>
          <a:p>
            <a:r>
              <a:rPr lang="en-US" sz="3600" dirty="0" smtClean="0">
                <a:solidFill>
                  <a:srgbClr val="FFFF00"/>
                </a:solidFill>
                <a:latin typeface="Arial" pitchFamily="34" charset="0"/>
                <a:cs typeface="Arial" pitchFamily="34" charset="0"/>
              </a:rPr>
              <a:t>Federal Railroad Administration</a:t>
            </a:r>
          </a:p>
          <a:p>
            <a:r>
              <a:rPr lang="en-US" sz="2000" i="1" dirty="0" smtClean="0">
                <a:solidFill>
                  <a:prstClr val="white"/>
                </a:solidFill>
                <a:latin typeface="Arial" pitchFamily="34" charset="0"/>
                <a:cs typeface="Arial" pitchFamily="34" charset="0"/>
              </a:rPr>
              <a:t>Rail – Moving America Forward</a:t>
            </a:r>
          </a:p>
          <a:p>
            <a:endParaRPr lang="en-US" i="1" dirty="0">
              <a:solidFill>
                <a:prstClr val="white"/>
              </a:solidFill>
            </a:endParaRPr>
          </a:p>
          <a:p>
            <a:r>
              <a:rPr lang="en-US" dirty="0" smtClean="0">
                <a:solidFill>
                  <a:prstClr val="white"/>
                </a:solidFill>
                <a:latin typeface="Arial" pitchFamily="34" charset="0"/>
                <a:cs typeface="Arial" pitchFamily="34" charset="0"/>
              </a:rPr>
              <a:t>VA-NC Interstate High Speed Rail Compact Meeting</a:t>
            </a:r>
            <a:br>
              <a:rPr lang="en-US" dirty="0" smtClean="0">
                <a:solidFill>
                  <a:prstClr val="white"/>
                </a:solidFill>
                <a:latin typeface="Arial" pitchFamily="34" charset="0"/>
                <a:cs typeface="Arial" pitchFamily="34" charset="0"/>
              </a:rPr>
            </a:br>
            <a:endParaRPr lang="en-US" dirty="0" smtClean="0">
              <a:solidFill>
                <a:prstClr val="white"/>
              </a:solidFill>
              <a:latin typeface="Arial" pitchFamily="34" charset="0"/>
              <a:cs typeface="Arial" pitchFamily="34" charset="0"/>
            </a:endParaRPr>
          </a:p>
          <a:p>
            <a:r>
              <a:rPr lang="en-US" dirty="0" smtClean="0">
                <a:solidFill>
                  <a:prstClr val="white"/>
                </a:solidFill>
                <a:latin typeface="Arial" pitchFamily="34" charset="0"/>
                <a:cs typeface="Arial" pitchFamily="34" charset="0"/>
              </a:rPr>
              <a:t>Richmond, VA</a:t>
            </a:r>
            <a:br>
              <a:rPr lang="en-US" dirty="0" smtClean="0">
                <a:solidFill>
                  <a:prstClr val="white"/>
                </a:solidFill>
                <a:latin typeface="Arial" pitchFamily="34" charset="0"/>
                <a:cs typeface="Arial" pitchFamily="34" charset="0"/>
              </a:rPr>
            </a:br>
            <a:endParaRPr lang="en-US" dirty="0" smtClean="0">
              <a:solidFill>
                <a:prstClr val="white"/>
              </a:solidFill>
              <a:latin typeface="Arial" pitchFamily="34" charset="0"/>
              <a:cs typeface="Arial" pitchFamily="34" charset="0"/>
            </a:endParaRPr>
          </a:p>
          <a:p>
            <a:r>
              <a:rPr lang="en-US" dirty="0" smtClean="0">
                <a:solidFill>
                  <a:prstClr val="white"/>
                </a:solidFill>
                <a:latin typeface="Arial" pitchFamily="34" charset="0"/>
                <a:cs typeface="Arial" pitchFamily="34" charset="0"/>
              </a:rPr>
              <a:t>January 7, 2014</a:t>
            </a:r>
            <a:endParaRPr lang="en-US" dirty="0">
              <a:solidFill>
                <a:prstClr val="white"/>
              </a:solidFill>
              <a:latin typeface="Arial" pitchFamily="34" charset="0"/>
              <a:cs typeface="Arial" pitchFamily="34" charset="0"/>
            </a:endParaRP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538885"/>
            <a:ext cx="9144000" cy="3187658"/>
          </a:xfrm>
          <a:prstGeom prst="rect">
            <a:avLst/>
          </a:prstGeom>
          <a:noFill/>
          <a:ln w="9525">
            <a:noFill/>
            <a:miter lim="800000"/>
            <a:headEnd/>
            <a:tailEnd/>
          </a:ln>
        </p:spPr>
      </p:pic>
    </p:spTree>
    <p:extLst>
      <p:ext uri="{BB962C8B-B14F-4D97-AF65-F5344CB8AC3E}">
        <p14:creationId xmlns:p14="http://schemas.microsoft.com/office/powerpoint/2010/main" xmlns="" val="25296241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286000" y="1267599"/>
            <a:ext cx="4572000" cy="4572000"/>
          </a:xfrm>
          <a:prstGeom prst="ellipse">
            <a:avLst/>
          </a:prstGeom>
          <a:solidFill>
            <a:schemeClr val="accent2"/>
          </a:solidFill>
          <a:ln w="14605" algn="ctr">
            <a:solidFill>
              <a:schemeClr val="accent6"/>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10" name="Title 1"/>
          <p:cNvSpPr txBox="1">
            <a:spLocks/>
          </p:cNvSpPr>
          <p:nvPr/>
        </p:nvSpPr>
        <p:spPr bwMode="gray">
          <a:xfrm>
            <a:off x="393332" y="445641"/>
            <a:ext cx="8229600" cy="3262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eaLnBrk="0" hangingPunct="0">
              <a:lnSpc>
                <a:spcPct val="106000"/>
              </a:lnSpc>
              <a:defRPr/>
            </a:pPr>
            <a:r>
              <a:rPr lang="en-US" sz="2000" b="1" kern="0" noProof="0" dirty="0" smtClean="0">
                <a:latin typeface="+mj-lt"/>
                <a:ea typeface="+mj-ea"/>
                <a:cs typeface="+mj-cs"/>
              </a:rPr>
              <a:t>Monitoring and Technical Assistance Contract (MTAC)</a:t>
            </a:r>
            <a:endParaRPr kumimoji="0" lang="en-US" sz="2000" b="1" i="1"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37" name="Text Placeholder 12"/>
          <p:cNvSpPr>
            <a:spLocks/>
          </p:cNvSpPr>
          <p:nvPr>
            <p:custDataLst>
              <p:tags r:id="rId1"/>
            </p:custDataLst>
          </p:nvPr>
        </p:nvSpPr>
        <p:spPr bwMode="auto">
          <a:xfrm>
            <a:off x="458419" y="1066800"/>
            <a:ext cx="3340468" cy="276999"/>
          </a:xfrm>
          <a:prstGeom prst="rect">
            <a:avLst/>
          </a:prstGeom>
          <a:noFill/>
          <a:ln w="9525">
            <a:noFill/>
            <a:miter lim="800000"/>
            <a:headEnd/>
            <a:tailEnd/>
          </a:ln>
        </p:spPr>
        <p:txBody>
          <a:bodyPr wrap="square" lIns="0" tIns="0" rIns="0" bIns="0">
            <a:spAutoFit/>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rPr>
              <a:t>Increased Oversight</a:t>
            </a:r>
            <a:endParaRPr kumimoji="0" lang="en-US" sz="1800" b="1" i="0" u="none" strike="noStrike" kern="0" cap="none" spc="0" normalizeH="0" baseline="0" noProof="0" dirty="0">
              <a:ln>
                <a:noFill/>
              </a:ln>
              <a:effectLst/>
              <a:uLnTx/>
              <a:uFillTx/>
            </a:endParaRPr>
          </a:p>
        </p:txBody>
      </p:sp>
      <p:sp>
        <p:nvSpPr>
          <p:cNvPr id="38" name="Text Placeholder 12"/>
          <p:cNvSpPr>
            <a:spLocks/>
          </p:cNvSpPr>
          <p:nvPr>
            <p:custDataLst>
              <p:tags r:id="rId2"/>
            </p:custDataLst>
          </p:nvPr>
        </p:nvSpPr>
        <p:spPr bwMode="auto">
          <a:xfrm>
            <a:off x="5300250" y="1066800"/>
            <a:ext cx="3447288" cy="276999"/>
          </a:xfrm>
          <a:prstGeom prst="rect">
            <a:avLst/>
          </a:prstGeom>
          <a:noFill/>
          <a:ln w="9525">
            <a:noFill/>
            <a:miter lim="800000"/>
            <a:headEnd/>
            <a:tailEnd/>
          </a:ln>
        </p:spPr>
        <p:txBody>
          <a:bodyPr wrap="square" lIns="0" tIns="0" rIns="0" bIns="0">
            <a:spAutoFit/>
          </a:bodyPr>
          <a:lstStyle/>
          <a:p>
            <a:pPr marL="0" marR="0" lvl="0" indent="0" algn="ctr" defTabSz="1019175" eaLnBrk="1" fontAlgn="auto" latinLnBrk="0" hangingPunct="1">
              <a:lnSpc>
                <a:spcPct val="100000"/>
              </a:lnSpc>
              <a:spcBef>
                <a:spcPts val="0"/>
              </a:spcBef>
              <a:spcAft>
                <a:spcPts val="0"/>
              </a:spcAft>
              <a:buClrTx/>
              <a:buSzTx/>
              <a:buFontTx/>
              <a:buNone/>
              <a:tabLst/>
              <a:defRPr/>
            </a:pPr>
            <a:r>
              <a:rPr lang="en-US" b="1" kern="0" noProof="0" dirty="0" smtClean="0"/>
              <a:t>Improved Technical Assistance</a:t>
            </a:r>
            <a:endParaRPr kumimoji="0" lang="en-US" sz="1800" b="1" i="0" u="none" strike="noStrike" kern="0" cap="none" spc="0" normalizeH="0" baseline="0" noProof="0" dirty="0">
              <a:ln>
                <a:noFill/>
              </a:ln>
              <a:effectLst/>
              <a:uLnTx/>
              <a:uFillTx/>
            </a:endParaRPr>
          </a:p>
        </p:txBody>
      </p:sp>
      <p:sp>
        <p:nvSpPr>
          <p:cNvPr id="3" name="TextBox 2"/>
          <p:cNvSpPr txBox="1"/>
          <p:nvPr/>
        </p:nvSpPr>
        <p:spPr>
          <a:xfrm>
            <a:off x="3124200" y="3184267"/>
            <a:ext cx="2895600" cy="646331"/>
          </a:xfrm>
          <a:prstGeom prst="rect">
            <a:avLst/>
          </a:prstGeom>
          <a:noFill/>
        </p:spPr>
        <p:txBody>
          <a:bodyPr wrap="square" rtlCol="0">
            <a:spAutoFit/>
          </a:bodyPr>
          <a:lstStyle/>
          <a:p>
            <a:pPr algn="ctr"/>
            <a:r>
              <a:rPr lang="en-US" b="1" dirty="0" smtClean="0"/>
              <a:t>MTAC</a:t>
            </a:r>
          </a:p>
          <a:p>
            <a:pPr algn="ctr"/>
            <a:r>
              <a:rPr lang="en-US" b="1" dirty="0" smtClean="0"/>
              <a:t>Program</a:t>
            </a:r>
          </a:p>
        </p:txBody>
      </p:sp>
      <p:grpSp>
        <p:nvGrpSpPr>
          <p:cNvPr id="7" name="Group 6"/>
          <p:cNvGrpSpPr/>
          <p:nvPr/>
        </p:nvGrpSpPr>
        <p:grpSpPr>
          <a:xfrm>
            <a:off x="5300250" y="1465719"/>
            <a:ext cx="3447288" cy="4175760"/>
            <a:chOff x="5300250" y="1447800"/>
            <a:chExt cx="3447288" cy="4175760"/>
          </a:xfrm>
        </p:grpSpPr>
        <p:sp>
          <p:nvSpPr>
            <p:cNvPr id="33" name="AutoShape 5"/>
            <p:cNvSpPr>
              <a:spLocks noChangeArrowheads="1"/>
            </p:cNvSpPr>
            <p:nvPr>
              <p:custDataLst>
                <p:tags r:id="rId6"/>
              </p:custDataLst>
            </p:nvPr>
          </p:nvSpPr>
          <p:spPr bwMode="gray">
            <a:xfrm>
              <a:off x="5300250" y="2895600"/>
              <a:ext cx="3447288" cy="1280160"/>
            </a:xfrm>
            <a:prstGeom prst="homePlate">
              <a:avLst>
                <a:gd name="adj" fmla="val 21847"/>
              </a:avLst>
            </a:prstGeom>
            <a:solidFill>
              <a:schemeClr val="bg2"/>
            </a:solidFill>
            <a:ln w="19050" algn="ctr">
              <a:noFill/>
              <a:miter lim="800000"/>
              <a:headEnd/>
              <a:tailEnd/>
            </a:ln>
          </p:spPr>
          <p:txBody>
            <a:bodyPr lIns="90000" tIns="90000" rIns="90000" bIns="90000" anchor="ctr" anchorCtr="0"/>
            <a:lstStyle/>
            <a:p>
              <a:pPr lvl="0" defTabSz="957998">
                <a:spcBef>
                  <a:spcPts val="400"/>
                </a:spcBef>
                <a:defRPr/>
              </a:pPr>
              <a:endParaRPr lang="en-US" kern="0" dirty="0">
                <a:solidFill>
                  <a:srgbClr val="FFFFFF"/>
                </a:solidFill>
              </a:endParaRPr>
            </a:p>
          </p:txBody>
        </p:sp>
        <p:sp>
          <p:nvSpPr>
            <p:cNvPr id="34" name="AutoShape 12"/>
            <p:cNvSpPr>
              <a:spLocks noChangeArrowheads="1"/>
            </p:cNvSpPr>
            <p:nvPr>
              <p:custDataLst>
                <p:tags r:id="rId7"/>
              </p:custDataLst>
            </p:nvPr>
          </p:nvSpPr>
          <p:spPr bwMode="gray">
            <a:xfrm>
              <a:off x="5300250" y="1447800"/>
              <a:ext cx="3447288" cy="1280160"/>
            </a:xfrm>
            <a:prstGeom prst="homePlate">
              <a:avLst>
                <a:gd name="adj" fmla="val 21847"/>
              </a:avLst>
            </a:prstGeom>
            <a:solidFill>
              <a:schemeClr val="bg2"/>
            </a:solidFill>
            <a:ln w="19050" algn="ctr">
              <a:noFill/>
              <a:miter lim="800000"/>
              <a:headEnd/>
              <a:tailEnd/>
            </a:ln>
          </p:spPr>
          <p:txBody>
            <a:bodyPr lIns="90000" tIns="90000" rIns="90000" bIns="90000" anchor="ctr" anchorCtr="0"/>
            <a:lstStyle/>
            <a:p>
              <a:pPr defTabSz="957998">
                <a:spcBef>
                  <a:spcPts val="400"/>
                </a:spcBef>
                <a:defRPr/>
              </a:pPr>
              <a:endParaRPr lang="en-US" kern="0" dirty="0">
                <a:solidFill>
                  <a:srgbClr val="FFFFFF"/>
                </a:solidFill>
              </a:endParaRPr>
            </a:p>
          </p:txBody>
        </p:sp>
        <p:sp>
          <p:nvSpPr>
            <p:cNvPr id="39" name="AutoShape 5"/>
            <p:cNvSpPr>
              <a:spLocks noChangeArrowheads="1"/>
            </p:cNvSpPr>
            <p:nvPr>
              <p:custDataLst>
                <p:tags r:id="rId8"/>
              </p:custDataLst>
            </p:nvPr>
          </p:nvSpPr>
          <p:spPr bwMode="gray">
            <a:xfrm>
              <a:off x="5300250" y="4343400"/>
              <a:ext cx="3447288" cy="1280160"/>
            </a:xfrm>
            <a:prstGeom prst="homePlate">
              <a:avLst>
                <a:gd name="adj" fmla="val 21847"/>
              </a:avLst>
            </a:prstGeom>
            <a:solidFill>
              <a:schemeClr val="bg2"/>
            </a:solidFill>
            <a:ln w="19050" algn="ctr">
              <a:noFill/>
              <a:miter lim="800000"/>
              <a:headEnd/>
              <a:tailEnd/>
            </a:ln>
          </p:spPr>
          <p:txBody>
            <a:bodyPr lIns="90000" tIns="90000" rIns="90000" bIns="90000" anchor="ctr" anchorCtr="0"/>
            <a:lstStyle/>
            <a:p>
              <a:pPr lvl="0" defTabSz="957998">
                <a:spcBef>
                  <a:spcPts val="400"/>
                </a:spcBef>
                <a:defRPr/>
              </a:pPr>
              <a:endParaRPr lang="en-US" kern="0" dirty="0">
                <a:solidFill>
                  <a:srgbClr val="FFFFFF"/>
                </a:solidFill>
              </a:endParaRPr>
            </a:p>
          </p:txBody>
        </p:sp>
      </p:grpSp>
      <p:grpSp>
        <p:nvGrpSpPr>
          <p:cNvPr id="5" name="Group 4"/>
          <p:cNvGrpSpPr/>
          <p:nvPr/>
        </p:nvGrpSpPr>
        <p:grpSpPr>
          <a:xfrm>
            <a:off x="404444" y="1465719"/>
            <a:ext cx="3448418" cy="4175760"/>
            <a:chOff x="404444" y="1447800"/>
            <a:chExt cx="3448418" cy="4175760"/>
          </a:xfrm>
        </p:grpSpPr>
        <p:sp>
          <p:nvSpPr>
            <p:cNvPr id="29" name="AutoShape 6"/>
            <p:cNvSpPr>
              <a:spLocks noChangeArrowheads="1"/>
            </p:cNvSpPr>
            <p:nvPr>
              <p:custDataLst>
                <p:tags r:id="rId3"/>
              </p:custDataLst>
            </p:nvPr>
          </p:nvSpPr>
          <p:spPr bwMode="gray">
            <a:xfrm flipH="1">
              <a:off x="405009" y="4343400"/>
              <a:ext cx="3447288" cy="1280160"/>
            </a:xfrm>
            <a:prstGeom prst="homePlate">
              <a:avLst>
                <a:gd name="adj" fmla="val 21898"/>
              </a:avLst>
            </a:prstGeom>
            <a:solidFill>
              <a:schemeClr val="bg2"/>
            </a:solidFill>
            <a:ln w="19050" algn="ctr">
              <a:noFill/>
              <a:miter lim="800000"/>
              <a:headEnd/>
              <a:tailEnd/>
            </a:ln>
          </p:spPr>
          <p:txBody>
            <a:bodyPr lIns="180000" tIns="90000" rIns="0" bIns="90000" anchor="ctr" anchorCtr="0"/>
            <a:lstStyle/>
            <a:p>
              <a:pPr lvl="0" defTabSz="957998">
                <a:spcBef>
                  <a:spcPts val="400"/>
                </a:spcBef>
                <a:defRPr/>
              </a:pPr>
              <a:r>
                <a:rPr lang="en-US" kern="0" dirty="0">
                  <a:solidFill>
                    <a:srgbClr val="FFFFFF"/>
                  </a:solidFill>
                </a:rPr>
                <a:t>Faster deliverable reviews</a:t>
              </a:r>
            </a:p>
          </p:txBody>
        </p:sp>
        <p:sp>
          <p:nvSpPr>
            <p:cNvPr id="31" name="AutoShape 8"/>
            <p:cNvSpPr>
              <a:spLocks noChangeArrowheads="1"/>
            </p:cNvSpPr>
            <p:nvPr>
              <p:custDataLst>
                <p:tags r:id="rId4"/>
              </p:custDataLst>
            </p:nvPr>
          </p:nvSpPr>
          <p:spPr bwMode="gray">
            <a:xfrm flipH="1">
              <a:off x="404444" y="1447800"/>
              <a:ext cx="3448418" cy="1280160"/>
            </a:xfrm>
            <a:prstGeom prst="homePlate">
              <a:avLst>
                <a:gd name="adj" fmla="val 21898"/>
              </a:avLst>
            </a:prstGeom>
            <a:solidFill>
              <a:schemeClr val="bg2"/>
            </a:solidFill>
            <a:ln w="19050" algn="ctr">
              <a:noFill/>
              <a:miter lim="800000"/>
              <a:headEnd/>
              <a:tailEnd/>
            </a:ln>
          </p:spPr>
          <p:txBody>
            <a:bodyPr lIns="180000" tIns="90000" rIns="0" bIns="90000" anchor="ctr" anchorCtr="0"/>
            <a:lstStyle/>
            <a:p>
              <a:pPr lvl="0" defTabSz="957998">
                <a:spcBef>
                  <a:spcPts val="400"/>
                </a:spcBef>
                <a:defRPr/>
              </a:pPr>
              <a:r>
                <a:rPr lang="en-US" kern="0" dirty="0" smtClean="0">
                  <a:solidFill>
                    <a:srgbClr val="FFFFFF"/>
                  </a:solidFill>
                </a:rPr>
                <a:t>More frequent, higher-quality monitoring reviews</a:t>
              </a:r>
              <a:endParaRPr lang="en-US" kern="0" dirty="0">
                <a:solidFill>
                  <a:srgbClr val="FFFFFF"/>
                </a:solidFill>
              </a:endParaRPr>
            </a:p>
          </p:txBody>
        </p:sp>
        <p:sp>
          <p:nvSpPr>
            <p:cNvPr id="40" name="AutoShape 8"/>
            <p:cNvSpPr>
              <a:spLocks noChangeArrowheads="1"/>
            </p:cNvSpPr>
            <p:nvPr>
              <p:custDataLst>
                <p:tags r:id="rId5"/>
              </p:custDataLst>
            </p:nvPr>
          </p:nvSpPr>
          <p:spPr bwMode="gray">
            <a:xfrm flipH="1">
              <a:off x="404444" y="2895600"/>
              <a:ext cx="3448418" cy="1280160"/>
            </a:xfrm>
            <a:prstGeom prst="homePlate">
              <a:avLst>
                <a:gd name="adj" fmla="val 21898"/>
              </a:avLst>
            </a:prstGeom>
            <a:solidFill>
              <a:schemeClr val="bg2"/>
            </a:solidFill>
            <a:ln w="19050" algn="ctr">
              <a:noFill/>
              <a:miter lim="800000"/>
              <a:headEnd/>
              <a:tailEnd/>
            </a:ln>
          </p:spPr>
          <p:txBody>
            <a:bodyPr lIns="180000" tIns="90000" rIns="0" bIns="90000" anchor="ctr" anchorCtr="0"/>
            <a:lstStyle/>
            <a:p>
              <a:pPr lvl="0" defTabSz="957998">
                <a:spcBef>
                  <a:spcPts val="400"/>
                </a:spcBef>
                <a:defRPr/>
              </a:pPr>
              <a:r>
                <a:rPr lang="en-US" kern="0" dirty="0">
                  <a:solidFill>
                    <a:srgbClr val="FFFFFF"/>
                  </a:solidFill>
                </a:rPr>
                <a:t>Improved understanding of unique project challenges</a:t>
              </a:r>
            </a:p>
          </p:txBody>
        </p:sp>
      </p:grpSp>
      <p:sp>
        <p:nvSpPr>
          <p:cNvPr id="6" name="Rectangle 5"/>
          <p:cNvSpPr/>
          <p:nvPr/>
        </p:nvSpPr>
        <p:spPr>
          <a:xfrm>
            <a:off x="5372100" y="4678233"/>
            <a:ext cx="2971800" cy="646331"/>
          </a:xfrm>
          <a:prstGeom prst="rect">
            <a:avLst/>
          </a:prstGeom>
        </p:spPr>
        <p:txBody>
          <a:bodyPr wrap="square">
            <a:spAutoFit/>
          </a:bodyPr>
          <a:lstStyle/>
          <a:p>
            <a:pPr lvl="0" defTabSz="957998">
              <a:spcBef>
                <a:spcPts val="400"/>
              </a:spcBef>
              <a:defRPr/>
            </a:pPr>
            <a:r>
              <a:rPr lang="en-US" kern="0" dirty="0" smtClean="0">
                <a:solidFill>
                  <a:srgbClr val="FFFFFF"/>
                </a:solidFill>
              </a:rPr>
              <a:t>Technical guidance development</a:t>
            </a:r>
            <a:endParaRPr lang="en-US" kern="0" dirty="0">
              <a:solidFill>
                <a:srgbClr val="FFFFFF"/>
              </a:solidFill>
            </a:endParaRPr>
          </a:p>
        </p:txBody>
      </p:sp>
      <p:sp>
        <p:nvSpPr>
          <p:cNvPr id="8" name="Rectangle 7"/>
          <p:cNvSpPr/>
          <p:nvPr/>
        </p:nvSpPr>
        <p:spPr>
          <a:xfrm>
            <a:off x="5372100" y="3045767"/>
            <a:ext cx="3220536" cy="923330"/>
          </a:xfrm>
          <a:prstGeom prst="rect">
            <a:avLst/>
          </a:prstGeom>
        </p:spPr>
        <p:txBody>
          <a:bodyPr wrap="square">
            <a:spAutoFit/>
          </a:bodyPr>
          <a:lstStyle/>
          <a:p>
            <a:pPr defTabSz="957998">
              <a:spcBef>
                <a:spcPts val="400"/>
              </a:spcBef>
              <a:defRPr/>
            </a:pPr>
            <a:r>
              <a:rPr lang="en-US" kern="0" dirty="0">
                <a:solidFill>
                  <a:srgbClr val="FFFFFF"/>
                </a:solidFill>
              </a:rPr>
              <a:t>One-on-one technical support, webinars, workshops and conferences</a:t>
            </a:r>
          </a:p>
        </p:txBody>
      </p:sp>
      <p:sp>
        <p:nvSpPr>
          <p:cNvPr id="9" name="Rectangle 8"/>
          <p:cNvSpPr/>
          <p:nvPr/>
        </p:nvSpPr>
        <p:spPr>
          <a:xfrm>
            <a:off x="5358806" y="1644134"/>
            <a:ext cx="3330176" cy="923330"/>
          </a:xfrm>
          <a:prstGeom prst="rect">
            <a:avLst/>
          </a:prstGeom>
        </p:spPr>
        <p:txBody>
          <a:bodyPr wrap="square">
            <a:spAutoFit/>
          </a:bodyPr>
          <a:lstStyle/>
          <a:p>
            <a:pPr lvl="0" defTabSz="957998">
              <a:spcBef>
                <a:spcPts val="400"/>
              </a:spcBef>
              <a:defRPr/>
            </a:pPr>
            <a:r>
              <a:rPr lang="en-US" kern="0" dirty="0">
                <a:solidFill>
                  <a:srgbClr val="FFFFFF"/>
                </a:solidFill>
              </a:rPr>
              <a:t>Offerings based on grantee feedback, monitoring, and industry needs</a:t>
            </a:r>
          </a:p>
        </p:txBody>
      </p:sp>
    </p:spTree>
    <p:extLst>
      <p:ext uri="{BB962C8B-B14F-4D97-AF65-F5344CB8AC3E}">
        <p14:creationId xmlns:p14="http://schemas.microsoft.com/office/powerpoint/2010/main" xmlns="" val="31167741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94077" y="400050"/>
            <a:ext cx="4104079" cy="369332"/>
          </a:xfrm>
          <a:prstGeom prst="rect">
            <a:avLst/>
          </a:prstGeom>
          <a:noFill/>
        </p:spPr>
        <p:txBody>
          <a:bodyPr wrap="square" rtlCol="0">
            <a:spAutoFit/>
          </a:bodyPr>
          <a:lstStyle/>
          <a:p>
            <a:pPr marR="0" lvl="0">
              <a:spcBef>
                <a:spcPts val="0"/>
              </a:spcBef>
              <a:spcAft>
                <a:spcPts val="0"/>
              </a:spcAft>
            </a:pPr>
            <a:r>
              <a:rPr lang="en-US" b="1" dirty="0" smtClean="0">
                <a:solidFill>
                  <a:schemeClr val="bg1"/>
                </a:solidFill>
                <a:ea typeface="Times New Roman"/>
              </a:rPr>
              <a:t>Rail Planning Pipeline Assessment</a:t>
            </a:r>
          </a:p>
        </p:txBody>
      </p:sp>
      <p:pic>
        <p:nvPicPr>
          <p:cNvPr id="7" name="Picture 6" descr="workers_orange_rails_bathurst-bridge_union_01.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410200" y="1497330"/>
            <a:ext cx="2857500" cy="4598670"/>
          </a:xfrm>
          <a:prstGeom prst="rect">
            <a:avLst/>
          </a:prstGeom>
        </p:spPr>
      </p:pic>
      <p:sp>
        <p:nvSpPr>
          <p:cNvPr id="6" name="TextBox 5"/>
          <p:cNvSpPr txBox="1"/>
          <p:nvPr/>
        </p:nvSpPr>
        <p:spPr>
          <a:xfrm>
            <a:off x="294076" y="1504712"/>
            <a:ext cx="4104079" cy="646331"/>
          </a:xfrm>
          <a:prstGeom prst="rect">
            <a:avLst/>
          </a:prstGeom>
          <a:noFill/>
        </p:spPr>
        <p:txBody>
          <a:bodyPr wrap="square" rtlCol="0">
            <a:spAutoFit/>
          </a:bodyPr>
          <a:lstStyle/>
          <a:p>
            <a:pPr marR="0" lvl="0">
              <a:spcBef>
                <a:spcPts val="0"/>
              </a:spcBef>
              <a:spcAft>
                <a:spcPts val="0"/>
              </a:spcAft>
            </a:pPr>
            <a:r>
              <a:rPr lang="en-US" b="1" dirty="0" smtClean="0">
                <a:ea typeface="Times New Roman"/>
              </a:rPr>
              <a:t>Identifying the next round of potential </a:t>
            </a:r>
            <a:r>
              <a:rPr lang="en-US" b="1" dirty="0" err="1" smtClean="0">
                <a:ea typeface="Times New Roman"/>
              </a:rPr>
              <a:t>investments</a:t>
            </a:r>
            <a:r>
              <a:rPr lang="en-US" b="1" dirty="0" err="1" smtClean="0">
                <a:solidFill>
                  <a:schemeClr val="bg1"/>
                </a:solidFill>
                <a:ea typeface="Times New Roman"/>
              </a:rPr>
              <a:t>t</a:t>
            </a:r>
            <a:endParaRPr lang="en-US" b="1" dirty="0" smtClean="0">
              <a:solidFill>
                <a:schemeClr val="bg1"/>
              </a:solidFill>
              <a:ea typeface="Times New Roman"/>
            </a:endParaRPr>
          </a:p>
        </p:txBody>
      </p:sp>
    </p:spTree>
    <p:extLst>
      <p:ext uri="{BB962C8B-B14F-4D97-AF65-F5344CB8AC3E}">
        <p14:creationId xmlns:p14="http://schemas.microsoft.com/office/powerpoint/2010/main" xmlns="" val="39016584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0" y="698500"/>
            <a:ext cx="9144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1"/>
          <p:cNvSpPr>
            <a:spLocks/>
          </p:cNvSpPr>
          <p:nvPr/>
        </p:nvSpPr>
        <p:spPr bwMode="auto">
          <a:xfrm>
            <a:off x="456531" y="304727"/>
            <a:ext cx="8687469" cy="378395"/>
          </a:xfrm>
          <a:prstGeom prst="rect">
            <a:avLst/>
          </a:prstGeom>
          <a:noFill/>
          <a:ln w="12700" cap="flat" cmpd="sng">
            <a:noFill/>
            <a:prstDash val="solid"/>
            <a:miter lim="0"/>
            <a:headEnd/>
            <a:tailEnd/>
          </a:ln>
          <a:effectLst/>
        </p:spPr>
        <p:txBody>
          <a:bodyPr lIns="88896" tIns="50798" rIns="88896" bIns="50798"/>
          <a:lstStyle/>
          <a:p>
            <a:pPr marL="0" lvl="1" defTabSz="914145"/>
            <a:r>
              <a:rPr lang="en-US" sz="1600" b="1" dirty="0" smtClean="0">
                <a:solidFill>
                  <a:prstClr val="black"/>
                </a:solidFill>
                <a:latin typeface="Helvetica" charset="0"/>
                <a:ea typeface="Helvetica" charset="0"/>
                <a:cs typeface="Helvetica" charset="0"/>
                <a:sym typeface="Helvetica" charset="0"/>
              </a:rPr>
              <a:t>Passenger rail development pipeline</a:t>
            </a:r>
          </a:p>
        </p:txBody>
      </p:sp>
      <p:sp>
        <p:nvSpPr>
          <p:cNvPr id="5" name="TextBox 4"/>
          <p:cNvSpPr txBox="1"/>
          <p:nvPr/>
        </p:nvSpPr>
        <p:spPr>
          <a:xfrm>
            <a:off x="533400" y="1066800"/>
            <a:ext cx="8283054" cy="1938992"/>
          </a:xfrm>
          <a:prstGeom prst="rect">
            <a:avLst/>
          </a:prstGeom>
          <a:noFill/>
        </p:spPr>
        <p:txBody>
          <a:bodyPr wrap="square" rtlCol="0">
            <a:spAutoFit/>
          </a:bodyPr>
          <a:lstStyle/>
          <a:p>
            <a:r>
              <a:rPr lang="en-US" sz="2400" dirty="0" smtClean="0">
                <a:solidFill>
                  <a:prstClr val="black"/>
                </a:solidFill>
              </a:rPr>
              <a:t>Since 2009, $59M in Federal funds + additional State/private funds have been building a “pipeline” of future projects.</a:t>
            </a:r>
          </a:p>
          <a:p>
            <a:endParaRPr lang="en-US" sz="2400" dirty="0" smtClean="0">
              <a:solidFill>
                <a:prstClr val="black"/>
              </a:solidFill>
            </a:endParaRPr>
          </a:p>
          <a:p>
            <a:endParaRPr lang="en-US" sz="2400" dirty="0" smtClean="0">
              <a:solidFill>
                <a:prstClr val="black"/>
              </a:solidFill>
            </a:endParaRPr>
          </a:p>
          <a:p>
            <a:pPr marL="914400" indent="-457200">
              <a:buFont typeface="Arial" pitchFamily="34" charset="0"/>
              <a:buChar char="•"/>
            </a:pPr>
            <a:endParaRPr lang="en-US" sz="2400" dirty="0">
              <a:solidFill>
                <a:prstClr val="black"/>
              </a:solidFill>
            </a:endParaRPr>
          </a:p>
        </p:txBody>
      </p:sp>
      <p:pic>
        <p:nvPicPr>
          <p:cNvPr id="6" name="Picture 5" descr="IMG_0038.jpg"/>
          <p:cNvPicPr>
            <a:picLocks noChangeAspect="1"/>
          </p:cNvPicPr>
          <p:nvPr/>
        </p:nvPicPr>
        <p:blipFill>
          <a:blip r:embed="rId3" cstate="print"/>
          <a:stretch>
            <a:fillRect/>
          </a:stretch>
        </p:blipFill>
        <p:spPr>
          <a:xfrm>
            <a:off x="4401270" y="2599139"/>
            <a:ext cx="4597590" cy="3065060"/>
          </a:xfrm>
          <a:prstGeom prst="rect">
            <a:avLst/>
          </a:prstGeom>
        </p:spPr>
      </p:pic>
      <p:sp>
        <p:nvSpPr>
          <p:cNvPr id="7" name="Rectangle 6"/>
          <p:cNvSpPr/>
          <p:nvPr/>
        </p:nvSpPr>
        <p:spPr>
          <a:xfrm>
            <a:off x="217714" y="2457529"/>
            <a:ext cx="3962400" cy="3477875"/>
          </a:xfrm>
          <a:prstGeom prst="rect">
            <a:avLst/>
          </a:prstGeom>
        </p:spPr>
        <p:txBody>
          <a:bodyPr wrap="square">
            <a:spAutoFit/>
          </a:bodyPr>
          <a:lstStyle/>
          <a:p>
            <a:pPr marL="465138" indent="-457200">
              <a:buFont typeface="Arial" pitchFamily="34" charset="0"/>
              <a:buChar char="•"/>
            </a:pPr>
            <a:r>
              <a:rPr lang="en-US" sz="2000" dirty="0" smtClean="0">
                <a:solidFill>
                  <a:prstClr val="black"/>
                </a:solidFill>
              </a:rPr>
              <a:t>Prepare for future funding availability – </a:t>
            </a:r>
            <a:r>
              <a:rPr lang="en-US" sz="2000" i="1" dirty="0" smtClean="0">
                <a:solidFill>
                  <a:prstClr val="black"/>
                </a:solidFill>
              </a:rPr>
              <a:t>what are the best market-based investments?</a:t>
            </a:r>
          </a:p>
          <a:p>
            <a:pPr marL="465138" indent="-457200">
              <a:buFont typeface="Arial" pitchFamily="34" charset="0"/>
              <a:buChar char="•"/>
            </a:pPr>
            <a:endParaRPr lang="en-US" sz="2000" dirty="0" smtClean="0">
              <a:solidFill>
                <a:prstClr val="black"/>
              </a:solidFill>
            </a:endParaRPr>
          </a:p>
          <a:p>
            <a:pPr marL="465138" indent="-457200">
              <a:buFont typeface="Arial" pitchFamily="34" charset="0"/>
              <a:buChar char="•"/>
            </a:pPr>
            <a:r>
              <a:rPr lang="en-US" sz="2000" dirty="0" smtClean="0">
                <a:solidFill>
                  <a:prstClr val="black"/>
                </a:solidFill>
              </a:rPr>
              <a:t>Determine priorities for next round of planning – </a:t>
            </a:r>
            <a:r>
              <a:rPr lang="en-US" sz="2000" i="1" dirty="0" smtClean="0">
                <a:solidFill>
                  <a:prstClr val="black"/>
                </a:solidFill>
              </a:rPr>
              <a:t>what potential markets are still “missing”?</a:t>
            </a:r>
          </a:p>
          <a:p>
            <a:pPr marL="465138" indent="-457200">
              <a:buFont typeface="Arial" pitchFamily="34" charset="0"/>
              <a:buChar char="•"/>
            </a:pPr>
            <a:endParaRPr lang="en-US" sz="2000" dirty="0" smtClean="0">
              <a:solidFill>
                <a:prstClr val="black"/>
              </a:solidFill>
            </a:endParaRPr>
          </a:p>
          <a:p>
            <a:pPr marL="465138" indent="-457200">
              <a:buFont typeface="Arial" pitchFamily="34" charset="0"/>
              <a:buChar char="•"/>
            </a:pPr>
            <a:r>
              <a:rPr lang="en-US" sz="2000" dirty="0" smtClean="0">
                <a:solidFill>
                  <a:prstClr val="black"/>
                </a:solidFill>
              </a:rPr>
              <a:t>Identify national vision – </a:t>
            </a:r>
            <a:r>
              <a:rPr lang="en-US" sz="2000" i="1" dirty="0" smtClean="0">
                <a:solidFill>
                  <a:prstClr val="black"/>
                </a:solidFill>
              </a:rPr>
              <a:t>where is rail heading in the U.S.?</a:t>
            </a:r>
            <a:endParaRPr lang="en-US" sz="2000" b="1" i="1" dirty="0" smtClean="0">
              <a:solidFill>
                <a:prstClr val="black"/>
              </a:solidFill>
            </a:endParaRPr>
          </a:p>
        </p:txBody>
      </p:sp>
    </p:spTree>
    <p:extLst>
      <p:ext uri="{BB962C8B-B14F-4D97-AF65-F5344CB8AC3E}">
        <p14:creationId xmlns:p14="http://schemas.microsoft.com/office/powerpoint/2010/main" xmlns="" val="379186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5016500"/>
            <a:ext cx="1841500" cy="1841500"/>
          </a:xfrm>
          <a:prstGeom prst="rect">
            <a:avLst/>
          </a:prstGeom>
          <a:noFill/>
          <a:ln w="9525">
            <a:noFill/>
            <a:miter lim="800000"/>
            <a:headEnd/>
            <a:tailEnd/>
          </a:ln>
          <a:effectLst/>
        </p:spPr>
      </p:pic>
      <p:cxnSp>
        <p:nvCxnSpPr>
          <p:cNvPr id="9" name="Straight Connector 8"/>
          <p:cNvCxnSpPr/>
          <p:nvPr/>
        </p:nvCxnSpPr>
        <p:spPr>
          <a:xfrm flipV="1">
            <a:off x="0" y="698500"/>
            <a:ext cx="9144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1"/>
          <p:cNvSpPr>
            <a:spLocks/>
          </p:cNvSpPr>
          <p:nvPr/>
        </p:nvSpPr>
        <p:spPr bwMode="auto">
          <a:xfrm>
            <a:off x="456531" y="304727"/>
            <a:ext cx="8687469" cy="378395"/>
          </a:xfrm>
          <a:prstGeom prst="rect">
            <a:avLst/>
          </a:prstGeom>
          <a:noFill/>
          <a:ln w="12700" cap="flat" cmpd="sng">
            <a:noFill/>
            <a:prstDash val="solid"/>
            <a:miter lim="0"/>
            <a:headEnd/>
            <a:tailEnd/>
          </a:ln>
          <a:effectLst/>
        </p:spPr>
        <p:txBody>
          <a:bodyPr lIns="88896" tIns="50798" rIns="88896" bIns="50798"/>
          <a:lstStyle/>
          <a:p>
            <a:pPr marL="0" lvl="1" defTabSz="914145"/>
            <a:r>
              <a:rPr lang="en-US" sz="1600" b="1" dirty="0" smtClean="0">
                <a:solidFill>
                  <a:srgbClr val="FF0000"/>
                </a:solidFill>
                <a:latin typeface="Helvetica" charset="0"/>
                <a:ea typeface="Helvetica" charset="0"/>
                <a:cs typeface="Helvetica" charset="0"/>
                <a:sym typeface="Helvetica" charset="0"/>
              </a:rPr>
              <a:t>BASELINE</a:t>
            </a:r>
            <a:r>
              <a:rPr lang="en-US" sz="1600" b="1" dirty="0" smtClean="0">
                <a:solidFill>
                  <a:prstClr val="black"/>
                </a:solidFill>
                <a:latin typeface="Helvetica" charset="0"/>
                <a:ea typeface="Helvetica" charset="0"/>
                <a:cs typeface="Helvetica" charset="0"/>
                <a:sym typeface="Helvetica" charset="0"/>
              </a:rPr>
              <a:t>: Pre-PRIIA (2008)</a:t>
            </a:r>
          </a:p>
        </p:txBody>
      </p:sp>
      <p:sp>
        <p:nvSpPr>
          <p:cNvPr id="30" name="TextBox 29"/>
          <p:cNvSpPr txBox="1"/>
          <p:nvPr/>
        </p:nvSpPr>
        <p:spPr>
          <a:xfrm>
            <a:off x="150125" y="4580904"/>
            <a:ext cx="1624084" cy="461665"/>
          </a:xfrm>
          <a:prstGeom prst="rect">
            <a:avLst/>
          </a:prstGeom>
          <a:noFill/>
        </p:spPr>
        <p:txBody>
          <a:bodyPr wrap="square" rtlCol="0">
            <a:spAutoFit/>
          </a:bodyPr>
          <a:lstStyle/>
          <a:p>
            <a:pPr algn="ctr"/>
            <a:r>
              <a:rPr lang="en-US" sz="1200" i="1" dirty="0" smtClean="0">
                <a:solidFill>
                  <a:srgbClr val="1F497D">
                    <a:lumMod val="50000"/>
                  </a:srgbClr>
                </a:solidFill>
              </a:rPr>
              <a:t>Cumulative Population </a:t>
            </a:r>
          </a:p>
          <a:p>
            <a:pPr algn="ctr"/>
            <a:r>
              <a:rPr lang="en-US" sz="1200" i="1" dirty="0" smtClean="0">
                <a:solidFill>
                  <a:srgbClr val="1F497D">
                    <a:lumMod val="50000"/>
                  </a:srgbClr>
                </a:solidFill>
              </a:rPr>
              <a:t>Served</a:t>
            </a:r>
            <a:endParaRPr lang="en-US" sz="1200" b="1" i="1" dirty="0">
              <a:solidFill>
                <a:srgbClr val="1F497D">
                  <a:lumMod val="50000"/>
                </a:srgbClr>
              </a:solidFill>
            </a:endParaRPr>
          </a:p>
        </p:txBody>
      </p:sp>
      <p:sp>
        <p:nvSpPr>
          <p:cNvPr id="32" name="TextBox 31"/>
          <p:cNvSpPr txBox="1"/>
          <p:nvPr/>
        </p:nvSpPr>
        <p:spPr>
          <a:xfrm>
            <a:off x="602777" y="5456636"/>
            <a:ext cx="1351128" cy="584775"/>
          </a:xfrm>
          <a:prstGeom prst="rect">
            <a:avLst/>
          </a:prstGeom>
          <a:noFill/>
        </p:spPr>
        <p:txBody>
          <a:bodyPr wrap="square" rtlCol="0">
            <a:spAutoFit/>
          </a:bodyPr>
          <a:lstStyle/>
          <a:p>
            <a:pPr algn="ctr"/>
            <a:r>
              <a:rPr lang="en-US" sz="1600" b="1" dirty="0" smtClean="0">
                <a:solidFill>
                  <a:prstClr val="white"/>
                </a:solidFill>
              </a:rPr>
              <a:t>42% </a:t>
            </a:r>
            <a:endParaRPr lang="en-US" sz="1600" dirty="0" smtClean="0">
              <a:solidFill>
                <a:prstClr val="white"/>
              </a:solidFill>
            </a:endParaRPr>
          </a:p>
          <a:p>
            <a:pPr algn="ctr"/>
            <a:r>
              <a:rPr lang="en-US" sz="1600" dirty="0" smtClean="0">
                <a:solidFill>
                  <a:prstClr val="white"/>
                </a:solidFill>
              </a:rPr>
              <a:t>Corr.</a:t>
            </a:r>
            <a:endParaRPr lang="en-US" sz="1600" b="1" dirty="0">
              <a:solidFill>
                <a:prstClr val="white"/>
              </a:solidFill>
            </a:endParaRPr>
          </a:p>
        </p:txBody>
      </p:sp>
      <p:sp>
        <p:nvSpPr>
          <p:cNvPr id="33" name="TextBox 32"/>
          <p:cNvSpPr txBox="1"/>
          <p:nvPr/>
        </p:nvSpPr>
        <p:spPr>
          <a:xfrm>
            <a:off x="332095" y="6082157"/>
            <a:ext cx="909851" cy="584775"/>
          </a:xfrm>
          <a:prstGeom prst="rect">
            <a:avLst/>
          </a:prstGeom>
          <a:noFill/>
        </p:spPr>
        <p:txBody>
          <a:bodyPr wrap="square" rtlCol="0">
            <a:spAutoFit/>
          </a:bodyPr>
          <a:lstStyle/>
          <a:p>
            <a:pPr algn="ctr"/>
            <a:r>
              <a:rPr lang="en-US" sz="1600" b="1" dirty="0" smtClean="0">
                <a:solidFill>
                  <a:srgbClr val="1F497D">
                    <a:lumMod val="50000"/>
                  </a:srgbClr>
                </a:solidFill>
              </a:rPr>
              <a:t>26%</a:t>
            </a:r>
          </a:p>
          <a:p>
            <a:pPr algn="ctr"/>
            <a:r>
              <a:rPr lang="en-US" sz="1600" dirty="0" smtClean="0">
                <a:solidFill>
                  <a:srgbClr val="1F497D">
                    <a:lumMod val="50000"/>
                  </a:srgbClr>
                </a:solidFill>
              </a:rPr>
              <a:t>Long-Dis</a:t>
            </a:r>
            <a:endParaRPr lang="en-US" sz="1600" dirty="0">
              <a:solidFill>
                <a:srgbClr val="1F497D">
                  <a:lumMod val="50000"/>
                </a:srgbClr>
              </a:solidFill>
            </a:endParaRPr>
          </a:p>
        </p:txBody>
      </p:sp>
      <p:sp>
        <p:nvSpPr>
          <p:cNvPr id="25" name="TextBox 24"/>
          <p:cNvSpPr txBox="1"/>
          <p:nvPr/>
        </p:nvSpPr>
        <p:spPr>
          <a:xfrm>
            <a:off x="157660" y="5498679"/>
            <a:ext cx="679483" cy="400110"/>
          </a:xfrm>
          <a:prstGeom prst="rect">
            <a:avLst/>
          </a:prstGeom>
          <a:noFill/>
        </p:spPr>
        <p:txBody>
          <a:bodyPr wrap="square" rtlCol="0">
            <a:spAutoFit/>
          </a:bodyPr>
          <a:lstStyle/>
          <a:p>
            <a:pPr algn="ctr"/>
            <a:r>
              <a:rPr lang="en-US" sz="1000" i="1" dirty="0" smtClean="0">
                <a:solidFill>
                  <a:prstClr val="black"/>
                </a:solidFill>
              </a:rPr>
              <a:t>no </a:t>
            </a:r>
          </a:p>
          <a:p>
            <a:pPr algn="ctr"/>
            <a:r>
              <a:rPr lang="en-US" sz="1000" i="1" dirty="0" smtClean="0">
                <a:solidFill>
                  <a:prstClr val="black"/>
                </a:solidFill>
              </a:rPr>
              <a:t>service</a:t>
            </a:r>
            <a:endParaRPr lang="en-US" sz="1000" i="1" dirty="0">
              <a:solidFill>
                <a:prstClr val="black"/>
              </a:solidFill>
            </a:endParaRPr>
          </a:p>
        </p:txBody>
      </p:sp>
      <p:pic>
        <p:nvPicPr>
          <p:cNvPr id="26" name="Picture 25" descr="baseline.png"/>
          <p:cNvPicPr>
            <a:picLocks noChangeAspect="1"/>
          </p:cNvPicPr>
          <p:nvPr/>
        </p:nvPicPr>
        <p:blipFill>
          <a:blip r:embed="rId4" cstate="print"/>
          <a:stretch>
            <a:fillRect/>
          </a:stretch>
        </p:blipFill>
        <p:spPr>
          <a:xfrm>
            <a:off x="0" y="0"/>
            <a:ext cx="8266897" cy="6377468"/>
          </a:xfrm>
          <a:prstGeom prst="rect">
            <a:avLst/>
          </a:prstGeom>
        </p:spPr>
      </p:pic>
    </p:spTree>
    <p:extLst>
      <p:ext uri="{BB962C8B-B14F-4D97-AF65-F5344CB8AC3E}">
        <p14:creationId xmlns:p14="http://schemas.microsoft.com/office/powerpoint/2010/main" xmlns="" val="332524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invest.png"/>
          <p:cNvPicPr>
            <a:picLocks noChangeAspect="1"/>
          </p:cNvPicPr>
          <p:nvPr/>
        </p:nvPicPr>
        <p:blipFill>
          <a:blip r:embed="rId3" cstate="print"/>
          <a:stretch>
            <a:fillRect/>
          </a:stretch>
        </p:blipFill>
        <p:spPr>
          <a:xfrm>
            <a:off x="0" y="0"/>
            <a:ext cx="8266897" cy="6377468"/>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0" y="5016500"/>
            <a:ext cx="1841500" cy="1841500"/>
          </a:xfrm>
          <a:prstGeom prst="rect">
            <a:avLst/>
          </a:prstGeom>
          <a:noFill/>
          <a:ln w="9525">
            <a:noFill/>
            <a:miter lim="800000"/>
            <a:headEnd/>
            <a:tailEnd/>
          </a:ln>
          <a:effectLst/>
        </p:spPr>
      </p:pic>
      <p:cxnSp>
        <p:nvCxnSpPr>
          <p:cNvPr id="9" name="Straight Connector 8"/>
          <p:cNvCxnSpPr/>
          <p:nvPr/>
        </p:nvCxnSpPr>
        <p:spPr>
          <a:xfrm flipV="1">
            <a:off x="0" y="698500"/>
            <a:ext cx="9144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1"/>
          <p:cNvSpPr>
            <a:spLocks/>
          </p:cNvSpPr>
          <p:nvPr/>
        </p:nvSpPr>
        <p:spPr bwMode="auto">
          <a:xfrm>
            <a:off x="456531" y="304727"/>
            <a:ext cx="8687469" cy="378395"/>
          </a:xfrm>
          <a:prstGeom prst="rect">
            <a:avLst/>
          </a:prstGeom>
          <a:noFill/>
          <a:ln w="12700" cap="flat" cmpd="sng">
            <a:noFill/>
            <a:prstDash val="solid"/>
            <a:miter lim="0"/>
            <a:headEnd/>
            <a:tailEnd/>
          </a:ln>
          <a:effectLst/>
        </p:spPr>
        <p:txBody>
          <a:bodyPr lIns="88896" tIns="50798" rIns="88896" bIns="50798"/>
          <a:lstStyle/>
          <a:p>
            <a:pPr marL="0" lvl="1" defTabSz="914145"/>
            <a:r>
              <a:rPr lang="en-US" sz="1600" b="1" dirty="0" smtClean="0">
                <a:solidFill>
                  <a:srgbClr val="FF0000"/>
                </a:solidFill>
                <a:latin typeface="Helvetica" charset="0"/>
                <a:ea typeface="Helvetica" charset="0"/>
                <a:cs typeface="Helvetica" charset="0"/>
                <a:sym typeface="Helvetica" charset="0"/>
              </a:rPr>
              <a:t>BASELINE</a:t>
            </a:r>
            <a:r>
              <a:rPr lang="en-US" sz="1600" b="1" dirty="0" smtClean="0">
                <a:solidFill>
                  <a:prstClr val="black"/>
                </a:solidFill>
                <a:latin typeface="Helvetica" charset="0"/>
                <a:ea typeface="Helvetica" charset="0"/>
                <a:cs typeface="Helvetica" charset="0"/>
                <a:sym typeface="Helvetica" charset="0"/>
              </a:rPr>
              <a:t>: Completion of Current Grants (2018)</a:t>
            </a:r>
          </a:p>
        </p:txBody>
      </p:sp>
      <p:grpSp>
        <p:nvGrpSpPr>
          <p:cNvPr id="27" name="Group 26"/>
          <p:cNvGrpSpPr/>
          <p:nvPr/>
        </p:nvGrpSpPr>
        <p:grpSpPr>
          <a:xfrm>
            <a:off x="4207357" y="5486399"/>
            <a:ext cx="2377440" cy="1262417"/>
            <a:chOff x="6326130" y="4496937"/>
            <a:chExt cx="2706791" cy="1262417"/>
          </a:xfrm>
        </p:grpSpPr>
        <p:sp>
          <p:nvSpPr>
            <p:cNvPr id="28" name="Rectangle 27"/>
            <p:cNvSpPr/>
            <p:nvPr/>
          </p:nvSpPr>
          <p:spPr>
            <a:xfrm>
              <a:off x="6326130" y="4496937"/>
              <a:ext cx="2706791" cy="1262417"/>
            </a:xfrm>
            <a:prstGeom prst="rect">
              <a:avLst/>
            </a:prstGeom>
            <a:solidFill>
              <a:schemeClr val="accent1">
                <a:lumMod val="20000"/>
                <a:lumOff val="8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9" name="TextBox 28"/>
            <p:cNvSpPr txBox="1"/>
            <p:nvPr/>
          </p:nvSpPr>
          <p:spPr>
            <a:xfrm>
              <a:off x="6419086" y="4559025"/>
              <a:ext cx="2540863" cy="1200329"/>
            </a:xfrm>
            <a:prstGeom prst="rect">
              <a:avLst/>
            </a:prstGeom>
            <a:noFill/>
          </p:spPr>
          <p:txBody>
            <a:bodyPr wrap="none" rtlCol="0">
              <a:spAutoFit/>
            </a:bodyPr>
            <a:lstStyle/>
            <a:p>
              <a:r>
                <a:rPr lang="en-US" sz="2400" b="1" dirty="0" smtClean="0">
                  <a:solidFill>
                    <a:srgbClr val="1F497D"/>
                  </a:solidFill>
                </a:rPr>
                <a:t>23 </a:t>
              </a:r>
              <a:r>
                <a:rPr lang="en-US" dirty="0" smtClean="0">
                  <a:solidFill>
                    <a:prstClr val="black"/>
                  </a:solidFill>
                </a:rPr>
                <a:t>states + D.C.</a:t>
              </a:r>
            </a:p>
            <a:p>
              <a:r>
                <a:rPr lang="en-US" sz="2400" b="1" dirty="0" smtClean="0">
                  <a:solidFill>
                    <a:srgbClr val="1F497D"/>
                  </a:solidFill>
                </a:rPr>
                <a:t>3,750</a:t>
              </a:r>
              <a:r>
                <a:rPr lang="en-US" dirty="0" smtClean="0">
                  <a:solidFill>
                    <a:prstClr val="black"/>
                  </a:solidFill>
                </a:rPr>
                <a:t> miles</a:t>
              </a:r>
            </a:p>
            <a:p>
              <a:r>
                <a:rPr lang="en-US" sz="2400" b="1" dirty="0" smtClean="0">
                  <a:solidFill>
                    <a:srgbClr val="1F497D"/>
                  </a:solidFill>
                </a:rPr>
                <a:t>120M </a:t>
              </a:r>
              <a:r>
                <a:rPr lang="en-US" dirty="0" smtClean="0">
                  <a:solidFill>
                    <a:prstClr val="black"/>
                  </a:solidFill>
                </a:rPr>
                <a:t>people (39%)</a:t>
              </a:r>
              <a:endParaRPr lang="en-US" dirty="0">
                <a:solidFill>
                  <a:prstClr val="black"/>
                </a:solidFill>
              </a:endParaRPr>
            </a:p>
          </p:txBody>
        </p:sp>
      </p:grpSp>
      <p:sp>
        <p:nvSpPr>
          <p:cNvPr id="13" name="TextBox 12"/>
          <p:cNvSpPr txBox="1"/>
          <p:nvPr/>
        </p:nvSpPr>
        <p:spPr>
          <a:xfrm>
            <a:off x="150125" y="4580904"/>
            <a:ext cx="1624084" cy="461665"/>
          </a:xfrm>
          <a:prstGeom prst="rect">
            <a:avLst/>
          </a:prstGeom>
          <a:noFill/>
        </p:spPr>
        <p:txBody>
          <a:bodyPr wrap="square" rtlCol="0">
            <a:spAutoFit/>
          </a:bodyPr>
          <a:lstStyle/>
          <a:p>
            <a:pPr algn="ctr"/>
            <a:r>
              <a:rPr lang="en-US" sz="1200" i="1" dirty="0" smtClean="0">
                <a:solidFill>
                  <a:srgbClr val="1F497D">
                    <a:lumMod val="50000"/>
                  </a:srgbClr>
                </a:solidFill>
              </a:rPr>
              <a:t>Cumulative Population </a:t>
            </a:r>
          </a:p>
          <a:p>
            <a:pPr algn="ctr"/>
            <a:r>
              <a:rPr lang="en-US" sz="1200" i="1" dirty="0" smtClean="0">
                <a:solidFill>
                  <a:srgbClr val="1F497D">
                    <a:lumMod val="50000"/>
                  </a:srgbClr>
                </a:solidFill>
              </a:rPr>
              <a:t>Served</a:t>
            </a:r>
            <a:endParaRPr lang="en-US" sz="1200" b="1" i="1" dirty="0">
              <a:solidFill>
                <a:srgbClr val="1F497D">
                  <a:lumMod val="50000"/>
                </a:srgbClr>
              </a:solidFill>
            </a:endParaRPr>
          </a:p>
        </p:txBody>
      </p:sp>
      <p:sp>
        <p:nvSpPr>
          <p:cNvPr id="15" name="TextBox 14"/>
          <p:cNvSpPr txBox="1"/>
          <p:nvPr/>
        </p:nvSpPr>
        <p:spPr>
          <a:xfrm>
            <a:off x="602777" y="5456636"/>
            <a:ext cx="1351128" cy="584775"/>
          </a:xfrm>
          <a:prstGeom prst="rect">
            <a:avLst/>
          </a:prstGeom>
          <a:noFill/>
        </p:spPr>
        <p:txBody>
          <a:bodyPr wrap="square" rtlCol="0">
            <a:spAutoFit/>
          </a:bodyPr>
          <a:lstStyle/>
          <a:p>
            <a:pPr algn="ctr"/>
            <a:r>
              <a:rPr lang="en-US" sz="1600" b="1" dirty="0" smtClean="0">
                <a:solidFill>
                  <a:prstClr val="white"/>
                </a:solidFill>
              </a:rPr>
              <a:t>43% </a:t>
            </a:r>
            <a:endParaRPr lang="en-US" sz="1600" dirty="0" smtClean="0">
              <a:solidFill>
                <a:prstClr val="white"/>
              </a:solidFill>
            </a:endParaRPr>
          </a:p>
          <a:p>
            <a:pPr algn="ctr"/>
            <a:r>
              <a:rPr lang="en-US" sz="1600" dirty="0" smtClean="0">
                <a:solidFill>
                  <a:prstClr val="white"/>
                </a:solidFill>
              </a:rPr>
              <a:t>Corr.</a:t>
            </a:r>
            <a:endParaRPr lang="en-US" sz="1600" b="1" dirty="0">
              <a:solidFill>
                <a:prstClr val="white"/>
              </a:solidFill>
            </a:endParaRPr>
          </a:p>
        </p:txBody>
      </p:sp>
      <p:sp>
        <p:nvSpPr>
          <p:cNvPr id="16" name="TextBox 15"/>
          <p:cNvSpPr txBox="1"/>
          <p:nvPr/>
        </p:nvSpPr>
        <p:spPr>
          <a:xfrm>
            <a:off x="284797" y="6082157"/>
            <a:ext cx="909851" cy="584775"/>
          </a:xfrm>
          <a:prstGeom prst="rect">
            <a:avLst/>
          </a:prstGeom>
          <a:noFill/>
        </p:spPr>
        <p:txBody>
          <a:bodyPr wrap="square" rtlCol="0">
            <a:spAutoFit/>
          </a:bodyPr>
          <a:lstStyle/>
          <a:p>
            <a:pPr algn="ctr"/>
            <a:r>
              <a:rPr lang="en-US" sz="1600" b="1" dirty="0" smtClean="0">
                <a:solidFill>
                  <a:srgbClr val="1F497D">
                    <a:lumMod val="50000"/>
                  </a:srgbClr>
                </a:solidFill>
              </a:rPr>
              <a:t>26%</a:t>
            </a:r>
          </a:p>
          <a:p>
            <a:pPr algn="ctr"/>
            <a:r>
              <a:rPr lang="en-US" sz="1600" dirty="0" smtClean="0">
                <a:solidFill>
                  <a:srgbClr val="1F497D">
                    <a:lumMod val="50000"/>
                  </a:srgbClr>
                </a:solidFill>
              </a:rPr>
              <a:t>Long-Dis</a:t>
            </a:r>
            <a:endParaRPr lang="en-US" sz="1600" dirty="0">
              <a:solidFill>
                <a:srgbClr val="1F497D">
                  <a:lumMod val="50000"/>
                </a:srgbClr>
              </a:solidFill>
            </a:endParaRPr>
          </a:p>
        </p:txBody>
      </p:sp>
      <p:cxnSp>
        <p:nvCxnSpPr>
          <p:cNvPr id="20" name="Straight Connector 19"/>
          <p:cNvCxnSpPr/>
          <p:nvPr/>
        </p:nvCxnSpPr>
        <p:spPr>
          <a:xfrm flipV="1">
            <a:off x="914400" y="5160397"/>
            <a:ext cx="15903" cy="763325"/>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922351" y="5947576"/>
            <a:ext cx="310102" cy="69176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7660" y="5498679"/>
            <a:ext cx="679483" cy="400110"/>
          </a:xfrm>
          <a:prstGeom prst="rect">
            <a:avLst/>
          </a:prstGeom>
          <a:noFill/>
        </p:spPr>
        <p:txBody>
          <a:bodyPr wrap="square" rtlCol="0">
            <a:spAutoFit/>
          </a:bodyPr>
          <a:lstStyle/>
          <a:p>
            <a:pPr algn="ctr"/>
            <a:r>
              <a:rPr lang="en-US" sz="1000" i="1" dirty="0" smtClean="0">
                <a:solidFill>
                  <a:prstClr val="black"/>
                </a:solidFill>
              </a:rPr>
              <a:t>no </a:t>
            </a:r>
          </a:p>
          <a:p>
            <a:pPr algn="ctr"/>
            <a:r>
              <a:rPr lang="en-US" sz="1000" i="1" dirty="0" smtClean="0">
                <a:solidFill>
                  <a:prstClr val="black"/>
                </a:solidFill>
              </a:rPr>
              <a:t>service</a:t>
            </a:r>
            <a:endParaRPr lang="en-US" sz="1000" i="1" dirty="0">
              <a:solidFill>
                <a:prstClr val="black"/>
              </a:solidFill>
            </a:endParaRPr>
          </a:p>
        </p:txBody>
      </p:sp>
    </p:spTree>
    <p:extLst>
      <p:ext uri="{BB962C8B-B14F-4D97-AF65-F5344CB8AC3E}">
        <p14:creationId xmlns:p14="http://schemas.microsoft.com/office/powerpoint/2010/main" xmlns="" val="553565984"/>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0" y="698500"/>
            <a:ext cx="9144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1"/>
          <p:cNvSpPr>
            <a:spLocks/>
          </p:cNvSpPr>
          <p:nvPr/>
        </p:nvSpPr>
        <p:spPr bwMode="auto">
          <a:xfrm>
            <a:off x="456531" y="304727"/>
            <a:ext cx="8687469" cy="378395"/>
          </a:xfrm>
          <a:prstGeom prst="rect">
            <a:avLst/>
          </a:prstGeom>
          <a:noFill/>
          <a:ln w="12700" cap="flat" cmpd="sng">
            <a:noFill/>
            <a:prstDash val="solid"/>
            <a:miter lim="0"/>
            <a:headEnd/>
            <a:tailEnd/>
          </a:ln>
          <a:effectLst/>
        </p:spPr>
        <p:txBody>
          <a:bodyPr lIns="88896" tIns="50798" rIns="88896" bIns="50798"/>
          <a:lstStyle/>
          <a:p>
            <a:pPr marL="0" lvl="1" defTabSz="914145"/>
            <a:r>
              <a:rPr lang="en-US" sz="1600" b="1" dirty="0" smtClean="0">
                <a:solidFill>
                  <a:prstClr val="black"/>
                </a:solidFill>
                <a:latin typeface="Helvetica" charset="0"/>
                <a:ea typeface="Helvetica" charset="0"/>
                <a:cs typeface="Helvetica" charset="0"/>
                <a:sym typeface="Helvetica" charset="0"/>
              </a:rPr>
              <a:t>Pipeline “categories”</a:t>
            </a:r>
          </a:p>
        </p:txBody>
      </p:sp>
      <p:sp>
        <p:nvSpPr>
          <p:cNvPr id="11" name="TextBox 10"/>
          <p:cNvSpPr txBox="1"/>
          <p:nvPr/>
        </p:nvSpPr>
        <p:spPr>
          <a:xfrm>
            <a:off x="1866900" y="1117600"/>
            <a:ext cx="2374901" cy="1200329"/>
          </a:xfrm>
          <a:prstGeom prst="rect">
            <a:avLst/>
          </a:prstGeom>
          <a:noFill/>
        </p:spPr>
        <p:txBody>
          <a:bodyPr wrap="square" rtlCol="0">
            <a:spAutoFit/>
          </a:bodyPr>
          <a:lstStyle/>
          <a:p>
            <a:pPr algn="ctr"/>
            <a:r>
              <a:rPr lang="en-US" sz="2400" b="1" dirty="0" smtClean="0">
                <a:solidFill>
                  <a:srgbClr val="1F497D">
                    <a:lumMod val="75000"/>
                  </a:srgbClr>
                </a:solidFill>
              </a:rPr>
              <a:t>Initial Phases Under Construction?</a:t>
            </a:r>
            <a:endParaRPr lang="en-US" sz="2400" b="1" dirty="0">
              <a:solidFill>
                <a:srgbClr val="1F497D">
                  <a:lumMod val="75000"/>
                </a:srgbClr>
              </a:solidFill>
            </a:endParaRPr>
          </a:p>
        </p:txBody>
      </p:sp>
      <p:sp>
        <p:nvSpPr>
          <p:cNvPr id="12" name="TextBox 11"/>
          <p:cNvSpPr txBox="1"/>
          <p:nvPr/>
        </p:nvSpPr>
        <p:spPr>
          <a:xfrm>
            <a:off x="5059782" y="1117600"/>
            <a:ext cx="3538118" cy="1200329"/>
          </a:xfrm>
          <a:prstGeom prst="rect">
            <a:avLst/>
          </a:prstGeom>
          <a:noFill/>
        </p:spPr>
        <p:txBody>
          <a:bodyPr wrap="square" rtlCol="0">
            <a:spAutoFit/>
          </a:bodyPr>
          <a:lstStyle/>
          <a:p>
            <a:pPr algn="ctr"/>
            <a:r>
              <a:rPr lang="en-US" sz="2400" b="1" dirty="0" smtClean="0">
                <a:solidFill>
                  <a:srgbClr val="1F497D">
                    <a:lumMod val="75000"/>
                  </a:srgbClr>
                </a:solidFill>
              </a:rPr>
              <a:t>Planning/Environmental Complete for Future Phases?</a:t>
            </a:r>
            <a:endParaRPr lang="en-US" sz="2400" b="1" dirty="0">
              <a:solidFill>
                <a:srgbClr val="1F497D">
                  <a:lumMod val="75000"/>
                </a:srgbClr>
              </a:solidFill>
            </a:endParaRPr>
          </a:p>
        </p:txBody>
      </p:sp>
      <p:grpSp>
        <p:nvGrpSpPr>
          <p:cNvPr id="19" name="Group 18"/>
          <p:cNvGrpSpPr/>
          <p:nvPr/>
        </p:nvGrpSpPr>
        <p:grpSpPr>
          <a:xfrm>
            <a:off x="778597" y="2679700"/>
            <a:ext cx="6326327" cy="830997"/>
            <a:chOff x="778597" y="2641600"/>
            <a:chExt cx="6326327" cy="830997"/>
          </a:xfrm>
        </p:grpSpPr>
        <p:sp>
          <p:nvSpPr>
            <p:cNvPr id="5" name="TextBox 4"/>
            <p:cNvSpPr txBox="1"/>
            <p:nvPr/>
          </p:nvSpPr>
          <p:spPr>
            <a:xfrm>
              <a:off x="778597" y="2641600"/>
              <a:ext cx="423514" cy="830997"/>
            </a:xfrm>
            <a:prstGeom prst="rect">
              <a:avLst/>
            </a:prstGeom>
            <a:noFill/>
          </p:spPr>
          <p:txBody>
            <a:bodyPr wrap="none" rtlCol="0">
              <a:spAutoFit/>
            </a:bodyPr>
            <a:lstStyle/>
            <a:p>
              <a:r>
                <a:rPr lang="en-US" sz="4800" b="1" dirty="0" smtClean="0">
                  <a:solidFill>
                    <a:srgbClr val="FF0000"/>
                  </a:solidFill>
                  <a:latin typeface="Times New Roman" pitchFamily="18" charset="0"/>
                  <a:cs typeface="Times New Roman" pitchFamily="18" charset="0"/>
                </a:rPr>
                <a:t>I</a:t>
              </a:r>
              <a:endParaRPr lang="en-US" sz="4800" b="1" dirty="0">
                <a:solidFill>
                  <a:srgbClr val="FF0000"/>
                </a:solidFill>
                <a:latin typeface="Times New Roman" pitchFamily="18" charset="0"/>
                <a:cs typeface="Times New Roman" pitchFamily="18" charset="0"/>
              </a:endParaRPr>
            </a:p>
          </p:txBody>
        </p:sp>
        <p:sp>
          <p:nvSpPr>
            <p:cNvPr id="13" name="TextBox 12"/>
            <p:cNvSpPr txBox="1"/>
            <p:nvPr/>
          </p:nvSpPr>
          <p:spPr>
            <a:xfrm>
              <a:off x="2656521" y="2844800"/>
              <a:ext cx="652615" cy="523220"/>
            </a:xfrm>
            <a:prstGeom prst="rect">
              <a:avLst/>
            </a:prstGeom>
            <a:noFill/>
          </p:spPr>
          <p:txBody>
            <a:bodyPr wrap="none" rtlCol="0">
              <a:spAutoFit/>
            </a:bodyPr>
            <a:lstStyle/>
            <a:p>
              <a:r>
                <a:rPr lang="en-US" sz="2800" dirty="0" smtClean="0">
                  <a:solidFill>
                    <a:prstClr val="black"/>
                  </a:solidFill>
                </a:rPr>
                <a:t>Yes</a:t>
              </a:r>
              <a:endParaRPr lang="en-US" sz="2800" dirty="0">
                <a:solidFill>
                  <a:prstClr val="black"/>
                </a:solidFill>
              </a:endParaRPr>
            </a:p>
          </p:txBody>
        </p:sp>
        <p:sp>
          <p:nvSpPr>
            <p:cNvPr id="16" name="TextBox 15"/>
            <p:cNvSpPr txBox="1"/>
            <p:nvPr/>
          </p:nvSpPr>
          <p:spPr>
            <a:xfrm>
              <a:off x="6452309" y="2844800"/>
              <a:ext cx="652615" cy="523220"/>
            </a:xfrm>
            <a:prstGeom prst="rect">
              <a:avLst/>
            </a:prstGeom>
            <a:noFill/>
          </p:spPr>
          <p:txBody>
            <a:bodyPr wrap="none" rtlCol="0">
              <a:spAutoFit/>
            </a:bodyPr>
            <a:lstStyle/>
            <a:p>
              <a:r>
                <a:rPr lang="en-US" sz="2800" dirty="0" smtClean="0">
                  <a:solidFill>
                    <a:prstClr val="black"/>
                  </a:solidFill>
                </a:rPr>
                <a:t>Yes</a:t>
              </a:r>
              <a:endParaRPr lang="en-US" sz="2800" dirty="0">
                <a:solidFill>
                  <a:prstClr val="black"/>
                </a:solidFill>
              </a:endParaRPr>
            </a:p>
          </p:txBody>
        </p:sp>
      </p:grpSp>
      <p:grpSp>
        <p:nvGrpSpPr>
          <p:cNvPr id="20" name="Group 19"/>
          <p:cNvGrpSpPr/>
          <p:nvPr/>
        </p:nvGrpSpPr>
        <p:grpSpPr>
          <a:xfrm>
            <a:off x="659174" y="3771900"/>
            <a:ext cx="6445750" cy="830997"/>
            <a:chOff x="659174" y="3619500"/>
            <a:chExt cx="6445750" cy="830997"/>
          </a:xfrm>
        </p:grpSpPr>
        <p:sp>
          <p:nvSpPr>
            <p:cNvPr id="7" name="TextBox 6"/>
            <p:cNvSpPr txBox="1"/>
            <p:nvPr/>
          </p:nvSpPr>
          <p:spPr>
            <a:xfrm>
              <a:off x="659174" y="3619500"/>
              <a:ext cx="662361" cy="830997"/>
            </a:xfrm>
            <a:prstGeom prst="rect">
              <a:avLst/>
            </a:prstGeom>
            <a:noFill/>
          </p:spPr>
          <p:txBody>
            <a:bodyPr wrap="none" rtlCol="0">
              <a:spAutoFit/>
            </a:bodyPr>
            <a:lstStyle/>
            <a:p>
              <a:r>
                <a:rPr lang="en-US" sz="4800" b="1" dirty="0" smtClean="0">
                  <a:solidFill>
                    <a:srgbClr val="FF0000"/>
                  </a:solidFill>
                  <a:latin typeface="Times New Roman" pitchFamily="18" charset="0"/>
                  <a:cs typeface="Times New Roman" pitchFamily="18" charset="0"/>
                </a:rPr>
                <a:t>II</a:t>
              </a:r>
              <a:endParaRPr lang="en-US" sz="4800" b="1" dirty="0">
                <a:solidFill>
                  <a:srgbClr val="FF0000"/>
                </a:solidFill>
                <a:latin typeface="Times New Roman" pitchFamily="18" charset="0"/>
                <a:cs typeface="Times New Roman" pitchFamily="18" charset="0"/>
              </a:endParaRPr>
            </a:p>
          </p:txBody>
        </p:sp>
        <p:sp>
          <p:nvSpPr>
            <p:cNvPr id="15" name="TextBox 14"/>
            <p:cNvSpPr txBox="1"/>
            <p:nvPr/>
          </p:nvSpPr>
          <p:spPr>
            <a:xfrm>
              <a:off x="2679700" y="3784600"/>
              <a:ext cx="606256" cy="523220"/>
            </a:xfrm>
            <a:prstGeom prst="rect">
              <a:avLst/>
            </a:prstGeom>
            <a:noFill/>
          </p:spPr>
          <p:txBody>
            <a:bodyPr wrap="none" rtlCol="0">
              <a:spAutoFit/>
            </a:bodyPr>
            <a:lstStyle/>
            <a:p>
              <a:r>
                <a:rPr lang="en-US" sz="2800" dirty="0" smtClean="0">
                  <a:solidFill>
                    <a:prstClr val="black"/>
                  </a:solidFill>
                </a:rPr>
                <a:t>No</a:t>
              </a:r>
              <a:endParaRPr lang="en-US" sz="2800" dirty="0">
                <a:solidFill>
                  <a:prstClr val="black"/>
                </a:solidFill>
              </a:endParaRPr>
            </a:p>
          </p:txBody>
        </p:sp>
        <p:sp>
          <p:nvSpPr>
            <p:cNvPr id="17" name="TextBox 16"/>
            <p:cNvSpPr txBox="1"/>
            <p:nvPr/>
          </p:nvSpPr>
          <p:spPr>
            <a:xfrm>
              <a:off x="6452309" y="3784600"/>
              <a:ext cx="652615" cy="523220"/>
            </a:xfrm>
            <a:prstGeom prst="rect">
              <a:avLst/>
            </a:prstGeom>
            <a:noFill/>
          </p:spPr>
          <p:txBody>
            <a:bodyPr wrap="none" rtlCol="0">
              <a:spAutoFit/>
            </a:bodyPr>
            <a:lstStyle/>
            <a:p>
              <a:r>
                <a:rPr lang="en-US" sz="2800" dirty="0" smtClean="0">
                  <a:solidFill>
                    <a:prstClr val="black"/>
                  </a:solidFill>
                </a:rPr>
                <a:t>Yes</a:t>
              </a:r>
              <a:endParaRPr lang="en-US" sz="2800" dirty="0">
                <a:solidFill>
                  <a:prstClr val="black"/>
                </a:solidFill>
              </a:endParaRPr>
            </a:p>
          </p:txBody>
        </p:sp>
      </p:grpSp>
      <p:grpSp>
        <p:nvGrpSpPr>
          <p:cNvPr id="21" name="Group 20"/>
          <p:cNvGrpSpPr/>
          <p:nvPr/>
        </p:nvGrpSpPr>
        <p:grpSpPr>
          <a:xfrm>
            <a:off x="539750" y="4864100"/>
            <a:ext cx="7810483" cy="830997"/>
            <a:chOff x="539750" y="4826000"/>
            <a:chExt cx="7810483" cy="830997"/>
          </a:xfrm>
        </p:grpSpPr>
        <p:sp>
          <p:nvSpPr>
            <p:cNvPr id="8" name="TextBox 7"/>
            <p:cNvSpPr txBox="1"/>
            <p:nvPr/>
          </p:nvSpPr>
          <p:spPr>
            <a:xfrm>
              <a:off x="539750" y="4826000"/>
              <a:ext cx="901209" cy="830997"/>
            </a:xfrm>
            <a:prstGeom prst="rect">
              <a:avLst/>
            </a:prstGeom>
            <a:noFill/>
          </p:spPr>
          <p:txBody>
            <a:bodyPr wrap="none" rtlCol="0">
              <a:spAutoFit/>
            </a:bodyPr>
            <a:lstStyle/>
            <a:p>
              <a:r>
                <a:rPr lang="en-US" sz="4800" b="1" dirty="0" smtClean="0">
                  <a:solidFill>
                    <a:srgbClr val="FF0000"/>
                  </a:solidFill>
                  <a:latin typeface="Times New Roman" pitchFamily="18" charset="0"/>
                  <a:cs typeface="Times New Roman" pitchFamily="18" charset="0"/>
                </a:rPr>
                <a:t>III</a:t>
              </a:r>
              <a:endParaRPr lang="en-US" sz="4800" b="1" dirty="0">
                <a:solidFill>
                  <a:srgbClr val="FF0000"/>
                </a:solidFill>
                <a:latin typeface="Times New Roman" pitchFamily="18" charset="0"/>
                <a:cs typeface="Times New Roman" pitchFamily="18" charset="0"/>
              </a:endParaRPr>
            </a:p>
          </p:txBody>
        </p:sp>
        <p:sp>
          <p:nvSpPr>
            <p:cNvPr id="14" name="TextBox 13"/>
            <p:cNvSpPr txBox="1"/>
            <p:nvPr/>
          </p:nvSpPr>
          <p:spPr>
            <a:xfrm>
              <a:off x="2679700" y="5067300"/>
              <a:ext cx="606256" cy="523220"/>
            </a:xfrm>
            <a:prstGeom prst="rect">
              <a:avLst/>
            </a:prstGeom>
            <a:noFill/>
          </p:spPr>
          <p:txBody>
            <a:bodyPr wrap="none" rtlCol="0">
              <a:spAutoFit/>
            </a:bodyPr>
            <a:lstStyle/>
            <a:p>
              <a:r>
                <a:rPr lang="en-US" sz="2800" dirty="0" smtClean="0">
                  <a:solidFill>
                    <a:prstClr val="black"/>
                  </a:solidFill>
                </a:rPr>
                <a:t>No</a:t>
              </a:r>
              <a:endParaRPr lang="en-US" sz="2800" dirty="0">
                <a:solidFill>
                  <a:prstClr val="black"/>
                </a:solidFill>
              </a:endParaRPr>
            </a:p>
          </p:txBody>
        </p:sp>
        <p:sp>
          <p:nvSpPr>
            <p:cNvPr id="18" name="TextBox 17"/>
            <p:cNvSpPr txBox="1"/>
            <p:nvPr/>
          </p:nvSpPr>
          <p:spPr>
            <a:xfrm>
              <a:off x="5207000" y="5067300"/>
              <a:ext cx="3143233" cy="523220"/>
            </a:xfrm>
            <a:prstGeom prst="rect">
              <a:avLst/>
            </a:prstGeom>
            <a:noFill/>
          </p:spPr>
          <p:txBody>
            <a:bodyPr wrap="none" rtlCol="0">
              <a:spAutoFit/>
            </a:bodyPr>
            <a:lstStyle/>
            <a:p>
              <a:r>
                <a:rPr lang="en-US" sz="2800" dirty="0" smtClean="0">
                  <a:solidFill>
                    <a:prstClr val="black"/>
                  </a:solidFill>
                </a:rPr>
                <a:t>Under Development</a:t>
              </a:r>
              <a:endParaRPr lang="en-US" sz="2800" dirty="0">
                <a:solidFill>
                  <a:prstClr val="black"/>
                </a:solidFill>
              </a:endParaRPr>
            </a:p>
          </p:txBody>
        </p:sp>
      </p:grpSp>
    </p:spTree>
    <p:extLst>
      <p:ext uri="{BB962C8B-B14F-4D97-AF65-F5344CB8AC3E}">
        <p14:creationId xmlns:p14="http://schemas.microsoft.com/office/powerpoint/2010/main" xmlns="" val="239826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cat 1.png"/>
          <p:cNvPicPr>
            <a:picLocks noChangeAspect="1"/>
          </p:cNvPicPr>
          <p:nvPr/>
        </p:nvPicPr>
        <p:blipFill>
          <a:blip r:embed="rId3" cstate="print"/>
          <a:stretch>
            <a:fillRect/>
          </a:stretch>
        </p:blipFill>
        <p:spPr>
          <a:xfrm>
            <a:off x="0" y="0"/>
            <a:ext cx="8266897" cy="6377468"/>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0" y="5016500"/>
            <a:ext cx="1841500" cy="1841500"/>
          </a:xfrm>
          <a:prstGeom prst="rect">
            <a:avLst/>
          </a:prstGeom>
          <a:noFill/>
          <a:ln w="9525">
            <a:noFill/>
            <a:miter lim="800000"/>
            <a:headEnd/>
            <a:tailEnd/>
          </a:ln>
          <a:effectLst/>
        </p:spPr>
      </p:pic>
      <p:cxnSp>
        <p:nvCxnSpPr>
          <p:cNvPr id="9" name="Straight Connector 8"/>
          <p:cNvCxnSpPr/>
          <p:nvPr/>
        </p:nvCxnSpPr>
        <p:spPr>
          <a:xfrm flipV="1">
            <a:off x="0" y="698500"/>
            <a:ext cx="9144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1"/>
          <p:cNvSpPr>
            <a:spLocks/>
          </p:cNvSpPr>
          <p:nvPr/>
        </p:nvSpPr>
        <p:spPr bwMode="auto">
          <a:xfrm>
            <a:off x="456531" y="304727"/>
            <a:ext cx="8919698" cy="378395"/>
          </a:xfrm>
          <a:prstGeom prst="rect">
            <a:avLst/>
          </a:prstGeom>
          <a:noFill/>
          <a:ln w="12700" cap="flat" cmpd="sng">
            <a:noFill/>
            <a:prstDash val="solid"/>
            <a:miter lim="0"/>
            <a:headEnd/>
            <a:tailEnd/>
          </a:ln>
          <a:effectLst/>
        </p:spPr>
        <p:txBody>
          <a:bodyPr lIns="88896" tIns="50798" rIns="88896" bIns="50798"/>
          <a:lstStyle/>
          <a:p>
            <a:pPr marL="0" lvl="1" defTabSz="914145"/>
            <a:r>
              <a:rPr lang="en-US" sz="1600" b="1" dirty="0" smtClean="0">
                <a:solidFill>
                  <a:srgbClr val="FF0000"/>
                </a:solidFill>
                <a:latin typeface="Helvetica" charset="0"/>
                <a:ea typeface="Helvetica" charset="0"/>
                <a:cs typeface="Helvetica" charset="0"/>
                <a:sym typeface="Helvetica" charset="0"/>
              </a:rPr>
              <a:t>PIPELINE CATEGORY I</a:t>
            </a:r>
            <a:r>
              <a:rPr lang="en-US" sz="1600" b="1" dirty="0" smtClean="0">
                <a:solidFill>
                  <a:prstClr val="black"/>
                </a:solidFill>
                <a:latin typeface="Helvetica" charset="0"/>
                <a:ea typeface="Helvetica" charset="0"/>
                <a:cs typeface="Helvetica" charset="0"/>
                <a:sym typeface="Helvetica" charset="0"/>
              </a:rPr>
              <a:t>: initial phases funded; prerequisites complete for future phases</a:t>
            </a:r>
          </a:p>
        </p:txBody>
      </p:sp>
      <p:grpSp>
        <p:nvGrpSpPr>
          <p:cNvPr id="18" name="Group 17"/>
          <p:cNvGrpSpPr/>
          <p:nvPr/>
        </p:nvGrpSpPr>
        <p:grpSpPr>
          <a:xfrm>
            <a:off x="4207358" y="5486399"/>
            <a:ext cx="2377440" cy="1262417"/>
            <a:chOff x="6326130" y="4496937"/>
            <a:chExt cx="2706791" cy="1262417"/>
          </a:xfrm>
        </p:grpSpPr>
        <p:sp>
          <p:nvSpPr>
            <p:cNvPr id="17" name="Rectangle 16"/>
            <p:cNvSpPr/>
            <p:nvPr/>
          </p:nvSpPr>
          <p:spPr>
            <a:xfrm>
              <a:off x="6326130" y="4496937"/>
              <a:ext cx="2706791" cy="1262417"/>
            </a:xfrm>
            <a:prstGeom prst="rect">
              <a:avLst/>
            </a:prstGeom>
            <a:solidFill>
              <a:schemeClr val="accent1">
                <a:lumMod val="20000"/>
                <a:lumOff val="8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5" name="TextBox 14"/>
            <p:cNvSpPr txBox="1"/>
            <p:nvPr/>
          </p:nvSpPr>
          <p:spPr>
            <a:xfrm>
              <a:off x="6419087" y="4559025"/>
              <a:ext cx="2231701" cy="1200329"/>
            </a:xfrm>
            <a:prstGeom prst="rect">
              <a:avLst/>
            </a:prstGeom>
            <a:noFill/>
          </p:spPr>
          <p:txBody>
            <a:bodyPr wrap="none" rtlCol="0">
              <a:spAutoFit/>
            </a:bodyPr>
            <a:lstStyle/>
            <a:p>
              <a:r>
                <a:rPr lang="en-US" sz="2400" b="1" dirty="0" smtClean="0">
                  <a:solidFill>
                    <a:srgbClr val="1F497D"/>
                  </a:solidFill>
                </a:rPr>
                <a:t>14 </a:t>
              </a:r>
              <a:r>
                <a:rPr lang="en-US" dirty="0" smtClean="0">
                  <a:solidFill>
                    <a:prstClr val="black"/>
                  </a:solidFill>
                </a:rPr>
                <a:t>states + D.C.</a:t>
              </a:r>
            </a:p>
            <a:p>
              <a:r>
                <a:rPr lang="en-US" sz="2400" b="1" dirty="0" smtClean="0">
                  <a:solidFill>
                    <a:srgbClr val="1F497D"/>
                  </a:solidFill>
                </a:rPr>
                <a:t>2,500</a:t>
              </a:r>
              <a:r>
                <a:rPr lang="en-US" dirty="0" smtClean="0">
                  <a:solidFill>
                    <a:prstClr val="black"/>
                  </a:solidFill>
                </a:rPr>
                <a:t> miles</a:t>
              </a:r>
            </a:p>
            <a:p>
              <a:r>
                <a:rPr lang="en-US" sz="2400" b="1" dirty="0" smtClean="0">
                  <a:solidFill>
                    <a:srgbClr val="1F497D"/>
                  </a:solidFill>
                </a:rPr>
                <a:t>100M </a:t>
              </a:r>
              <a:r>
                <a:rPr lang="en-US" dirty="0" smtClean="0">
                  <a:solidFill>
                    <a:prstClr val="black"/>
                  </a:solidFill>
                </a:rPr>
                <a:t>people (31%)</a:t>
              </a:r>
              <a:endParaRPr lang="en-US" dirty="0">
                <a:solidFill>
                  <a:prstClr val="black"/>
                </a:solidFill>
              </a:endParaRPr>
            </a:p>
          </p:txBody>
        </p:sp>
      </p:grpSp>
      <p:sp>
        <p:nvSpPr>
          <p:cNvPr id="19" name="TextBox 18"/>
          <p:cNvSpPr txBox="1"/>
          <p:nvPr/>
        </p:nvSpPr>
        <p:spPr>
          <a:xfrm>
            <a:off x="150125" y="4580904"/>
            <a:ext cx="1624084" cy="461665"/>
          </a:xfrm>
          <a:prstGeom prst="rect">
            <a:avLst/>
          </a:prstGeom>
          <a:noFill/>
        </p:spPr>
        <p:txBody>
          <a:bodyPr wrap="square" rtlCol="0">
            <a:spAutoFit/>
          </a:bodyPr>
          <a:lstStyle/>
          <a:p>
            <a:pPr algn="ctr"/>
            <a:r>
              <a:rPr lang="en-US" sz="1200" i="1" dirty="0" smtClean="0">
                <a:solidFill>
                  <a:srgbClr val="1F497D">
                    <a:lumMod val="50000"/>
                  </a:srgbClr>
                </a:solidFill>
              </a:rPr>
              <a:t>Cumulative Population </a:t>
            </a:r>
          </a:p>
          <a:p>
            <a:pPr algn="ctr"/>
            <a:r>
              <a:rPr lang="en-US" sz="1200" i="1" dirty="0" smtClean="0">
                <a:solidFill>
                  <a:srgbClr val="1F497D">
                    <a:lumMod val="50000"/>
                  </a:srgbClr>
                </a:solidFill>
              </a:rPr>
              <a:t>Served</a:t>
            </a:r>
            <a:endParaRPr lang="en-US" sz="1200" b="1" i="1" dirty="0">
              <a:solidFill>
                <a:srgbClr val="1F497D">
                  <a:lumMod val="50000"/>
                </a:srgbClr>
              </a:solidFill>
            </a:endParaRPr>
          </a:p>
        </p:txBody>
      </p:sp>
      <p:sp>
        <p:nvSpPr>
          <p:cNvPr id="20" name="TextBox 19"/>
          <p:cNvSpPr txBox="1"/>
          <p:nvPr/>
        </p:nvSpPr>
        <p:spPr>
          <a:xfrm>
            <a:off x="650075" y="5535466"/>
            <a:ext cx="1351128" cy="584775"/>
          </a:xfrm>
          <a:prstGeom prst="rect">
            <a:avLst/>
          </a:prstGeom>
          <a:noFill/>
        </p:spPr>
        <p:txBody>
          <a:bodyPr wrap="square" rtlCol="0">
            <a:spAutoFit/>
          </a:bodyPr>
          <a:lstStyle/>
          <a:p>
            <a:pPr algn="ctr"/>
            <a:r>
              <a:rPr lang="en-US" sz="1600" b="1" dirty="0" smtClean="0">
                <a:solidFill>
                  <a:prstClr val="white"/>
                </a:solidFill>
              </a:rPr>
              <a:t>43% </a:t>
            </a:r>
            <a:endParaRPr lang="en-US" sz="1600" dirty="0" smtClean="0">
              <a:solidFill>
                <a:prstClr val="white"/>
              </a:solidFill>
            </a:endParaRPr>
          </a:p>
          <a:p>
            <a:pPr algn="ctr"/>
            <a:r>
              <a:rPr lang="en-US" sz="1600" dirty="0" smtClean="0">
                <a:solidFill>
                  <a:prstClr val="white"/>
                </a:solidFill>
              </a:rPr>
              <a:t>Corr.</a:t>
            </a:r>
            <a:endParaRPr lang="en-US" sz="1600" b="1" dirty="0">
              <a:solidFill>
                <a:prstClr val="white"/>
              </a:solidFill>
            </a:endParaRPr>
          </a:p>
        </p:txBody>
      </p:sp>
      <p:sp>
        <p:nvSpPr>
          <p:cNvPr id="21" name="TextBox 20"/>
          <p:cNvSpPr txBox="1"/>
          <p:nvPr/>
        </p:nvSpPr>
        <p:spPr>
          <a:xfrm>
            <a:off x="253265" y="6082157"/>
            <a:ext cx="909851" cy="584775"/>
          </a:xfrm>
          <a:prstGeom prst="rect">
            <a:avLst/>
          </a:prstGeom>
          <a:noFill/>
        </p:spPr>
        <p:txBody>
          <a:bodyPr wrap="square" rtlCol="0">
            <a:spAutoFit/>
          </a:bodyPr>
          <a:lstStyle/>
          <a:p>
            <a:pPr algn="ctr"/>
            <a:r>
              <a:rPr lang="en-US" sz="1600" b="1" dirty="0" smtClean="0">
                <a:solidFill>
                  <a:srgbClr val="1F497D">
                    <a:lumMod val="50000"/>
                  </a:srgbClr>
                </a:solidFill>
              </a:rPr>
              <a:t>26%</a:t>
            </a:r>
          </a:p>
          <a:p>
            <a:pPr algn="ctr"/>
            <a:r>
              <a:rPr lang="en-US" sz="1600" dirty="0" smtClean="0">
                <a:solidFill>
                  <a:srgbClr val="1F497D">
                    <a:lumMod val="50000"/>
                  </a:srgbClr>
                </a:solidFill>
              </a:rPr>
              <a:t>Long-Dis</a:t>
            </a:r>
            <a:endParaRPr lang="en-US" sz="1600" dirty="0">
              <a:solidFill>
                <a:srgbClr val="1F497D">
                  <a:lumMod val="50000"/>
                </a:srgbClr>
              </a:solidFill>
            </a:endParaRPr>
          </a:p>
        </p:txBody>
      </p:sp>
      <p:cxnSp>
        <p:nvCxnSpPr>
          <p:cNvPr id="22" name="Straight Connector 21"/>
          <p:cNvCxnSpPr/>
          <p:nvPr/>
        </p:nvCxnSpPr>
        <p:spPr>
          <a:xfrm flipV="1">
            <a:off x="914400" y="5160397"/>
            <a:ext cx="15903" cy="763325"/>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922351" y="5947576"/>
            <a:ext cx="310102" cy="69176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7660" y="5498679"/>
            <a:ext cx="679483" cy="400110"/>
          </a:xfrm>
          <a:prstGeom prst="rect">
            <a:avLst/>
          </a:prstGeom>
          <a:noFill/>
        </p:spPr>
        <p:txBody>
          <a:bodyPr wrap="square" rtlCol="0">
            <a:spAutoFit/>
          </a:bodyPr>
          <a:lstStyle/>
          <a:p>
            <a:pPr algn="ctr"/>
            <a:r>
              <a:rPr lang="en-US" sz="1000" i="1" dirty="0" smtClean="0">
                <a:solidFill>
                  <a:prstClr val="black"/>
                </a:solidFill>
              </a:rPr>
              <a:t>no </a:t>
            </a:r>
          </a:p>
          <a:p>
            <a:pPr algn="ctr"/>
            <a:r>
              <a:rPr lang="en-US" sz="1000" i="1" dirty="0" smtClean="0">
                <a:solidFill>
                  <a:prstClr val="black"/>
                </a:solidFill>
              </a:rPr>
              <a:t>service</a:t>
            </a:r>
            <a:endParaRPr lang="en-US" sz="1000" i="1" dirty="0">
              <a:solidFill>
                <a:prstClr val="black"/>
              </a:solidFill>
            </a:endParaRPr>
          </a:p>
        </p:txBody>
      </p:sp>
    </p:spTree>
    <p:extLst>
      <p:ext uri="{BB962C8B-B14F-4D97-AF65-F5344CB8AC3E}">
        <p14:creationId xmlns:p14="http://schemas.microsoft.com/office/powerpoint/2010/main" xmlns="" val="121349826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cat 2.png"/>
          <p:cNvPicPr>
            <a:picLocks noChangeAspect="1"/>
          </p:cNvPicPr>
          <p:nvPr/>
        </p:nvPicPr>
        <p:blipFill>
          <a:blip r:embed="rId3" cstate="print"/>
          <a:stretch>
            <a:fillRect/>
          </a:stretch>
        </p:blipFill>
        <p:spPr>
          <a:xfrm>
            <a:off x="0" y="0"/>
            <a:ext cx="8266897" cy="6377468"/>
          </a:xfrm>
          <a:prstGeom prst="rect">
            <a:avLst/>
          </a:prstGeom>
        </p:spPr>
      </p:pic>
      <p:pic>
        <p:nvPicPr>
          <p:cNvPr id="4098" name="Picture 2"/>
          <p:cNvPicPr>
            <a:picLocks noChangeAspect="1" noChangeArrowheads="1"/>
          </p:cNvPicPr>
          <p:nvPr/>
        </p:nvPicPr>
        <p:blipFill>
          <a:blip r:embed="rId4" cstate="print"/>
          <a:srcRect/>
          <a:stretch>
            <a:fillRect/>
          </a:stretch>
        </p:blipFill>
        <p:spPr bwMode="auto">
          <a:xfrm>
            <a:off x="0" y="5016500"/>
            <a:ext cx="1841500" cy="1841500"/>
          </a:xfrm>
          <a:prstGeom prst="rect">
            <a:avLst/>
          </a:prstGeom>
          <a:noFill/>
          <a:ln w="9525">
            <a:noFill/>
            <a:miter lim="800000"/>
            <a:headEnd/>
            <a:tailEnd/>
          </a:ln>
          <a:effectLst/>
        </p:spPr>
      </p:pic>
      <p:cxnSp>
        <p:nvCxnSpPr>
          <p:cNvPr id="9" name="Straight Connector 8"/>
          <p:cNvCxnSpPr/>
          <p:nvPr/>
        </p:nvCxnSpPr>
        <p:spPr>
          <a:xfrm flipV="1">
            <a:off x="0" y="698500"/>
            <a:ext cx="9144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1"/>
          <p:cNvSpPr>
            <a:spLocks/>
          </p:cNvSpPr>
          <p:nvPr/>
        </p:nvSpPr>
        <p:spPr bwMode="auto">
          <a:xfrm>
            <a:off x="456531" y="304727"/>
            <a:ext cx="8687469" cy="378395"/>
          </a:xfrm>
          <a:prstGeom prst="rect">
            <a:avLst/>
          </a:prstGeom>
          <a:noFill/>
          <a:ln w="12700" cap="flat" cmpd="sng">
            <a:noFill/>
            <a:prstDash val="solid"/>
            <a:miter lim="0"/>
            <a:headEnd/>
            <a:tailEnd/>
          </a:ln>
          <a:effectLst/>
        </p:spPr>
        <p:txBody>
          <a:bodyPr lIns="88896" tIns="50798" rIns="88896" bIns="50798"/>
          <a:lstStyle/>
          <a:p>
            <a:pPr marL="0" lvl="1" defTabSz="914145"/>
            <a:r>
              <a:rPr lang="en-US" sz="1600" b="1" dirty="0" smtClean="0">
                <a:solidFill>
                  <a:srgbClr val="FF0000"/>
                </a:solidFill>
                <a:latin typeface="Helvetica" charset="0"/>
                <a:ea typeface="Helvetica" charset="0"/>
                <a:cs typeface="Helvetica" charset="0"/>
                <a:sym typeface="Helvetica" charset="0"/>
              </a:rPr>
              <a:t>PIPELINE CATEGORY II</a:t>
            </a:r>
            <a:r>
              <a:rPr lang="en-US" sz="1600" b="1" dirty="0" smtClean="0">
                <a:solidFill>
                  <a:prstClr val="black"/>
                </a:solidFill>
                <a:latin typeface="Helvetica" charset="0"/>
                <a:ea typeface="Helvetica" charset="0"/>
                <a:cs typeface="Helvetica" charset="0"/>
                <a:sym typeface="Helvetica" charset="0"/>
              </a:rPr>
              <a:t>: not currently funded, but prerequisites complete</a:t>
            </a:r>
          </a:p>
        </p:txBody>
      </p:sp>
      <p:grpSp>
        <p:nvGrpSpPr>
          <p:cNvPr id="15" name="Group 14"/>
          <p:cNvGrpSpPr/>
          <p:nvPr/>
        </p:nvGrpSpPr>
        <p:grpSpPr>
          <a:xfrm>
            <a:off x="4207358" y="5486399"/>
            <a:ext cx="2377440" cy="1262417"/>
            <a:chOff x="6326130" y="4496937"/>
            <a:chExt cx="2706791" cy="1262417"/>
          </a:xfrm>
        </p:grpSpPr>
        <p:sp>
          <p:nvSpPr>
            <p:cNvPr id="16" name="Rectangle 15"/>
            <p:cNvSpPr/>
            <p:nvPr/>
          </p:nvSpPr>
          <p:spPr>
            <a:xfrm>
              <a:off x="6326130" y="4496937"/>
              <a:ext cx="2706791" cy="1262417"/>
            </a:xfrm>
            <a:prstGeom prst="rect">
              <a:avLst/>
            </a:prstGeom>
            <a:solidFill>
              <a:schemeClr val="accent1">
                <a:lumMod val="20000"/>
                <a:lumOff val="8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7" name="TextBox 16"/>
            <p:cNvSpPr txBox="1"/>
            <p:nvPr/>
          </p:nvSpPr>
          <p:spPr>
            <a:xfrm>
              <a:off x="6419086" y="4559025"/>
              <a:ext cx="2230601" cy="1200329"/>
            </a:xfrm>
            <a:prstGeom prst="rect">
              <a:avLst/>
            </a:prstGeom>
            <a:noFill/>
          </p:spPr>
          <p:txBody>
            <a:bodyPr wrap="none" rtlCol="0">
              <a:spAutoFit/>
            </a:bodyPr>
            <a:lstStyle/>
            <a:p>
              <a:r>
                <a:rPr lang="en-US" sz="2400" b="1" dirty="0" smtClean="0">
                  <a:solidFill>
                    <a:srgbClr val="1F497D"/>
                  </a:solidFill>
                </a:rPr>
                <a:t>9 </a:t>
              </a:r>
              <a:r>
                <a:rPr lang="en-US" dirty="0" smtClean="0">
                  <a:solidFill>
                    <a:prstClr val="black"/>
                  </a:solidFill>
                </a:rPr>
                <a:t>states</a:t>
              </a:r>
            </a:p>
            <a:p>
              <a:r>
                <a:rPr lang="en-US" sz="2400" b="1" dirty="0" smtClean="0">
                  <a:solidFill>
                    <a:srgbClr val="1F497D"/>
                  </a:solidFill>
                </a:rPr>
                <a:t>1,000</a:t>
              </a:r>
              <a:r>
                <a:rPr lang="en-US" dirty="0" smtClean="0">
                  <a:solidFill>
                    <a:prstClr val="black"/>
                  </a:solidFill>
                </a:rPr>
                <a:t> miles</a:t>
              </a:r>
            </a:p>
            <a:p>
              <a:r>
                <a:rPr lang="en-US" sz="2400" b="1" dirty="0" smtClean="0">
                  <a:solidFill>
                    <a:srgbClr val="1F497D"/>
                  </a:solidFill>
                </a:rPr>
                <a:t>20M </a:t>
              </a:r>
              <a:r>
                <a:rPr lang="en-US" dirty="0" smtClean="0">
                  <a:solidFill>
                    <a:prstClr val="black"/>
                  </a:solidFill>
                </a:rPr>
                <a:t>people (6%)</a:t>
              </a:r>
              <a:endParaRPr lang="en-US" dirty="0">
                <a:solidFill>
                  <a:prstClr val="black"/>
                </a:solidFill>
              </a:endParaRPr>
            </a:p>
          </p:txBody>
        </p:sp>
      </p:grpSp>
      <p:sp>
        <p:nvSpPr>
          <p:cNvPr id="14" name="TextBox 13"/>
          <p:cNvSpPr txBox="1"/>
          <p:nvPr/>
        </p:nvSpPr>
        <p:spPr>
          <a:xfrm>
            <a:off x="150125" y="4580904"/>
            <a:ext cx="1624084" cy="461665"/>
          </a:xfrm>
          <a:prstGeom prst="rect">
            <a:avLst/>
          </a:prstGeom>
          <a:noFill/>
        </p:spPr>
        <p:txBody>
          <a:bodyPr wrap="square" rtlCol="0">
            <a:spAutoFit/>
          </a:bodyPr>
          <a:lstStyle/>
          <a:p>
            <a:pPr algn="ctr"/>
            <a:r>
              <a:rPr lang="en-US" sz="1200" i="1" dirty="0" smtClean="0">
                <a:solidFill>
                  <a:srgbClr val="1F497D">
                    <a:lumMod val="50000"/>
                  </a:srgbClr>
                </a:solidFill>
              </a:rPr>
              <a:t>Cumulative Population </a:t>
            </a:r>
          </a:p>
          <a:p>
            <a:pPr algn="ctr"/>
            <a:r>
              <a:rPr lang="en-US" sz="1200" i="1" dirty="0" smtClean="0">
                <a:solidFill>
                  <a:srgbClr val="1F497D">
                    <a:lumMod val="50000"/>
                  </a:srgbClr>
                </a:solidFill>
              </a:rPr>
              <a:t>Served</a:t>
            </a:r>
            <a:endParaRPr lang="en-US" sz="1200" b="1" i="1" dirty="0">
              <a:solidFill>
                <a:srgbClr val="1F497D">
                  <a:lumMod val="50000"/>
                </a:srgbClr>
              </a:solidFill>
            </a:endParaRPr>
          </a:p>
        </p:txBody>
      </p:sp>
      <p:sp>
        <p:nvSpPr>
          <p:cNvPr id="18" name="TextBox 17"/>
          <p:cNvSpPr txBox="1"/>
          <p:nvPr/>
        </p:nvSpPr>
        <p:spPr>
          <a:xfrm>
            <a:off x="602777" y="5630056"/>
            <a:ext cx="1351128" cy="584775"/>
          </a:xfrm>
          <a:prstGeom prst="rect">
            <a:avLst/>
          </a:prstGeom>
          <a:noFill/>
        </p:spPr>
        <p:txBody>
          <a:bodyPr wrap="square" rtlCol="0">
            <a:spAutoFit/>
          </a:bodyPr>
          <a:lstStyle/>
          <a:p>
            <a:pPr algn="ctr"/>
            <a:r>
              <a:rPr lang="en-US" sz="1600" b="1" dirty="0" smtClean="0">
                <a:solidFill>
                  <a:prstClr val="white"/>
                </a:solidFill>
              </a:rPr>
              <a:t>48% </a:t>
            </a:r>
            <a:endParaRPr lang="en-US" sz="1600" dirty="0" smtClean="0">
              <a:solidFill>
                <a:prstClr val="white"/>
              </a:solidFill>
            </a:endParaRPr>
          </a:p>
          <a:p>
            <a:pPr algn="ctr"/>
            <a:r>
              <a:rPr lang="en-US" sz="1600" dirty="0" smtClean="0">
                <a:solidFill>
                  <a:prstClr val="white"/>
                </a:solidFill>
              </a:rPr>
              <a:t>Corr.</a:t>
            </a:r>
            <a:endParaRPr lang="en-US" sz="1600" b="1" dirty="0">
              <a:solidFill>
                <a:prstClr val="white"/>
              </a:solidFill>
            </a:endParaRPr>
          </a:p>
        </p:txBody>
      </p:sp>
      <p:sp>
        <p:nvSpPr>
          <p:cNvPr id="19" name="TextBox 18"/>
          <p:cNvSpPr txBox="1"/>
          <p:nvPr/>
        </p:nvSpPr>
        <p:spPr>
          <a:xfrm>
            <a:off x="154674" y="6041214"/>
            <a:ext cx="909851" cy="584775"/>
          </a:xfrm>
          <a:prstGeom prst="rect">
            <a:avLst/>
          </a:prstGeom>
          <a:noFill/>
        </p:spPr>
        <p:txBody>
          <a:bodyPr wrap="square" rtlCol="0">
            <a:spAutoFit/>
          </a:bodyPr>
          <a:lstStyle/>
          <a:p>
            <a:pPr algn="ctr"/>
            <a:r>
              <a:rPr lang="en-US" sz="1600" b="1" dirty="0" smtClean="0">
                <a:solidFill>
                  <a:srgbClr val="1F497D">
                    <a:lumMod val="50000"/>
                  </a:srgbClr>
                </a:solidFill>
              </a:rPr>
              <a:t>22%</a:t>
            </a:r>
          </a:p>
          <a:p>
            <a:pPr algn="ctr"/>
            <a:r>
              <a:rPr lang="en-US" sz="1600" dirty="0" smtClean="0">
                <a:solidFill>
                  <a:srgbClr val="1F497D">
                    <a:lumMod val="50000"/>
                  </a:srgbClr>
                </a:solidFill>
              </a:rPr>
              <a:t>Long-Dis</a:t>
            </a:r>
            <a:endParaRPr lang="en-US" sz="1600" dirty="0">
              <a:solidFill>
                <a:srgbClr val="1F497D">
                  <a:lumMod val="50000"/>
                </a:srgbClr>
              </a:solidFill>
            </a:endParaRPr>
          </a:p>
        </p:txBody>
      </p:sp>
      <p:cxnSp>
        <p:nvCxnSpPr>
          <p:cNvPr id="20" name="Straight Connector 19"/>
          <p:cNvCxnSpPr/>
          <p:nvPr/>
        </p:nvCxnSpPr>
        <p:spPr>
          <a:xfrm flipV="1">
            <a:off x="914400" y="5160398"/>
            <a:ext cx="15903" cy="76332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922351" y="5947576"/>
            <a:ext cx="103367" cy="75537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7660" y="5498679"/>
            <a:ext cx="679483" cy="400110"/>
          </a:xfrm>
          <a:prstGeom prst="rect">
            <a:avLst/>
          </a:prstGeom>
          <a:noFill/>
        </p:spPr>
        <p:txBody>
          <a:bodyPr wrap="square" rtlCol="0">
            <a:spAutoFit/>
          </a:bodyPr>
          <a:lstStyle/>
          <a:p>
            <a:pPr algn="ctr"/>
            <a:r>
              <a:rPr lang="en-US" sz="1000" i="1" dirty="0" smtClean="0">
                <a:solidFill>
                  <a:prstClr val="black"/>
                </a:solidFill>
              </a:rPr>
              <a:t>no </a:t>
            </a:r>
          </a:p>
          <a:p>
            <a:pPr algn="ctr"/>
            <a:r>
              <a:rPr lang="en-US" sz="1000" i="1" dirty="0" smtClean="0">
                <a:solidFill>
                  <a:prstClr val="black"/>
                </a:solidFill>
              </a:rPr>
              <a:t>service</a:t>
            </a:r>
            <a:endParaRPr lang="en-US" sz="1000" i="1" dirty="0">
              <a:solidFill>
                <a:prstClr val="black"/>
              </a:solidFill>
            </a:endParaRPr>
          </a:p>
        </p:txBody>
      </p:sp>
    </p:spTree>
    <p:extLst>
      <p:ext uri="{BB962C8B-B14F-4D97-AF65-F5344CB8AC3E}">
        <p14:creationId xmlns:p14="http://schemas.microsoft.com/office/powerpoint/2010/main" xmlns="" val="4089511231"/>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cat 3.png"/>
          <p:cNvPicPr>
            <a:picLocks noChangeAspect="1"/>
          </p:cNvPicPr>
          <p:nvPr/>
        </p:nvPicPr>
        <p:blipFill>
          <a:blip r:embed="rId3" cstate="print"/>
          <a:stretch>
            <a:fillRect/>
          </a:stretch>
        </p:blipFill>
        <p:spPr>
          <a:xfrm>
            <a:off x="0" y="0"/>
            <a:ext cx="8266897" cy="6377468"/>
          </a:xfrm>
          <a:prstGeom prst="rect">
            <a:avLst/>
          </a:prstGeom>
        </p:spPr>
      </p:pic>
      <p:pic>
        <p:nvPicPr>
          <p:cNvPr id="5122" name="Picture 2"/>
          <p:cNvPicPr>
            <a:picLocks noChangeAspect="1" noChangeArrowheads="1"/>
          </p:cNvPicPr>
          <p:nvPr/>
        </p:nvPicPr>
        <p:blipFill>
          <a:blip r:embed="rId4" cstate="print"/>
          <a:srcRect/>
          <a:stretch>
            <a:fillRect/>
          </a:stretch>
        </p:blipFill>
        <p:spPr bwMode="auto">
          <a:xfrm>
            <a:off x="0" y="5016500"/>
            <a:ext cx="1841500" cy="1841500"/>
          </a:xfrm>
          <a:prstGeom prst="rect">
            <a:avLst/>
          </a:prstGeom>
          <a:noFill/>
          <a:ln w="9525">
            <a:noFill/>
            <a:miter lim="800000"/>
            <a:headEnd/>
            <a:tailEnd/>
          </a:ln>
          <a:effectLst/>
        </p:spPr>
      </p:pic>
      <p:cxnSp>
        <p:nvCxnSpPr>
          <p:cNvPr id="9" name="Straight Connector 8"/>
          <p:cNvCxnSpPr/>
          <p:nvPr/>
        </p:nvCxnSpPr>
        <p:spPr>
          <a:xfrm flipV="1">
            <a:off x="0" y="698500"/>
            <a:ext cx="9144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1"/>
          <p:cNvSpPr>
            <a:spLocks/>
          </p:cNvSpPr>
          <p:nvPr/>
        </p:nvSpPr>
        <p:spPr bwMode="auto">
          <a:xfrm>
            <a:off x="456531" y="304727"/>
            <a:ext cx="8687469" cy="378395"/>
          </a:xfrm>
          <a:prstGeom prst="rect">
            <a:avLst/>
          </a:prstGeom>
          <a:noFill/>
          <a:ln w="12700" cap="flat" cmpd="sng">
            <a:noFill/>
            <a:prstDash val="solid"/>
            <a:miter lim="0"/>
            <a:headEnd/>
            <a:tailEnd/>
          </a:ln>
          <a:effectLst/>
        </p:spPr>
        <p:txBody>
          <a:bodyPr lIns="88896" tIns="50798" rIns="88896" bIns="50798"/>
          <a:lstStyle/>
          <a:p>
            <a:pPr marL="0" lvl="1" defTabSz="914145"/>
            <a:r>
              <a:rPr lang="en-US" sz="1600" b="1" dirty="0" smtClean="0">
                <a:solidFill>
                  <a:srgbClr val="FF0000"/>
                </a:solidFill>
                <a:latin typeface="Helvetica" charset="0"/>
                <a:ea typeface="Helvetica" charset="0"/>
                <a:cs typeface="Helvetica" charset="0"/>
                <a:sym typeface="Helvetica" charset="0"/>
              </a:rPr>
              <a:t>PIPELINE CATEGORY III</a:t>
            </a:r>
            <a:r>
              <a:rPr lang="en-US" sz="1600" b="1" dirty="0" smtClean="0">
                <a:solidFill>
                  <a:prstClr val="black"/>
                </a:solidFill>
                <a:latin typeface="Helvetica" charset="0"/>
                <a:ea typeface="Helvetica" charset="0"/>
                <a:cs typeface="Helvetica" charset="0"/>
                <a:sym typeface="Helvetica" charset="0"/>
              </a:rPr>
              <a:t>: prerequisites under development</a:t>
            </a:r>
          </a:p>
        </p:txBody>
      </p:sp>
      <p:grpSp>
        <p:nvGrpSpPr>
          <p:cNvPr id="15" name="Group 14"/>
          <p:cNvGrpSpPr/>
          <p:nvPr/>
        </p:nvGrpSpPr>
        <p:grpSpPr>
          <a:xfrm>
            <a:off x="4207357" y="5486399"/>
            <a:ext cx="2377440" cy="1262417"/>
            <a:chOff x="6326130" y="4496937"/>
            <a:chExt cx="2706791" cy="1262417"/>
          </a:xfrm>
        </p:grpSpPr>
        <p:sp>
          <p:nvSpPr>
            <p:cNvPr id="16" name="Rectangle 15"/>
            <p:cNvSpPr/>
            <p:nvPr/>
          </p:nvSpPr>
          <p:spPr>
            <a:xfrm>
              <a:off x="6326130" y="4496937"/>
              <a:ext cx="2706791" cy="1262417"/>
            </a:xfrm>
            <a:prstGeom prst="rect">
              <a:avLst/>
            </a:prstGeom>
            <a:solidFill>
              <a:schemeClr val="accent1">
                <a:lumMod val="20000"/>
                <a:lumOff val="8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7" name="TextBox 16"/>
            <p:cNvSpPr txBox="1"/>
            <p:nvPr/>
          </p:nvSpPr>
          <p:spPr>
            <a:xfrm>
              <a:off x="6419087" y="4559025"/>
              <a:ext cx="2540863" cy="1200329"/>
            </a:xfrm>
            <a:prstGeom prst="rect">
              <a:avLst/>
            </a:prstGeom>
            <a:noFill/>
          </p:spPr>
          <p:txBody>
            <a:bodyPr wrap="none" rtlCol="0">
              <a:spAutoFit/>
            </a:bodyPr>
            <a:lstStyle/>
            <a:p>
              <a:r>
                <a:rPr lang="en-US" sz="2400" b="1" dirty="0" smtClean="0">
                  <a:solidFill>
                    <a:srgbClr val="1F497D"/>
                  </a:solidFill>
                </a:rPr>
                <a:t>25 </a:t>
              </a:r>
              <a:r>
                <a:rPr lang="en-US" dirty="0" smtClean="0">
                  <a:solidFill>
                    <a:prstClr val="black"/>
                  </a:solidFill>
                </a:rPr>
                <a:t>states + D.C.</a:t>
              </a:r>
            </a:p>
            <a:p>
              <a:r>
                <a:rPr lang="en-US" sz="2400" b="1" dirty="0" smtClean="0">
                  <a:solidFill>
                    <a:srgbClr val="1F497D"/>
                  </a:solidFill>
                </a:rPr>
                <a:t>5,500</a:t>
              </a:r>
              <a:r>
                <a:rPr lang="en-US" dirty="0" smtClean="0">
                  <a:solidFill>
                    <a:prstClr val="black"/>
                  </a:solidFill>
                </a:rPr>
                <a:t> miles</a:t>
              </a:r>
            </a:p>
            <a:p>
              <a:r>
                <a:rPr lang="en-US" sz="2400" b="1" dirty="0" smtClean="0">
                  <a:solidFill>
                    <a:srgbClr val="1F497D"/>
                  </a:solidFill>
                </a:rPr>
                <a:t>135M </a:t>
              </a:r>
              <a:r>
                <a:rPr lang="en-US" dirty="0" smtClean="0">
                  <a:solidFill>
                    <a:prstClr val="black"/>
                  </a:solidFill>
                </a:rPr>
                <a:t>people (44%)</a:t>
              </a:r>
              <a:endParaRPr lang="en-US" dirty="0">
                <a:solidFill>
                  <a:prstClr val="black"/>
                </a:solidFill>
              </a:endParaRPr>
            </a:p>
          </p:txBody>
        </p:sp>
      </p:grpSp>
      <p:sp>
        <p:nvSpPr>
          <p:cNvPr id="14" name="TextBox 13"/>
          <p:cNvSpPr txBox="1"/>
          <p:nvPr/>
        </p:nvSpPr>
        <p:spPr>
          <a:xfrm>
            <a:off x="150125" y="4580904"/>
            <a:ext cx="1624084" cy="461665"/>
          </a:xfrm>
          <a:prstGeom prst="rect">
            <a:avLst/>
          </a:prstGeom>
          <a:noFill/>
        </p:spPr>
        <p:txBody>
          <a:bodyPr wrap="square" rtlCol="0">
            <a:spAutoFit/>
          </a:bodyPr>
          <a:lstStyle/>
          <a:p>
            <a:pPr algn="ctr"/>
            <a:r>
              <a:rPr lang="en-US" sz="1200" i="1" dirty="0" smtClean="0">
                <a:solidFill>
                  <a:srgbClr val="1F497D">
                    <a:lumMod val="50000"/>
                  </a:srgbClr>
                </a:solidFill>
              </a:rPr>
              <a:t>Cumulative Population </a:t>
            </a:r>
          </a:p>
          <a:p>
            <a:pPr algn="ctr"/>
            <a:r>
              <a:rPr lang="en-US" sz="1200" i="1" dirty="0" smtClean="0">
                <a:solidFill>
                  <a:srgbClr val="1F497D">
                    <a:lumMod val="50000"/>
                  </a:srgbClr>
                </a:solidFill>
              </a:rPr>
              <a:t>Served</a:t>
            </a:r>
            <a:endParaRPr lang="en-US" sz="1200" b="1" i="1" dirty="0">
              <a:solidFill>
                <a:srgbClr val="1F497D">
                  <a:lumMod val="50000"/>
                </a:srgbClr>
              </a:solidFill>
            </a:endParaRPr>
          </a:p>
        </p:txBody>
      </p:sp>
      <p:sp>
        <p:nvSpPr>
          <p:cNvPr id="18" name="TextBox 17"/>
          <p:cNvSpPr txBox="1"/>
          <p:nvPr/>
        </p:nvSpPr>
        <p:spPr>
          <a:xfrm>
            <a:off x="571245" y="5803488"/>
            <a:ext cx="1351128" cy="584775"/>
          </a:xfrm>
          <a:prstGeom prst="rect">
            <a:avLst/>
          </a:prstGeom>
          <a:noFill/>
        </p:spPr>
        <p:txBody>
          <a:bodyPr wrap="square" rtlCol="0">
            <a:spAutoFit/>
          </a:bodyPr>
          <a:lstStyle/>
          <a:p>
            <a:pPr algn="ctr"/>
            <a:r>
              <a:rPr lang="en-US" sz="1600" b="1" dirty="0" smtClean="0">
                <a:solidFill>
                  <a:prstClr val="white"/>
                </a:solidFill>
              </a:rPr>
              <a:t>61% </a:t>
            </a:r>
            <a:endParaRPr lang="en-US" sz="1600" dirty="0" smtClean="0">
              <a:solidFill>
                <a:prstClr val="white"/>
              </a:solidFill>
            </a:endParaRPr>
          </a:p>
          <a:p>
            <a:pPr algn="ctr"/>
            <a:r>
              <a:rPr lang="en-US" sz="1600" dirty="0" smtClean="0">
                <a:solidFill>
                  <a:prstClr val="white"/>
                </a:solidFill>
              </a:rPr>
              <a:t>Corr.</a:t>
            </a:r>
            <a:endParaRPr lang="en-US" sz="1600" b="1" dirty="0">
              <a:solidFill>
                <a:prstClr val="white"/>
              </a:solidFill>
            </a:endParaRPr>
          </a:p>
        </p:txBody>
      </p:sp>
      <p:sp>
        <p:nvSpPr>
          <p:cNvPr id="19" name="TextBox 18"/>
          <p:cNvSpPr txBox="1"/>
          <p:nvPr/>
        </p:nvSpPr>
        <p:spPr>
          <a:xfrm>
            <a:off x="-32212" y="5921666"/>
            <a:ext cx="909851" cy="584775"/>
          </a:xfrm>
          <a:prstGeom prst="rect">
            <a:avLst/>
          </a:prstGeom>
          <a:noFill/>
        </p:spPr>
        <p:txBody>
          <a:bodyPr wrap="square" rtlCol="0">
            <a:spAutoFit/>
          </a:bodyPr>
          <a:lstStyle/>
          <a:p>
            <a:pPr algn="ctr"/>
            <a:r>
              <a:rPr lang="en-US" sz="1600" b="1" dirty="0" smtClean="0">
                <a:solidFill>
                  <a:srgbClr val="1F497D">
                    <a:lumMod val="50000"/>
                  </a:srgbClr>
                </a:solidFill>
              </a:rPr>
              <a:t>11%</a:t>
            </a:r>
          </a:p>
          <a:p>
            <a:pPr algn="ctr"/>
            <a:r>
              <a:rPr lang="en-US" sz="1600" dirty="0" smtClean="0">
                <a:solidFill>
                  <a:srgbClr val="1F497D">
                    <a:lumMod val="50000"/>
                  </a:srgbClr>
                </a:solidFill>
              </a:rPr>
              <a:t>LD</a:t>
            </a:r>
            <a:endParaRPr lang="en-US" sz="1600" dirty="0">
              <a:solidFill>
                <a:srgbClr val="1F497D">
                  <a:lumMod val="50000"/>
                </a:srgbClr>
              </a:solidFill>
            </a:endParaRPr>
          </a:p>
        </p:txBody>
      </p:sp>
      <p:cxnSp>
        <p:nvCxnSpPr>
          <p:cNvPr id="20" name="Straight Connector 19"/>
          <p:cNvCxnSpPr/>
          <p:nvPr/>
        </p:nvCxnSpPr>
        <p:spPr>
          <a:xfrm flipV="1">
            <a:off x="914400" y="5160398"/>
            <a:ext cx="15903" cy="76332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37322" y="5947576"/>
            <a:ext cx="485029" cy="55659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7660" y="5498679"/>
            <a:ext cx="679483" cy="400110"/>
          </a:xfrm>
          <a:prstGeom prst="rect">
            <a:avLst/>
          </a:prstGeom>
          <a:noFill/>
        </p:spPr>
        <p:txBody>
          <a:bodyPr wrap="square" rtlCol="0">
            <a:spAutoFit/>
          </a:bodyPr>
          <a:lstStyle/>
          <a:p>
            <a:pPr algn="ctr"/>
            <a:r>
              <a:rPr lang="en-US" sz="1000" i="1" dirty="0" smtClean="0">
                <a:solidFill>
                  <a:prstClr val="black"/>
                </a:solidFill>
              </a:rPr>
              <a:t>no </a:t>
            </a:r>
          </a:p>
          <a:p>
            <a:pPr algn="ctr"/>
            <a:r>
              <a:rPr lang="en-US" sz="1000" i="1" dirty="0" smtClean="0">
                <a:solidFill>
                  <a:prstClr val="black"/>
                </a:solidFill>
              </a:rPr>
              <a:t>service</a:t>
            </a:r>
            <a:endParaRPr lang="en-US" sz="1000" i="1" dirty="0">
              <a:solidFill>
                <a:prstClr val="black"/>
              </a:solidFill>
            </a:endParaRPr>
          </a:p>
        </p:txBody>
      </p:sp>
    </p:spTree>
    <p:extLst>
      <p:ext uri="{BB962C8B-B14F-4D97-AF65-F5344CB8AC3E}">
        <p14:creationId xmlns:p14="http://schemas.microsoft.com/office/powerpoint/2010/main" xmlns="" val="1126002993"/>
      </p:ext>
    </p:extLst>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otal.png"/>
          <p:cNvPicPr>
            <a:picLocks noChangeAspect="1"/>
          </p:cNvPicPr>
          <p:nvPr/>
        </p:nvPicPr>
        <p:blipFill>
          <a:blip r:embed="rId3" cstate="print"/>
          <a:srcRect t="9834" b="5909"/>
          <a:stretch>
            <a:fillRect/>
          </a:stretch>
        </p:blipFill>
        <p:spPr>
          <a:xfrm>
            <a:off x="0" y="898641"/>
            <a:ext cx="9144000" cy="5943600"/>
          </a:xfrm>
          <a:prstGeom prst="rect">
            <a:avLst/>
          </a:prstGeom>
        </p:spPr>
      </p:pic>
      <p:sp>
        <p:nvSpPr>
          <p:cNvPr id="37" name="TextBox 36"/>
          <p:cNvSpPr txBox="1"/>
          <p:nvPr/>
        </p:nvSpPr>
        <p:spPr>
          <a:xfrm>
            <a:off x="252248" y="0"/>
            <a:ext cx="8891752" cy="830997"/>
          </a:xfrm>
          <a:prstGeom prst="rect">
            <a:avLst/>
          </a:prstGeom>
          <a:noFill/>
        </p:spPr>
        <p:txBody>
          <a:bodyPr wrap="square" rtlCol="0">
            <a:spAutoFit/>
          </a:bodyPr>
          <a:lstStyle/>
          <a:p>
            <a:r>
              <a:rPr lang="en-US" sz="2400" b="1" dirty="0" smtClean="0">
                <a:solidFill>
                  <a:srgbClr val="FF0000"/>
                </a:solidFill>
              </a:rPr>
              <a:t>10,500</a:t>
            </a:r>
            <a:r>
              <a:rPr lang="en-US" sz="2400" b="1" dirty="0" smtClean="0">
                <a:solidFill>
                  <a:prstClr val="black"/>
                </a:solidFill>
              </a:rPr>
              <a:t> corridor miles</a:t>
            </a:r>
            <a:endParaRPr lang="en-US" sz="2400" dirty="0" smtClean="0">
              <a:solidFill>
                <a:prstClr val="black"/>
              </a:solidFill>
            </a:endParaRPr>
          </a:p>
          <a:p>
            <a:r>
              <a:rPr lang="en-US" sz="2400" b="1" dirty="0" smtClean="0">
                <a:solidFill>
                  <a:srgbClr val="FF0000"/>
                </a:solidFill>
              </a:rPr>
              <a:t>225M (72% of U.S.) </a:t>
            </a:r>
            <a:r>
              <a:rPr lang="en-US" sz="2400" b="1" dirty="0" smtClean="0">
                <a:solidFill>
                  <a:prstClr val="black"/>
                </a:solidFill>
              </a:rPr>
              <a:t>people served </a:t>
            </a:r>
            <a:r>
              <a:rPr lang="en-US" sz="1400" b="1" dirty="0" smtClean="0">
                <a:solidFill>
                  <a:prstClr val="black"/>
                </a:solidFill>
              </a:rPr>
              <a:t>(190M by corridor trains; 35M by long-distance trains only) </a:t>
            </a:r>
            <a:endParaRPr lang="en-US" sz="2400" b="1" dirty="0" smtClean="0">
              <a:solidFill>
                <a:prstClr val="black"/>
              </a:solidFill>
            </a:endParaRPr>
          </a:p>
        </p:txBody>
      </p:sp>
      <p:sp>
        <p:nvSpPr>
          <p:cNvPr id="38" name="TextBox 37"/>
          <p:cNvSpPr txBox="1"/>
          <p:nvPr/>
        </p:nvSpPr>
        <p:spPr>
          <a:xfrm>
            <a:off x="600402" y="6027036"/>
            <a:ext cx="3335272" cy="738664"/>
          </a:xfrm>
          <a:prstGeom prst="rect">
            <a:avLst/>
          </a:prstGeom>
          <a:noFill/>
        </p:spPr>
        <p:txBody>
          <a:bodyPr wrap="none" rtlCol="0">
            <a:spAutoFit/>
          </a:bodyPr>
          <a:lstStyle/>
          <a:p>
            <a:pPr>
              <a:lnSpc>
                <a:spcPct val="150000"/>
              </a:lnSpc>
            </a:pPr>
            <a:r>
              <a:rPr lang="en-US" sz="1400" dirty="0" smtClean="0">
                <a:solidFill>
                  <a:prstClr val="black"/>
                </a:solidFill>
              </a:rPr>
              <a:t>Existing network</a:t>
            </a:r>
          </a:p>
          <a:p>
            <a:pPr>
              <a:lnSpc>
                <a:spcPct val="150000"/>
              </a:lnSpc>
            </a:pPr>
            <a:r>
              <a:rPr lang="en-US" sz="1400" dirty="0" smtClean="0">
                <a:solidFill>
                  <a:prstClr val="black"/>
                </a:solidFill>
              </a:rPr>
              <a:t>Potential network improvements/additions</a:t>
            </a:r>
          </a:p>
        </p:txBody>
      </p:sp>
      <p:grpSp>
        <p:nvGrpSpPr>
          <p:cNvPr id="2" name="Group 42"/>
          <p:cNvGrpSpPr/>
          <p:nvPr/>
        </p:nvGrpSpPr>
        <p:grpSpPr>
          <a:xfrm>
            <a:off x="143202" y="6249286"/>
            <a:ext cx="444500" cy="317500"/>
            <a:chOff x="241300" y="5918200"/>
            <a:chExt cx="304800" cy="317500"/>
          </a:xfrm>
        </p:grpSpPr>
        <p:cxnSp>
          <p:nvCxnSpPr>
            <p:cNvPr id="40" name="Straight Connector 39"/>
            <p:cNvCxnSpPr/>
            <p:nvPr/>
          </p:nvCxnSpPr>
          <p:spPr>
            <a:xfrm>
              <a:off x="241300" y="5918200"/>
              <a:ext cx="304800"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1300" y="6235700"/>
              <a:ext cx="3048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242726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94078" y="1752600"/>
            <a:ext cx="4104079" cy="1200329"/>
          </a:xfrm>
          <a:prstGeom prst="rect">
            <a:avLst/>
          </a:prstGeom>
          <a:noFill/>
        </p:spPr>
        <p:txBody>
          <a:bodyPr wrap="square" rtlCol="0">
            <a:spAutoFit/>
          </a:bodyPr>
          <a:lstStyle/>
          <a:p>
            <a:pPr marL="342900" marR="0" lvl="0" indent="-342900">
              <a:spcBef>
                <a:spcPts val="0"/>
              </a:spcBef>
              <a:spcAft>
                <a:spcPts val="0"/>
              </a:spcAft>
              <a:buFont typeface="+mj-lt"/>
              <a:buAutoNum type="arabicPeriod"/>
            </a:pPr>
            <a:r>
              <a:rPr lang="en-US" b="1" dirty="0" smtClean="0">
                <a:latin typeface="Arial"/>
                <a:ea typeface="Times New Roman"/>
              </a:rPr>
              <a:t>Federal Programs Update</a:t>
            </a:r>
          </a:p>
          <a:p>
            <a:pPr marL="342900" marR="0" lvl="0" indent="-342900">
              <a:spcBef>
                <a:spcPts val="0"/>
              </a:spcBef>
              <a:spcAft>
                <a:spcPts val="0"/>
              </a:spcAft>
              <a:buFont typeface="+mj-lt"/>
              <a:buAutoNum type="arabicPeriod"/>
            </a:pPr>
            <a:endParaRPr lang="en-US" dirty="0">
              <a:latin typeface="Times New Roman"/>
              <a:ea typeface="Times New Roman"/>
            </a:endParaRPr>
          </a:p>
          <a:p>
            <a:pPr marL="342900" marR="0" lvl="0" indent="-342900">
              <a:spcBef>
                <a:spcPts val="0"/>
              </a:spcBef>
              <a:spcAft>
                <a:spcPts val="0"/>
              </a:spcAft>
              <a:buFont typeface="+mj-lt"/>
              <a:buAutoNum type="arabicPeriod"/>
            </a:pPr>
            <a:r>
              <a:rPr lang="en-US" b="1" dirty="0" smtClean="0">
                <a:latin typeface="Arial"/>
                <a:ea typeface="Times New Roman"/>
              </a:rPr>
              <a:t>Preparing for the Future</a:t>
            </a:r>
          </a:p>
          <a:p>
            <a:pPr marR="0" lvl="0">
              <a:spcBef>
                <a:spcPts val="0"/>
              </a:spcBef>
              <a:spcAft>
                <a:spcPts val="0"/>
              </a:spcAft>
            </a:pPr>
            <a:endParaRPr lang="en-US" b="1" dirty="0" smtClean="0">
              <a:latin typeface="Arial"/>
              <a:ea typeface="Times New Roman"/>
            </a:endParaRPr>
          </a:p>
        </p:txBody>
      </p:sp>
      <p:sp>
        <p:nvSpPr>
          <p:cNvPr id="10" name="Rectangle 1"/>
          <p:cNvSpPr>
            <a:spLocks/>
          </p:cNvSpPr>
          <p:nvPr/>
        </p:nvSpPr>
        <p:spPr bwMode="auto">
          <a:xfrm>
            <a:off x="369447" y="333755"/>
            <a:ext cx="8687469" cy="378395"/>
          </a:xfrm>
          <a:prstGeom prst="rect">
            <a:avLst/>
          </a:prstGeom>
          <a:noFill/>
          <a:ln w="12700" cap="flat" cmpd="sng">
            <a:noFill/>
            <a:prstDash val="solid"/>
            <a:miter lim="0"/>
            <a:headEnd/>
            <a:tailEnd/>
          </a:ln>
          <a:effectLst/>
        </p:spPr>
        <p:txBody>
          <a:bodyPr lIns="88896" tIns="50798" rIns="88896" bIns="50798"/>
          <a:lstStyle/>
          <a:p>
            <a:pPr marL="0" lvl="1" defTabSz="914145"/>
            <a:r>
              <a:rPr lang="en-US" b="1" dirty="0" smtClean="0">
                <a:solidFill>
                  <a:schemeClr val="bg1"/>
                </a:solidFill>
                <a:latin typeface="Arial" pitchFamily="34" charset="0"/>
                <a:ea typeface="Helvetica" charset="0"/>
                <a:cs typeface="Arial" pitchFamily="34" charset="0"/>
                <a:sym typeface="Helvetica" charset="0"/>
              </a:rPr>
              <a:t>Corey Hill, </a:t>
            </a:r>
            <a:r>
              <a:rPr lang="en-US" b="1" i="1" dirty="0" smtClean="0">
                <a:solidFill>
                  <a:schemeClr val="bg1"/>
                </a:solidFill>
                <a:latin typeface="Arial" pitchFamily="34" charset="0"/>
                <a:ea typeface="Helvetica" charset="0"/>
                <a:cs typeface="Arial" pitchFamily="34" charset="0"/>
                <a:sym typeface="Helvetica" charset="0"/>
              </a:rPr>
              <a:t>Director, Office of Passenger and Freight Programs, FRA</a:t>
            </a:r>
          </a:p>
        </p:txBody>
      </p:sp>
      <p:sp>
        <p:nvSpPr>
          <p:cNvPr id="2" name="TextBox 1"/>
          <p:cNvSpPr txBox="1"/>
          <p:nvPr/>
        </p:nvSpPr>
        <p:spPr>
          <a:xfrm>
            <a:off x="4398158" y="5105400"/>
            <a:ext cx="4451763" cy="430887"/>
          </a:xfrm>
          <a:prstGeom prst="rect">
            <a:avLst/>
          </a:prstGeom>
          <a:noFill/>
        </p:spPr>
        <p:txBody>
          <a:bodyPr wrap="square" rtlCol="0">
            <a:spAutoFit/>
          </a:bodyPr>
          <a:lstStyle/>
          <a:p>
            <a:pPr algn="ctr"/>
            <a:r>
              <a:rPr lang="en-US" sz="1100" dirty="0" smtClean="0">
                <a:latin typeface="Arial" pitchFamily="34" charset="0"/>
                <a:cs typeface="Arial" pitchFamily="34" charset="0"/>
              </a:rPr>
              <a:t>IL – Englewood Flyover under construction this summer</a:t>
            </a:r>
          </a:p>
          <a:p>
            <a:pPr algn="ctr"/>
            <a:r>
              <a:rPr lang="en-US" sz="1100" dirty="0" smtClean="0">
                <a:latin typeface="Arial" pitchFamily="34" charset="0"/>
                <a:cs typeface="Arial" pitchFamily="34" charset="0"/>
              </a:rPr>
              <a:t> ($126M HSIPR Project)</a:t>
            </a:r>
            <a:endParaRPr lang="en-US" sz="1100" dirty="0">
              <a:latin typeface="Arial" pitchFamily="34" charset="0"/>
              <a:cs typeface="Arial" pitchFamily="34" charset="0"/>
            </a:endParaRPr>
          </a:p>
        </p:txBody>
      </p:sp>
      <p:pic>
        <p:nvPicPr>
          <p:cNvPr id="3" name="Picture 2" descr="C:\Users\brenmurphy\AppData\Local\Microsoft\Windows\Temporary Internet Files\Content.Outlook\NZACYWJ8\IMG_9882.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398158" y="1752600"/>
            <a:ext cx="4451763" cy="33388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56832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822157758_7bdb5e279c_o.jpg"/>
          <p:cNvPicPr>
            <a:picLocks noChangeAspect="1"/>
          </p:cNvPicPr>
          <p:nvPr/>
        </p:nvPicPr>
        <p:blipFill>
          <a:blip r:embed="rId3" cstate="screen">
            <a:lum contrast="20000"/>
            <a:extLst>
              <a:ext uri="{28A0092B-C50C-407E-A947-70E740481C1C}">
                <a14:useLocalDpi xmlns:a14="http://schemas.microsoft.com/office/drawing/2010/main" xmlns=""/>
              </a:ext>
            </a:extLst>
          </a:blip>
          <a:srcRect/>
          <a:stretch>
            <a:fillRect/>
          </a:stretch>
        </p:blipFill>
        <p:spPr>
          <a:xfrm>
            <a:off x="0" y="0"/>
            <a:ext cx="9144000" cy="6858000"/>
          </a:xfrm>
          <a:prstGeom prst="rect">
            <a:avLst/>
          </a:prstGeom>
        </p:spPr>
      </p:pic>
      <p:sp>
        <p:nvSpPr>
          <p:cNvPr id="5" name="TextBox 4"/>
          <p:cNvSpPr txBox="1"/>
          <p:nvPr/>
        </p:nvSpPr>
        <p:spPr>
          <a:xfrm>
            <a:off x="2470245" y="76200"/>
            <a:ext cx="6673755" cy="707886"/>
          </a:xfrm>
          <a:prstGeom prst="rect">
            <a:avLst/>
          </a:prstGeom>
          <a:noFill/>
        </p:spPr>
        <p:txBody>
          <a:bodyPr wrap="square" rtlCol="0">
            <a:spAutoFit/>
          </a:bodyPr>
          <a:lstStyle/>
          <a:p>
            <a:pPr algn="r"/>
            <a:r>
              <a:rPr lang="en-US" sz="4000" b="1" dirty="0" smtClean="0">
                <a:solidFill>
                  <a:srgbClr val="FFFF00"/>
                </a:solidFill>
                <a:latin typeface="Arial" pitchFamily="34" charset="0"/>
                <a:cs typeface="Arial" pitchFamily="34" charset="0"/>
              </a:rPr>
              <a:t>Thank You!</a:t>
            </a:r>
            <a:endParaRPr lang="en-US" sz="4000" b="1" dirty="0" smtClean="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xmlns="" val="262389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gray">
          <a:xfrm>
            <a:off x="393332" y="445641"/>
            <a:ext cx="8229600" cy="3262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eaLnBrk="0" hangingPunct="0">
              <a:lnSpc>
                <a:spcPct val="106000"/>
              </a:lnSpc>
              <a:defRPr/>
            </a:pPr>
            <a:r>
              <a:rPr lang="en-US" sz="2000" b="1" kern="0" noProof="0" dirty="0" smtClean="0">
                <a:latin typeface="+mj-lt"/>
                <a:ea typeface="+mj-ea"/>
                <a:cs typeface="+mj-cs"/>
              </a:rPr>
              <a:t>FRA Funding Highlights</a:t>
            </a:r>
            <a:endParaRPr kumimoji="0" lang="en-US" sz="2000" b="1" i="1"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9" name="Rectangle 28"/>
          <p:cNvSpPr/>
          <p:nvPr/>
        </p:nvSpPr>
        <p:spPr bwMode="auto">
          <a:xfrm>
            <a:off x="1168226" y="914400"/>
            <a:ext cx="6908974" cy="5486400"/>
          </a:xfrm>
          <a:prstGeom prst="rect">
            <a:avLst/>
          </a:prstGeom>
          <a:solidFill>
            <a:srgbClr val="0070C0"/>
          </a:solidFill>
          <a:ln w="14605" algn="ctr">
            <a:solidFill>
              <a:schemeClr val="tx1"/>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30" name="TextBox 29"/>
          <p:cNvSpPr txBox="1"/>
          <p:nvPr/>
        </p:nvSpPr>
        <p:spPr>
          <a:xfrm>
            <a:off x="3345546" y="1276290"/>
            <a:ext cx="4329937" cy="400110"/>
          </a:xfrm>
          <a:prstGeom prst="rect">
            <a:avLst/>
          </a:prstGeom>
          <a:noFill/>
        </p:spPr>
        <p:txBody>
          <a:bodyPr wrap="square" rtlCol="0">
            <a:spAutoFit/>
          </a:bodyPr>
          <a:lstStyle/>
          <a:p>
            <a:r>
              <a:rPr lang="en-US" sz="2000" b="1" dirty="0" smtClean="0">
                <a:solidFill>
                  <a:schemeClr val="bg1"/>
                </a:solidFill>
              </a:rPr>
              <a:t>Billion in Grant and Loan Funding</a:t>
            </a:r>
            <a:endParaRPr lang="en-US" sz="2000" b="1" dirty="0">
              <a:solidFill>
                <a:schemeClr val="bg1"/>
              </a:solidFill>
            </a:endParaRPr>
          </a:p>
        </p:txBody>
      </p:sp>
      <p:sp>
        <p:nvSpPr>
          <p:cNvPr id="31" name="TextBox 30"/>
          <p:cNvSpPr txBox="1"/>
          <p:nvPr/>
        </p:nvSpPr>
        <p:spPr>
          <a:xfrm>
            <a:off x="3345546" y="2438400"/>
            <a:ext cx="3962400" cy="400110"/>
          </a:xfrm>
          <a:prstGeom prst="rect">
            <a:avLst/>
          </a:prstGeom>
          <a:noFill/>
        </p:spPr>
        <p:txBody>
          <a:bodyPr wrap="square" rtlCol="0">
            <a:spAutoFit/>
          </a:bodyPr>
          <a:lstStyle/>
          <a:p>
            <a:r>
              <a:rPr lang="en-US" sz="2000" b="1" dirty="0" smtClean="0">
                <a:solidFill>
                  <a:schemeClr val="bg1"/>
                </a:solidFill>
              </a:rPr>
              <a:t>Of Grant Funding Obligated</a:t>
            </a:r>
            <a:endParaRPr lang="en-US" sz="2000" b="1" dirty="0">
              <a:solidFill>
                <a:schemeClr val="bg1"/>
              </a:solidFill>
            </a:endParaRPr>
          </a:p>
        </p:txBody>
      </p:sp>
      <p:sp>
        <p:nvSpPr>
          <p:cNvPr id="32" name="TextBox 31"/>
          <p:cNvSpPr txBox="1"/>
          <p:nvPr/>
        </p:nvSpPr>
        <p:spPr>
          <a:xfrm>
            <a:off x="3345546" y="4786074"/>
            <a:ext cx="3809999" cy="400110"/>
          </a:xfrm>
          <a:prstGeom prst="rect">
            <a:avLst/>
          </a:prstGeom>
          <a:noFill/>
        </p:spPr>
        <p:txBody>
          <a:bodyPr wrap="square" rtlCol="0">
            <a:spAutoFit/>
          </a:bodyPr>
          <a:lstStyle/>
          <a:p>
            <a:r>
              <a:rPr lang="en-US" sz="2000" b="1" dirty="0" smtClean="0">
                <a:solidFill>
                  <a:schemeClr val="bg1"/>
                </a:solidFill>
              </a:rPr>
              <a:t>Of Obligated Funding Outlaid</a:t>
            </a:r>
            <a:endParaRPr lang="en-US" sz="2000" b="1" dirty="0">
              <a:solidFill>
                <a:schemeClr val="bg1"/>
              </a:solidFill>
            </a:endParaRPr>
          </a:p>
        </p:txBody>
      </p:sp>
      <p:sp>
        <p:nvSpPr>
          <p:cNvPr id="33" name="TextBox 32"/>
          <p:cNvSpPr txBox="1"/>
          <p:nvPr/>
        </p:nvSpPr>
        <p:spPr>
          <a:xfrm>
            <a:off x="1715683" y="1043226"/>
            <a:ext cx="1259666" cy="861774"/>
          </a:xfrm>
          <a:prstGeom prst="rect">
            <a:avLst/>
          </a:prstGeom>
          <a:noFill/>
        </p:spPr>
        <p:txBody>
          <a:bodyPr wrap="square" rtlCol="0">
            <a:spAutoFit/>
          </a:bodyPr>
          <a:lstStyle/>
          <a:p>
            <a:pPr algn="r"/>
            <a:r>
              <a:rPr lang="en-US" sz="5000" dirty="0" smtClean="0">
                <a:solidFill>
                  <a:schemeClr val="bg1"/>
                </a:solidFill>
              </a:rPr>
              <a:t>$20</a:t>
            </a:r>
            <a:endParaRPr lang="en-US" sz="5000" dirty="0">
              <a:solidFill>
                <a:schemeClr val="bg1"/>
              </a:solidFill>
            </a:endParaRPr>
          </a:p>
        </p:txBody>
      </p:sp>
      <p:sp>
        <p:nvSpPr>
          <p:cNvPr id="34" name="TextBox 33"/>
          <p:cNvSpPr txBox="1"/>
          <p:nvPr/>
        </p:nvSpPr>
        <p:spPr>
          <a:xfrm>
            <a:off x="1608817" y="2205276"/>
            <a:ext cx="1473398" cy="861774"/>
          </a:xfrm>
          <a:prstGeom prst="rect">
            <a:avLst/>
          </a:prstGeom>
          <a:noFill/>
        </p:spPr>
        <p:txBody>
          <a:bodyPr wrap="square" rtlCol="0">
            <a:spAutoFit/>
          </a:bodyPr>
          <a:lstStyle/>
          <a:p>
            <a:pPr algn="r"/>
            <a:r>
              <a:rPr lang="en-US" sz="5000" dirty="0" smtClean="0">
                <a:solidFill>
                  <a:schemeClr val="bg1"/>
                </a:solidFill>
              </a:rPr>
              <a:t>99%</a:t>
            </a:r>
            <a:endParaRPr lang="en-US" sz="5000" dirty="0">
              <a:solidFill>
                <a:schemeClr val="bg1"/>
              </a:solidFill>
            </a:endParaRPr>
          </a:p>
        </p:txBody>
      </p:sp>
      <p:sp>
        <p:nvSpPr>
          <p:cNvPr id="35" name="TextBox 34"/>
          <p:cNvSpPr txBox="1"/>
          <p:nvPr/>
        </p:nvSpPr>
        <p:spPr>
          <a:xfrm>
            <a:off x="1564466" y="4495800"/>
            <a:ext cx="1562100" cy="861774"/>
          </a:xfrm>
          <a:prstGeom prst="rect">
            <a:avLst/>
          </a:prstGeom>
          <a:noFill/>
        </p:spPr>
        <p:txBody>
          <a:bodyPr wrap="square" rtlCol="0">
            <a:spAutoFit/>
          </a:bodyPr>
          <a:lstStyle/>
          <a:p>
            <a:pPr algn="r"/>
            <a:r>
              <a:rPr lang="en-US" sz="5000" dirty="0" smtClean="0">
                <a:solidFill>
                  <a:schemeClr val="bg1"/>
                </a:solidFill>
              </a:rPr>
              <a:t>52%</a:t>
            </a:r>
            <a:endParaRPr lang="en-US" sz="5000" dirty="0">
              <a:solidFill>
                <a:schemeClr val="bg1"/>
              </a:solidFill>
            </a:endParaRPr>
          </a:p>
        </p:txBody>
      </p:sp>
      <p:cxnSp>
        <p:nvCxnSpPr>
          <p:cNvPr id="36" name="Straight Connector 35"/>
          <p:cNvCxnSpPr/>
          <p:nvPr/>
        </p:nvCxnSpPr>
        <p:spPr bwMode="auto">
          <a:xfrm>
            <a:off x="1618344" y="2057400"/>
            <a:ext cx="5943600" cy="0"/>
          </a:xfrm>
          <a:prstGeom prst="line">
            <a:avLst/>
          </a:prstGeom>
          <a:solidFill>
            <a:schemeClr val="accent2"/>
          </a:solidFill>
          <a:ln w="12700" cap="flat" cmpd="sng" algn="ctr">
            <a:solidFill>
              <a:schemeClr val="accent3"/>
            </a:solidFill>
            <a:prstDash val="solid"/>
            <a:round/>
            <a:headEnd type="none" w="med" len="med"/>
            <a:tailEnd type="none" w="med" len="med"/>
          </a:ln>
          <a:effectLst/>
        </p:spPr>
      </p:cxnSp>
      <p:cxnSp>
        <p:nvCxnSpPr>
          <p:cNvPr id="37" name="Straight Connector 36"/>
          <p:cNvCxnSpPr/>
          <p:nvPr/>
        </p:nvCxnSpPr>
        <p:spPr bwMode="auto">
          <a:xfrm>
            <a:off x="1618344" y="3206601"/>
            <a:ext cx="5943600" cy="0"/>
          </a:xfrm>
          <a:prstGeom prst="line">
            <a:avLst/>
          </a:prstGeom>
          <a:solidFill>
            <a:schemeClr val="accent2"/>
          </a:solidFill>
          <a:ln w="12700" cap="flat" cmpd="sng" algn="ctr">
            <a:solidFill>
              <a:schemeClr val="accent3"/>
            </a:solidFill>
            <a:prstDash val="solid"/>
            <a:round/>
            <a:headEnd type="none" w="med" len="med"/>
            <a:tailEnd type="none" w="med" len="med"/>
          </a:ln>
          <a:effectLst/>
        </p:spPr>
      </p:cxnSp>
      <p:sp>
        <p:nvSpPr>
          <p:cNvPr id="38" name="TextBox 37"/>
          <p:cNvSpPr txBox="1"/>
          <p:nvPr/>
        </p:nvSpPr>
        <p:spPr>
          <a:xfrm>
            <a:off x="3345546" y="3581400"/>
            <a:ext cx="4672836" cy="400110"/>
          </a:xfrm>
          <a:prstGeom prst="rect">
            <a:avLst/>
          </a:prstGeom>
          <a:noFill/>
        </p:spPr>
        <p:txBody>
          <a:bodyPr wrap="square" rtlCol="0">
            <a:spAutoFit/>
          </a:bodyPr>
          <a:lstStyle/>
          <a:p>
            <a:r>
              <a:rPr lang="en-US" sz="2000" b="1" dirty="0" smtClean="0">
                <a:solidFill>
                  <a:schemeClr val="bg1"/>
                </a:solidFill>
              </a:rPr>
              <a:t>Grant Programs Fully Obligated</a:t>
            </a:r>
            <a:endParaRPr lang="en-US" sz="2000" b="1" dirty="0">
              <a:solidFill>
                <a:schemeClr val="bg1"/>
              </a:solidFill>
            </a:endParaRPr>
          </a:p>
        </p:txBody>
      </p:sp>
      <p:sp>
        <p:nvSpPr>
          <p:cNvPr id="39" name="TextBox 38"/>
          <p:cNvSpPr txBox="1"/>
          <p:nvPr/>
        </p:nvSpPr>
        <p:spPr>
          <a:xfrm>
            <a:off x="1447800" y="3329226"/>
            <a:ext cx="1795433" cy="861774"/>
          </a:xfrm>
          <a:prstGeom prst="rect">
            <a:avLst/>
          </a:prstGeom>
          <a:noFill/>
        </p:spPr>
        <p:txBody>
          <a:bodyPr wrap="square" rtlCol="0">
            <a:spAutoFit/>
          </a:bodyPr>
          <a:lstStyle/>
          <a:p>
            <a:pPr algn="r"/>
            <a:r>
              <a:rPr lang="en-US" sz="5000" dirty="0" smtClean="0">
                <a:solidFill>
                  <a:schemeClr val="bg1"/>
                </a:solidFill>
              </a:rPr>
              <a:t>10/16</a:t>
            </a:r>
            <a:endParaRPr lang="en-US" sz="5000" dirty="0">
              <a:solidFill>
                <a:schemeClr val="bg1"/>
              </a:solidFill>
            </a:endParaRPr>
          </a:p>
        </p:txBody>
      </p:sp>
      <p:cxnSp>
        <p:nvCxnSpPr>
          <p:cNvPr id="40" name="Straight Connector 39"/>
          <p:cNvCxnSpPr/>
          <p:nvPr/>
        </p:nvCxnSpPr>
        <p:spPr bwMode="auto">
          <a:xfrm>
            <a:off x="1616883" y="4355802"/>
            <a:ext cx="5943600" cy="0"/>
          </a:xfrm>
          <a:prstGeom prst="line">
            <a:avLst/>
          </a:prstGeom>
          <a:solidFill>
            <a:schemeClr val="accent2"/>
          </a:solidFill>
          <a:ln w="12700" cap="flat" cmpd="sng" algn="ctr">
            <a:solidFill>
              <a:schemeClr val="accent3"/>
            </a:solidFill>
            <a:prstDash val="solid"/>
            <a:round/>
            <a:headEnd type="none" w="med" len="med"/>
            <a:tailEnd type="none" w="med" len="med"/>
          </a:ln>
          <a:effectLst/>
        </p:spPr>
      </p:cxnSp>
      <p:sp>
        <p:nvSpPr>
          <p:cNvPr id="41" name="TextBox 40"/>
          <p:cNvSpPr txBox="1"/>
          <p:nvPr/>
        </p:nvSpPr>
        <p:spPr>
          <a:xfrm>
            <a:off x="3345546" y="5795664"/>
            <a:ext cx="4672836" cy="400110"/>
          </a:xfrm>
          <a:prstGeom prst="rect">
            <a:avLst/>
          </a:prstGeom>
          <a:noFill/>
        </p:spPr>
        <p:txBody>
          <a:bodyPr wrap="square" rtlCol="0">
            <a:spAutoFit/>
          </a:bodyPr>
          <a:lstStyle/>
          <a:p>
            <a:r>
              <a:rPr lang="en-US" sz="2000" b="1" dirty="0" smtClean="0">
                <a:solidFill>
                  <a:srgbClr val="FF0000"/>
                </a:solidFill>
              </a:rPr>
              <a:t> </a:t>
            </a:r>
            <a:r>
              <a:rPr lang="en-US" sz="2000" b="1" dirty="0" smtClean="0">
                <a:solidFill>
                  <a:schemeClr val="bg1"/>
                </a:solidFill>
              </a:rPr>
              <a:t>Billion Outlaid within Last Year</a:t>
            </a:r>
            <a:endParaRPr lang="en-US" sz="2000" b="1" dirty="0">
              <a:solidFill>
                <a:schemeClr val="bg1"/>
              </a:solidFill>
            </a:endParaRPr>
          </a:p>
        </p:txBody>
      </p:sp>
      <p:sp>
        <p:nvSpPr>
          <p:cNvPr id="42" name="TextBox 41"/>
          <p:cNvSpPr txBox="1"/>
          <p:nvPr/>
        </p:nvSpPr>
        <p:spPr>
          <a:xfrm>
            <a:off x="1621617" y="5562600"/>
            <a:ext cx="1447799" cy="861774"/>
          </a:xfrm>
          <a:prstGeom prst="rect">
            <a:avLst/>
          </a:prstGeom>
          <a:noFill/>
        </p:spPr>
        <p:txBody>
          <a:bodyPr wrap="square" rtlCol="0">
            <a:spAutoFit/>
          </a:bodyPr>
          <a:lstStyle/>
          <a:p>
            <a:pPr algn="r"/>
            <a:r>
              <a:rPr lang="en-US" sz="5000" dirty="0" smtClean="0">
                <a:solidFill>
                  <a:schemeClr val="bg1"/>
                </a:solidFill>
              </a:rPr>
              <a:t>$2.4</a:t>
            </a:r>
            <a:endParaRPr lang="en-US" sz="5000" dirty="0">
              <a:solidFill>
                <a:schemeClr val="bg1"/>
              </a:solidFill>
            </a:endParaRPr>
          </a:p>
        </p:txBody>
      </p:sp>
      <p:cxnSp>
        <p:nvCxnSpPr>
          <p:cNvPr id="43" name="Straight Connector 42"/>
          <p:cNvCxnSpPr/>
          <p:nvPr/>
        </p:nvCxnSpPr>
        <p:spPr bwMode="auto">
          <a:xfrm>
            <a:off x="1618344" y="5505004"/>
            <a:ext cx="5943600" cy="0"/>
          </a:xfrm>
          <a:prstGeom prst="line">
            <a:avLst/>
          </a:prstGeom>
          <a:solidFill>
            <a:schemeClr val="accent2"/>
          </a:solidFill>
          <a:ln w="1270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xmlns="" val="32133774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gray">
          <a:xfrm>
            <a:off x="393332" y="445641"/>
            <a:ext cx="8229600" cy="3262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eaLnBrk="0" hangingPunct="0">
              <a:lnSpc>
                <a:spcPct val="106000"/>
              </a:lnSpc>
              <a:defRPr/>
            </a:pPr>
            <a:r>
              <a:rPr lang="en-US" sz="2000" b="1" kern="0" noProof="0" dirty="0" smtClean="0">
                <a:latin typeface="+mj-lt"/>
                <a:ea typeface="+mj-ea"/>
                <a:cs typeface="+mj-cs"/>
              </a:rPr>
              <a:t>TIGER 2013 – Selected Rail Projects</a:t>
            </a:r>
            <a:endParaRPr kumimoji="0" lang="en-US" sz="2000" b="1" i="1"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54" name="Rectangle 153"/>
          <p:cNvSpPr/>
          <p:nvPr/>
        </p:nvSpPr>
        <p:spPr bwMode="auto">
          <a:xfrm>
            <a:off x="444327" y="914400"/>
            <a:ext cx="3025966" cy="3388999"/>
          </a:xfrm>
          <a:prstGeom prst="rect">
            <a:avLst/>
          </a:prstGeom>
          <a:solidFill>
            <a:srgbClr val="FC8004"/>
          </a:solidFill>
          <a:ln w="14605" algn="ctr">
            <a:solidFill>
              <a:schemeClr val="tx1"/>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155" name="TextBox 154"/>
          <p:cNvSpPr txBox="1"/>
          <p:nvPr/>
        </p:nvSpPr>
        <p:spPr>
          <a:xfrm>
            <a:off x="1752602" y="2263914"/>
            <a:ext cx="1649364" cy="707886"/>
          </a:xfrm>
          <a:prstGeom prst="rect">
            <a:avLst/>
          </a:prstGeom>
          <a:noFill/>
        </p:spPr>
        <p:txBody>
          <a:bodyPr wrap="square" rtlCol="0">
            <a:spAutoFit/>
          </a:bodyPr>
          <a:lstStyle/>
          <a:p>
            <a:pPr algn="ctr"/>
            <a:r>
              <a:rPr lang="en-US" sz="2000" b="1" dirty="0" smtClean="0">
                <a:solidFill>
                  <a:schemeClr val="bg1"/>
                </a:solidFill>
              </a:rPr>
              <a:t>Projects Selected</a:t>
            </a:r>
            <a:endParaRPr lang="en-US" sz="2000" b="1" dirty="0">
              <a:solidFill>
                <a:schemeClr val="bg1"/>
              </a:solidFill>
            </a:endParaRPr>
          </a:p>
        </p:txBody>
      </p:sp>
      <p:sp>
        <p:nvSpPr>
          <p:cNvPr id="156" name="TextBox 155"/>
          <p:cNvSpPr txBox="1"/>
          <p:nvPr/>
        </p:nvSpPr>
        <p:spPr>
          <a:xfrm>
            <a:off x="1752600" y="3570504"/>
            <a:ext cx="1767618" cy="400110"/>
          </a:xfrm>
          <a:prstGeom prst="rect">
            <a:avLst/>
          </a:prstGeom>
          <a:noFill/>
        </p:spPr>
        <p:txBody>
          <a:bodyPr wrap="square" rtlCol="0">
            <a:spAutoFit/>
          </a:bodyPr>
          <a:lstStyle/>
          <a:p>
            <a:pPr algn="ctr"/>
            <a:r>
              <a:rPr lang="en-US" sz="2000" b="1" dirty="0" smtClean="0">
                <a:solidFill>
                  <a:schemeClr val="bg1"/>
                </a:solidFill>
              </a:rPr>
              <a:t>States</a:t>
            </a:r>
            <a:endParaRPr lang="en-US" sz="2000" b="1" dirty="0">
              <a:solidFill>
                <a:schemeClr val="bg1"/>
              </a:solidFill>
            </a:endParaRPr>
          </a:p>
        </p:txBody>
      </p:sp>
      <p:sp>
        <p:nvSpPr>
          <p:cNvPr id="157" name="TextBox 156"/>
          <p:cNvSpPr txBox="1"/>
          <p:nvPr/>
        </p:nvSpPr>
        <p:spPr>
          <a:xfrm>
            <a:off x="1752601" y="1143000"/>
            <a:ext cx="1649366" cy="707886"/>
          </a:xfrm>
          <a:prstGeom prst="rect">
            <a:avLst/>
          </a:prstGeom>
          <a:noFill/>
        </p:spPr>
        <p:txBody>
          <a:bodyPr wrap="square" rtlCol="0">
            <a:spAutoFit/>
          </a:bodyPr>
          <a:lstStyle/>
          <a:p>
            <a:pPr algn="ctr"/>
            <a:r>
              <a:rPr lang="en-US" sz="2000" b="1" dirty="0" smtClean="0">
                <a:solidFill>
                  <a:schemeClr val="bg1"/>
                </a:solidFill>
              </a:rPr>
              <a:t>Million Selected</a:t>
            </a:r>
            <a:endParaRPr lang="en-US" sz="2000" b="1" dirty="0">
              <a:solidFill>
                <a:schemeClr val="bg1"/>
              </a:solidFill>
            </a:endParaRPr>
          </a:p>
        </p:txBody>
      </p:sp>
      <p:sp>
        <p:nvSpPr>
          <p:cNvPr id="158" name="TextBox 157"/>
          <p:cNvSpPr txBox="1"/>
          <p:nvPr/>
        </p:nvSpPr>
        <p:spPr>
          <a:xfrm>
            <a:off x="329437" y="2133600"/>
            <a:ext cx="1423163" cy="861774"/>
          </a:xfrm>
          <a:prstGeom prst="rect">
            <a:avLst/>
          </a:prstGeom>
          <a:noFill/>
        </p:spPr>
        <p:txBody>
          <a:bodyPr wrap="square" rtlCol="0">
            <a:spAutoFit/>
          </a:bodyPr>
          <a:lstStyle/>
          <a:p>
            <a:pPr algn="r"/>
            <a:r>
              <a:rPr lang="en-US" sz="5000" dirty="0" smtClean="0">
                <a:solidFill>
                  <a:schemeClr val="bg1"/>
                </a:solidFill>
              </a:rPr>
              <a:t>17</a:t>
            </a:r>
            <a:endParaRPr lang="en-US" sz="5000" dirty="0">
              <a:solidFill>
                <a:schemeClr val="bg1"/>
              </a:solidFill>
            </a:endParaRPr>
          </a:p>
        </p:txBody>
      </p:sp>
      <p:sp>
        <p:nvSpPr>
          <p:cNvPr id="159" name="TextBox 158"/>
          <p:cNvSpPr txBox="1"/>
          <p:nvPr/>
        </p:nvSpPr>
        <p:spPr>
          <a:xfrm>
            <a:off x="329436" y="3329226"/>
            <a:ext cx="1423163" cy="861774"/>
          </a:xfrm>
          <a:prstGeom prst="rect">
            <a:avLst/>
          </a:prstGeom>
          <a:noFill/>
        </p:spPr>
        <p:txBody>
          <a:bodyPr wrap="square" rtlCol="0">
            <a:spAutoFit/>
          </a:bodyPr>
          <a:lstStyle/>
          <a:p>
            <a:pPr algn="r"/>
            <a:r>
              <a:rPr lang="en-US" sz="5000" dirty="0" smtClean="0">
                <a:solidFill>
                  <a:schemeClr val="bg1"/>
                </a:solidFill>
              </a:rPr>
              <a:t>16</a:t>
            </a:r>
            <a:endParaRPr lang="en-US" sz="5000" dirty="0">
              <a:solidFill>
                <a:schemeClr val="bg1"/>
              </a:solidFill>
            </a:endParaRPr>
          </a:p>
        </p:txBody>
      </p:sp>
      <p:sp>
        <p:nvSpPr>
          <p:cNvPr id="160" name="TextBox 159"/>
          <p:cNvSpPr txBox="1"/>
          <p:nvPr/>
        </p:nvSpPr>
        <p:spPr>
          <a:xfrm>
            <a:off x="381000" y="1066800"/>
            <a:ext cx="1600200" cy="861774"/>
          </a:xfrm>
          <a:prstGeom prst="rect">
            <a:avLst/>
          </a:prstGeom>
          <a:noFill/>
        </p:spPr>
        <p:txBody>
          <a:bodyPr wrap="square" rtlCol="0">
            <a:spAutoFit/>
          </a:bodyPr>
          <a:lstStyle/>
          <a:p>
            <a:pPr algn="r"/>
            <a:r>
              <a:rPr lang="en-US" sz="5000" dirty="0" smtClean="0">
                <a:solidFill>
                  <a:schemeClr val="bg1"/>
                </a:solidFill>
              </a:rPr>
              <a:t>$146</a:t>
            </a:r>
            <a:endParaRPr lang="en-US" sz="5000" dirty="0">
              <a:solidFill>
                <a:schemeClr val="bg1"/>
              </a:solidFill>
            </a:endParaRPr>
          </a:p>
        </p:txBody>
      </p:sp>
      <p:cxnSp>
        <p:nvCxnSpPr>
          <p:cNvPr id="161" name="Straight Connector 160"/>
          <p:cNvCxnSpPr/>
          <p:nvPr/>
        </p:nvCxnSpPr>
        <p:spPr bwMode="auto">
          <a:xfrm>
            <a:off x="966090" y="2057400"/>
            <a:ext cx="1905000" cy="0"/>
          </a:xfrm>
          <a:prstGeom prst="line">
            <a:avLst/>
          </a:prstGeom>
          <a:solidFill>
            <a:schemeClr val="accent2"/>
          </a:solidFill>
          <a:ln w="12700" cap="flat" cmpd="sng" algn="ctr">
            <a:solidFill>
              <a:schemeClr val="accent3"/>
            </a:solidFill>
            <a:prstDash val="solid"/>
            <a:round/>
            <a:headEnd type="none" w="med" len="med"/>
            <a:tailEnd type="none" w="med" len="med"/>
          </a:ln>
          <a:effectLst/>
        </p:spPr>
      </p:cxnSp>
      <p:cxnSp>
        <p:nvCxnSpPr>
          <p:cNvPr id="162" name="Straight Connector 161"/>
          <p:cNvCxnSpPr/>
          <p:nvPr/>
        </p:nvCxnSpPr>
        <p:spPr bwMode="auto">
          <a:xfrm>
            <a:off x="966090" y="3200400"/>
            <a:ext cx="1905000" cy="0"/>
          </a:xfrm>
          <a:prstGeom prst="line">
            <a:avLst/>
          </a:prstGeom>
          <a:solidFill>
            <a:schemeClr val="accent2"/>
          </a:solidFill>
          <a:ln w="12700" cap="flat" cmpd="sng" algn="ctr">
            <a:solidFill>
              <a:schemeClr val="accent3"/>
            </a:solidFill>
            <a:prstDash val="solid"/>
            <a:round/>
            <a:headEnd type="none" w="med" len="med"/>
            <a:tailEnd type="none" w="med" len="med"/>
          </a:ln>
          <a:effectLst/>
        </p:spPr>
      </p:cxnSp>
      <p:sp>
        <p:nvSpPr>
          <p:cNvPr id="7" name="Rectangle 6"/>
          <p:cNvSpPr/>
          <p:nvPr/>
        </p:nvSpPr>
        <p:spPr bwMode="auto">
          <a:xfrm>
            <a:off x="447680" y="4694872"/>
            <a:ext cx="8248641" cy="1553527"/>
          </a:xfrm>
          <a:prstGeom prst="rect">
            <a:avLst/>
          </a:prstGeom>
          <a:solidFill>
            <a:schemeClr val="bg1"/>
          </a:solidFill>
          <a:ln w="38100" algn="ctr">
            <a:solidFill>
              <a:srgbClr val="FC8004"/>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9" name="TextBox 8"/>
          <p:cNvSpPr txBox="1"/>
          <p:nvPr/>
        </p:nvSpPr>
        <p:spPr>
          <a:xfrm>
            <a:off x="858305" y="4507468"/>
            <a:ext cx="2418295" cy="369332"/>
          </a:xfrm>
          <a:prstGeom prst="rect">
            <a:avLst/>
          </a:prstGeom>
          <a:solidFill>
            <a:schemeClr val="bg1"/>
          </a:solidFill>
        </p:spPr>
        <p:txBody>
          <a:bodyPr wrap="square" rtlCol="0">
            <a:spAutoFit/>
          </a:bodyPr>
          <a:lstStyle/>
          <a:p>
            <a:r>
              <a:rPr lang="en-US" b="1" dirty="0" smtClean="0"/>
              <a:t>Selection Highlights</a:t>
            </a:r>
          </a:p>
        </p:txBody>
      </p:sp>
      <p:sp>
        <p:nvSpPr>
          <p:cNvPr id="2" name="TextBox 1"/>
          <p:cNvSpPr txBox="1"/>
          <p:nvPr/>
        </p:nvSpPr>
        <p:spPr>
          <a:xfrm>
            <a:off x="481837" y="4800600"/>
            <a:ext cx="3849245" cy="1661993"/>
          </a:xfrm>
          <a:prstGeom prst="rect">
            <a:avLst/>
          </a:prstGeom>
          <a:noFill/>
        </p:spPr>
        <p:txBody>
          <a:bodyPr wrap="square" rtlCol="0">
            <a:spAutoFit/>
          </a:bodyPr>
          <a:lstStyle/>
          <a:p>
            <a:pPr marL="285750" indent="-285750">
              <a:buFont typeface="Arial" pitchFamily="34" charset="0"/>
              <a:buChar char="•"/>
            </a:pPr>
            <a:r>
              <a:rPr lang="en-US" dirty="0" smtClean="0"/>
              <a:t>Over 30% of TIGER 2013 </a:t>
            </a:r>
            <a:br>
              <a:rPr lang="en-US" dirty="0" smtClean="0"/>
            </a:br>
            <a:r>
              <a:rPr lang="en-US" dirty="0" smtClean="0"/>
              <a:t>funds rail</a:t>
            </a:r>
          </a:p>
          <a:p>
            <a:r>
              <a:rPr lang="en-US" sz="1200" dirty="0" smtClean="0"/>
              <a:t> </a:t>
            </a:r>
          </a:p>
          <a:p>
            <a:pPr marL="285750" indent="-285750">
              <a:buFont typeface="Arial" pitchFamily="34" charset="0"/>
              <a:buChar char="•"/>
            </a:pPr>
            <a:r>
              <a:rPr lang="en-US" dirty="0" smtClean="0"/>
              <a:t>TIGER 2013 brings TIGER rail total to $800M in program history</a:t>
            </a:r>
          </a:p>
          <a:p>
            <a:pPr marL="285750" indent="-285750">
              <a:buFont typeface="Arial" pitchFamily="34" charset="0"/>
              <a:buChar char="•"/>
            </a:pPr>
            <a:endParaRPr lang="en-US" dirty="0" smtClean="0"/>
          </a:p>
        </p:txBody>
      </p:sp>
      <p:sp>
        <p:nvSpPr>
          <p:cNvPr id="76" name="TextBox 75"/>
          <p:cNvSpPr txBox="1"/>
          <p:nvPr/>
        </p:nvSpPr>
        <p:spPr>
          <a:xfrm>
            <a:off x="4812919" y="4800600"/>
            <a:ext cx="3849245" cy="1384995"/>
          </a:xfrm>
          <a:prstGeom prst="rect">
            <a:avLst/>
          </a:prstGeom>
          <a:noFill/>
        </p:spPr>
        <p:txBody>
          <a:bodyPr wrap="square" rtlCol="0">
            <a:spAutoFit/>
          </a:bodyPr>
          <a:lstStyle/>
          <a:p>
            <a:pPr marL="285750" indent="-285750">
              <a:buFont typeface="Arial" pitchFamily="34" charset="0"/>
              <a:buChar char="•"/>
            </a:pPr>
            <a:r>
              <a:rPr lang="en-US" dirty="0" smtClean="0"/>
              <a:t>582 applications from all </a:t>
            </a:r>
            <a:br>
              <a:rPr lang="en-US" dirty="0" smtClean="0"/>
            </a:br>
            <a:r>
              <a:rPr lang="en-US" dirty="0" smtClean="0"/>
              <a:t>50 states</a:t>
            </a:r>
          </a:p>
          <a:p>
            <a:pPr marL="285750" indent="-285750">
              <a:buFont typeface="Arial" pitchFamily="34" charset="0"/>
              <a:buChar char="•"/>
            </a:pPr>
            <a:endParaRPr lang="en-US" sz="1200" dirty="0"/>
          </a:p>
          <a:p>
            <a:pPr marL="285750" indent="-285750">
              <a:buFont typeface="Arial" pitchFamily="34" charset="0"/>
              <a:buChar char="•"/>
            </a:pPr>
            <a:r>
              <a:rPr lang="en-US" dirty="0" smtClean="0"/>
              <a:t>$9B in applications received for $474M in funding</a:t>
            </a:r>
          </a:p>
        </p:txBody>
      </p:sp>
      <p:grpSp>
        <p:nvGrpSpPr>
          <p:cNvPr id="77" name="Group 76"/>
          <p:cNvGrpSpPr/>
          <p:nvPr/>
        </p:nvGrpSpPr>
        <p:grpSpPr>
          <a:xfrm>
            <a:off x="3665175" y="914399"/>
            <a:ext cx="5096950" cy="3334197"/>
            <a:chOff x="1622425" y="1860550"/>
            <a:chExt cx="5921375" cy="3873500"/>
          </a:xfrm>
        </p:grpSpPr>
        <p:sp>
          <p:nvSpPr>
            <p:cNvPr id="78" name="Freeform 77"/>
            <p:cNvSpPr>
              <a:spLocks/>
            </p:cNvSpPr>
            <p:nvPr/>
          </p:nvSpPr>
          <p:spPr bwMode="auto">
            <a:xfrm>
              <a:off x="7105650" y="1860550"/>
              <a:ext cx="438150" cy="717550"/>
            </a:xfrm>
            <a:custGeom>
              <a:avLst/>
              <a:gdLst>
                <a:gd name="T0" fmla="*/ 74 w 230"/>
                <a:gd name="T1" fmla="*/ 12 h 377"/>
                <a:gd name="T2" fmla="*/ 28 w 230"/>
                <a:gd name="T3" fmla="*/ 81 h 377"/>
                <a:gd name="T4" fmla="*/ 49 w 230"/>
                <a:gd name="T5" fmla="*/ 107 h 377"/>
                <a:gd name="T6" fmla="*/ 28 w 230"/>
                <a:gd name="T7" fmla="*/ 139 h 377"/>
                <a:gd name="T8" fmla="*/ 41 w 230"/>
                <a:gd name="T9" fmla="*/ 149 h 377"/>
                <a:gd name="T10" fmla="*/ 31 w 230"/>
                <a:gd name="T11" fmla="*/ 171 h 377"/>
                <a:gd name="T12" fmla="*/ 31 w 230"/>
                <a:gd name="T13" fmla="*/ 206 h 377"/>
                <a:gd name="T14" fmla="*/ 0 w 230"/>
                <a:gd name="T15" fmla="*/ 219 h 377"/>
                <a:gd name="T16" fmla="*/ 13 w 230"/>
                <a:gd name="T17" fmla="*/ 229 h 377"/>
                <a:gd name="T18" fmla="*/ 79 w 230"/>
                <a:gd name="T19" fmla="*/ 361 h 377"/>
                <a:gd name="T20" fmla="*/ 131 w 230"/>
                <a:gd name="T21" fmla="*/ 377 h 377"/>
                <a:gd name="T22" fmla="*/ 128 w 230"/>
                <a:gd name="T23" fmla="*/ 350 h 377"/>
                <a:gd name="T24" fmla="*/ 154 w 230"/>
                <a:gd name="T25" fmla="*/ 329 h 377"/>
                <a:gd name="T26" fmla="*/ 144 w 230"/>
                <a:gd name="T27" fmla="*/ 307 h 377"/>
                <a:gd name="T28" fmla="*/ 210 w 230"/>
                <a:gd name="T29" fmla="*/ 280 h 377"/>
                <a:gd name="T30" fmla="*/ 212 w 230"/>
                <a:gd name="T31" fmla="*/ 243 h 377"/>
                <a:gd name="T32" fmla="*/ 250 w 230"/>
                <a:gd name="T33" fmla="*/ 241 h 377"/>
                <a:gd name="T34" fmla="*/ 280 w 230"/>
                <a:gd name="T35" fmla="*/ 213 h 377"/>
                <a:gd name="T36" fmla="*/ 316 w 230"/>
                <a:gd name="T37" fmla="*/ 194 h 377"/>
                <a:gd name="T38" fmla="*/ 316 w 230"/>
                <a:gd name="T39" fmla="*/ 171 h 377"/>
                <a:gd name="T40" fmla="*/ 266 w 230"/>
                <a:gd name="T41" fmla="*/ 163 h 377"/>
                <a:gd name="T42" fmla="*/ 257 w 230"/>
                <a:gd name="T43" fmla="*/ 138 h 377"/>
                <a:gd name="T44" fmla="*/ 207 w 230"/>
                <a:gd name="T45" fmla="*/ 134 h 377"/>
                <a:gd name="T46" fmla="*/ 168 w 230"/>
                <a:gd name="T47" fmla="*/ 22 h 377"/>
                <a:gd name="T48" fmla="*/ 148 w 230"/>
                <a:gd name="T49" fmla="*/ 0 h 377"/>
                <a:gd name="T50" fmla="*/ 99 w 230"/>
                <a:gd name="T51" fmla="*/ 9 h 377"/>
                <a:gd name="T52" fmla="*/ 90 w 230"/>
                <a:gd name="T53" fmla="*/ 20 h 377"/>
                <a:gd name="T54" fmla="*/ 74 w 230"/>
                <a:gd name="T55" fmla="*/ 12 h 3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377"/>
                <a:gd name="T86" fmla="*/ 230 w 230"/>
                <a:gd name="T87" fmla="*/ 377 h 37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377">
                  <a:moveTo>
                    <a:pt x="54" y="12"/>
                  </a:moveTo>
                  <a:lnTo>
                    <a:pt x="20" y="81"/>
                  </a:lnTo>
                  <a:lnTo>
                    <a:pt x="36" y="107"/>
                  </a:lnTo>
                  <a:lnTo>
                    <a:pt x="20" y="139"/>
                  </a:lnTo>
                  <a:lnTo>
                    <a:pt x="30" y="149"/>
                  </a:lnTo>
                  <a:lnTo>
                    <a:pt x="23" y="171"/>
                  </a:lnTo>
                  <a:lnTo>
                    <a:pt x="23" y="206"/>
                  </a:lnTo>
                  <a:lnTo>
                    <a:pt x="0" y="219"/>
                  </a:lnTo>
                  <a:lnTo>
                    <a:pt x="9" y="229"/>
                  </a:lnTo>
                  <a:lnTo>
                    <a:pt x="57" y="361"/>
                  </a:lnTo>
                  <a:lnTo>
                    <a:pt x="95" y="377"/>
                  </a:lnTo>
                  <a:lnTo>
                    <a:pt x="93" y="350"/>
                  </a:lnTo>
                  <a:lnTo>
                    <a:pt x="112" y="329"/>
                  </a:lnTo>
                  <a:lnTo>
                    <a:pt x="105" y="307"/>
                  </a:lnTo>
                  <a:lnTo>
                    <a:pt x="152" y="280"/>
                  </a:lnTo>
                  <a:lnTo>
                    <a:pt x="154" y="243"/>
                  </a:lnTo>
                  <a:lnTo>
                    <a:pt x="182" y="241"/>
                  </a:lnTo>
                  <a:lnTo>
                    <a:pt x="204" y="213"/>
                  </a:lnTo>
                  <a:lnTo>
                    <a:pt x="230" y="194"/>
                  </a:lnTo>
                  <a:lnTo>
                    <a:pt x="230" y="171"/>
                  </a:lnTo>
                  <a:lnTo>
                    <a:pt x="194" y="163"/>
                  </a:lnTo>
                  <a:lnTo>
                    <a:pt x="187" y="138"/>
                  </a:lnTo>
                  <a:lnTo>
                    <a:pt x="151" y="134"/>
                  </a:lnTo>
                  <a:lnTo>
                    <a:pt x="122" y="22"/>
                  </a:lnTo>
                  <a:lnTo>
                    <a:pt x="108" y="0"/>
                  </a:lnTo>
                  <a:lnTo>
                    <a:pt x="72" y="9"/>
                  </a:lnTo>
                  <a:lnTo>
                    <a:pt x="66" y="20"/>
                  </a:lnTo>
                  <a:lnTo>
                    <a:pt x="54" y="12"/>
                  </a:lnTo>
                  <a:close/>
                </a:path>
              </a:pathLst>
            </a:custGeom>
            <a:solidFill>
              <a:schemeClr val="bg1"/>
            </a:solidFill>
            <a:ln w="12700">
              <a:solidFill>
                <a:schemeClr val="tx1"/>
              </a:solidFill>
              <a:round/>
              <a:headEnd/>
              <a:tailEnd/>
            </a:ln>
          </p:spPr>
          <p:txBody>
            <a:bodyPr/>
            <a:lstStyle/>
            <a:p>
              <a:pPr>
                <a:defRPr/>
              </a:pPr>
              <a:endParaRPr lang="en-GB" dirty="0"/>
            </a:p>
          </p:txBody>
        </p:sp>
        <p:sp>
          <p:nvSpPr>
            <p:cNvPr id="79" name="Freeform 78"/>
            <p:cNvSpPr>
              <a:spLocks/>
            </p:cNvSpPr>
            <p:nvPr/>
          </p:nvSpPr>
          <p:spPr bwMode="auto">
            <a:xfrm>
              <a:off x="3427413" y="4129088"/>
              <a:ext cx="1611312" cy="1604962"/>
            </a:xfrm>
            <a:custGeom>
              <a:avLst/>
              <a:gdLst>
                <a:gd name="T0" fmla="*/ 337 w 846"/>
                <a:gd name="T1" fmla="*/ 0 h 842"/>
                <a:gd name="T2" fmla="*/ 594 w 846"/>
                <a:gd name="T3" fmla="*/ 7 h 842"/>
                <a:gd name="T4" fmla="*/ 594 w 846"/>
                <a:gd name="T5" fmla="*/ 160 h 842"/>
                <a:gd name="T6" fmla="*/ 724 w 846"/>
                <a:gd name="T7" fmla="*/ 202 h 842"/>
                <a:gd name="T8" fmla="*/ 761 w 846"/>
                <a:gd name="T9" fmla="*/ 188 h 842"/>
                <a:gd name="T10" fmla="*/ 847 w 846"/>
                <a:gd name="T11" fmla="*/ 221 h 842"/>
                <a:gd name="T12" fmla="*/ 897 w 846"/>
                <a:gd name="T13" fmla="*/ 219 h 842"/>
                <a:gd name="T14" fmla="*/ 996 w 846"/>
                <a:gd name="T15" fmla="*/ 186 h 842"/>
                <a:gd name="T16" fmla="*/ 1054 w 846"/>
                <a:gd name="T17" fmla="*/ 218 h 842"/>
                <a:gd name="T18" fmla="*/ 1103 w 846"/>
                <a:gd name="T19" fmla="*/ 226 h 842"/>
                <a:gd name="T20" fmla="*/ 1103 w 846"/>
                <a:gd name="T21" fmla="*/ 350 h 842"/>
                <a:gd name="T22" fmla="*/ 1163 w 846"/>
                <a:gd name="T23" fmla="*/ 428 h 842"/>
                <a:gd name="T24" fmla="*/ 1149 w 846"/>
                <a:gd name="T25" fmla="*/ 534 h 842"/>
                <a:gd name="T26" fmla="*/ 1086 w 846"/>
                <a:gd name="T27" fmla="*/ 576 h 842"/>
                <a:gd name="T28" fmla="*/ 1073 w 846"/>
                <a:gd name="T29" fmla="*/ 537 h 842"/>
                <a:gd name="T30" fmla="*/ 1054 w 846"/>
                <a:gd name="T31" fmla="*/ 555 h 842"/>
                <a:gd name="T32" fmla="*/ 1068 w 846"/>
                <a:gd name="T33" fmla="*/ 580 h 842"/>
                <a:gd name="T34" fmla="*/ 955 w 846"/>
                <a:gd name="T35" fmla="*/ 643 h 842"/>
                <a:gd name="T36" fmla="*/ 927 w 846"/>
                <a:gd name="T37" fmla="*/ 647 h 842"/>
                <a:gd name="T38" fmla="*/ 868 w 846"/>
                <a:gd name="T39" fmla="*/ 678 h 842"/>
                <a:gd name="T40" fmla="*/ 868 w 846"/>
                <a:gd name="T41" fmla="*/ 696 h 842"/>
                <a:gd name="T42" fmla="*/ 850 w 846"/>
                <a:gd name="T43" fmla="*/ 700 h 842"/>
                <a:gd name="T44" fmla="*/ 864 w 846"/>
                <a:gd name="T45" fmla="*/ 721 h 842"/>
                <a:gd name="T46" fmla="*/ 833 w 846"/>
                <a:gd name="T47" fmla="*/ 752 h 842"/>
                <a:gd name="T48" fmla="*/ 850 w 846"/>
                <a:gd name="T49" fmla="*/ 798 h 842"/>
                <a:gd name="T50" fmla="*/ 868 w 846"/>
                <a:gd name="T51" fmla="*/ 814 h 842"/>
                <a:gd name="T52" fmla="*/ 864 w 846"/>
                <a:gd name="T53" fmla="*/ 842 h 842"/>
                <a:gd name="T54" fmla="*/ 819 w 846"/>
                <a:gd name="T55" fmla="*/ 842 h 842"/>
                <a:gd name="T56" fmla="*/ 780 w 846"/>
                <a:gd name="T57" fmla="*/ 828 h 842"/>
                <a:gd name="T58" fmla="*/ 751 w 846"/>
                <a:gd name="T59" fmla="*/ 831 h 842"/>
                <a:gd name="T60" fmla="*/ 662 w 846"/>
                <a:gd name="T61" fmla="*/ 807 h 842"/>
                <a:gd name="T62" fmla="*/ 620 w 846"/>
                <a:gd name="T63" fmla="*/ 710 h 842"/>
                <a:gd name="T64" fmla="*/ 558 w 846"/>
                <a:gd name="T65" fmla="*/ 664 h 842"/>
                <a:gd name="T66" fmla="*/ 501 w 846"/>
                <a:gd name="T67" fmla="*/ 580 h 842"/>
                <a:gd name="T68" fmla="*/ 477 w 846"/>
                <a:gd name="T69" fmla="*/ 571 h 842"/>
                <a:gd name="T70" fmla="*/ 447 w 846"/>
                <a:gd name="T71" fmla="*/ 550 h 842"/>
                <a:gd name="T72" fmla="*/ 417 w 846"/>
                <a:gd name="T73" fmla="*/ 550 h 842"/>
                <a:gd name="T74" fmla="*/ 374 w 846"/>
                <a:gd name="T75" fmla="*/ 543 h 842"/>
                <a:gd name="T76" fmla="*/ 341 w 846"/>
                <a:gd name="T77" fmla="*/ 550 h 842"/>
                <a:gd name="T78" fmla="*/ 319 w 846"/>
                <a:gd name="T79" fmla="*/ 593 h 842"/>
                <a:gd name="T80" fmla="*/ 285 w 846"/>
                <a:gd name="T81" fmla="*/ 600 h 842"/>
                <a:gd name="T82" fmla="*/ 211 w 846"/>
                <a:gd name="T83" fmla="*/ 567 h 842"/>
                <a:gd name="T84" fmla="*/ 167 w 846"/>
                <a:gd name="T85" fmla="*/ 527 h 842"/>
                <a:gd name="T86" fmla="*/ 159 w 846"/>
                <a:gd name="T87" fmla="*/ 479 h 842"/>
                <a:gd name="T88" fmla="*/ 128 w 846"/>
                <a:gd name="T89" fmla="*/ 446 h 842"/>
                <a:gd name="T90" fmla="*/ 53 w 846"/>
                <a:gd name="T91" fmla="*/ 400 h 842"/>
                <a:gd name="T92" fmla="*/ 0 w 846"/>
                <a:gd name="T93" fmla="*/ 352 h 842"/>
                <a:gd name="T94" fmla="*/ 0 w 846"/>
                <a:gd name="T95" fmla="*/ 332 h 842"/>
                <a:gd name="T96" fmla="*/ 176 w 846"/>
                <a:gd name="T97" fmla="*/ 333 h 842"/>
                <a:gd name="T98" fmla="*/ 319 w 846"/>
                <a:gd name="T99" fmla="*/ 342 h 842"/>
                <a:gd name="T100" fmla="*/ 337 w 846"/>
                <a:gd name="T101" fmla="*/ 0 h 8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6"/>
                <a:gd name="T154" fmla="*/ 0 h 842"/>
                <a:gd name="T155" fmla="*/ 846 w 846"/>
                <a:gd name="T156" fmla="*/ 842 h 8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6" h="842">
                  <a:moveTo>
                    <a:pt x="245" y="0"/>
                  </a:moveTo>
                  <a:lnTo>
                    <a:pt x="432" y="7"/>
                  </a:lnTo>
                  <a:lnTo>
                    <a:pt x="432" y="160"/>
                  </a:lnTo>
                  <a:lnTo>
                    <a:pt x="527" y="202"/>
                  </a:lnTo>
                  <a:lnTo>
                    <a:pt x="553" y="188"/>
                  </a:lnTo>
                  <a:lnTo>
                    <a:pt x="616" y="221"/>
                  </a:lnTo>
                  <a:lnTo>
                    <a:pt x="653" y="219"/>
                  </a:lnTo>
                  <a:lnTo>
                    <a:pt x="725" y="186"/>
                  </a:lnTo>
                  <a:lnTo>
                    <a:pt x="767" y="218"/>
                  </a:lnTo>
                  <a:lnTo>
                    <a:pt x="803" y="226"/>
                  </a:lnTo>
                  <a:lnTo>
                    <a:pt x="803" y="350"/>
                  </a:lnTo>
                  <a:lnTo>
                    <a:pt x="846" y="428"/>
                  </a:lnTo>
                  <a:lnTo>
                    <a:pt x="836" y="534"/>
                  </a:lnTo>
                  <a:lnTo>
                    <a:pt x="790" y="576"/>
                  </a:lnTo>
                  <a:lnTo>
                    <a:pt x="780" y="537"/>
                  </a:lnTo>
                  <a:lnTo>
                    <a:pt x="767" y="555"/>
                  </a:lnTo>
                  <a:lnTo>
                    <a:pt x="777" y="580"/>
                  </a:lnTo>
                  <a:lnTo>
                    <a:pt x="695" y="643"/>
                  </a:lnTo>
                  <a:lnTo>
                    <a:pt x="675" y="647"/>
                  </a:lnTo>
                  <a:lnTo>
                    <a:pt x="632" y="678"/>
                  </a:lnTo>
                  <a:lnTo>
                    <a:pt x="632" y="696"/>
                  </a:lnTo>
                  <a:lnTo>
                    <a:pt x="619" y="700"/>
                  </a:lnTo>
                  <a:lnTo>
                    <a:pt x="629" y="721"/>
                  </a:lnTo>
                  <a:lnTo>
                    <a:pt x="606" y="752"/>
                  </a:lnTo>
                  <a:lnTo>
                    <a:pt x="619" y="798"/>
                  </a:lnTo>
                  <a:lnTo>
                    <a:pt x="632" y="814"/>
                  </a:lnTo>
                  <a:lnTo>
                    <a:pt x="629" y="842"/>
                  </a:lnTo>
                  <a:lnTo>
                    <a:pt x="596" y="842"/>
                  </a:lnTo>
                  <a:lnTo>
                    <a:pt x="567" y="828"/>
                  </a:lnTo>
                  <a:lnTo>
                    <a:pt x="547" y="831"/>
                  </a:lnTo>
                  <a:lnTo>
                    <a:pt x="481" y="807"/>
                  </a:lnTo>
                  <a:lnTo>
                    <a:pt x="452" y="710"/>
                  </a:lnTo>
                  <a:lnTo>
                    <a:pt x="406" y="664"/>
                  </a:lnTo>
                  <a:lnTo>
                    <a:pt x="365" y="580"/>
                  </a:lnTo>
                  <a:lnTo>
                    <a:pt x="347" y="571"/>
                  </a:lnTo>
                  <a:lnTo>
                    <a:pt x="325" y="550"/>
                  </a:lnTo>
                  <a:lnTo>
                    <a:pt x="304" y="550"/>
                  </a:lnTo>
                  <a:lnTo>
                    <a:pt x="272" y="543"/>
                  </a:lnTo>
                  <a:lnTo>
                    <a:pt x="248" y="550"/>
                  </a:lnTo>
                  <a:lnTo>
                    <a:pt x="232" y="593"/>
                  </a:lnTo>
                  <a:lnTo>
                    <a:pt x="207" y="600"/>
                  </a:lnTo>
                  <a:lnTo>
                    <a:pt x="153" y="567"/>
                  </a:lnTo>
                  <a:lnTo>
                    <a:pt x="121" y="527"/>
                  </a:lnTo>
                  <a:lnTo>
                    <a:pt x="116" y="479"/>
                  </a:lnTo>
                  <a:lnTo>
                    <a:pt x="93" y="446"/>
                  </a:lnTo>
                  <a:lnTo>
                    <a:pt x="39" y="400"/>
                  </a:lnTo>
                  <a:lnTo>
                    <a:pt x="0" y="352"/>
                  </a:lnTo>
                  <a:lnTo>
                    <a:pt x="0" y="332"/>
                  </a:lnTo>
                  <a:lnTo>
                    <a:pt x="128" y="333"/>
                  </a:lnTo>
                  <a:lnTo>
                    <a:pt x="232" y="342"/>
                  </a:lnTo>
                  <a:lnTo>
                    <a:pt x="245" y="0"/>
                  </a:lnTo>
                  <a:close/>
                </a:path>
              </a:pathLst>
            </a:custGeom>
            <a:solidFill>
              <a:srgbClr val="FC8004"/>
            </a:solidFill>
            <a:ln w="12700">
              <a:solidFill>
                <a:schemeClr val="tx1"/>
              </a:solidFill>
              <a:round/>
              <a:headEnd/>
              <a:tailEnd/>
            </a:ln>
          </p:spPr>
          <p:txBody>
            <a:bodyPr/>
            <a:lstStyle/>
            <a:p>
              <a:pPr>
                <a:defRPr/>
              </a:pPr>
              <a:endParaRPr lang="en-GB" dirty="0"/>
            </a:p>
          </p:txBody>
        </p:sp>
        <p:sp>
          <p:nvSpPr>
            <p:cNvPr id="80" name="Freeform 79"/>
            <p:cNvSpPr>
              <a:spLocks/>
            </p:cNvSpPr>
            <p:nvPr/>
          </p:nvSpPr>
          <p:spPr bwMode="auto">
            <a:xfrm>
              <a:off x="4861213" y="4062413"/>
              <a:ext cx="560388" cy="561975"/>
            </a:xfrm>
            <a:custGeom>
              <a:avLst/>
              <a:gdLst>
                <a:gd name="T0" fmla="*/ 0 w 294"/>
                <a:gd name="T1" fmla="*/ 27 h 295"/>
                <a:gd name="T2" fmla="*/ 162 w 294"/>
                <a:gd name="T3" fmla="*/ 12 h 295"/>
                <a:gd name="T4" fmla="*/ 359 w 294"/>
                <a:gd name="T5" fmla="*/ 0 h 295"/>
                <a:gd name="T6" fmla="*/ 348 w 294"/>
                <a:gd name="T7" fmla="*/ 39 h 295"/>
                <a:gd name="T8" fmla="*/ 392 w 294"/>
                <a:gd name="T9" fmla="*/ 30 h 295"/>
                <a:gd name="T10" fmla="*/ 407 w 294"/>
                <a:gd name="T11" fmla="*/ 56 h 295"/>
                <a:gd name="T12" fmla="*/ 362 w 294"/>
                <a:gd name="T13" fmla="*/ 80 h 295"/>
                <a:gd name="T14" fmla="*/ 373 w 294"/>
                <a:gd name="T15" fmla="*/ 121 h 295"/>
                <a:gd name="T16" fmla="*/ 327 w 294"/>
                <a:gd name="T17" fmla="*/ 189 h 295"/>
                <a:gd name="T18" fmla="*/ 291 w 294"/>
                <a:gd name="T19" fmla="*/ 231 h 295"/>
                <a:gd name="T20" fmla="*/ 310 w 294"/>
                <a:gd name="T21" fmla="*/ 285 h 295"/>
                <a:gd name="T22" fmla="*/ 60 w 294"/>
                <a:gd name="T23" fmla="*/ 295 h 295"/>
                <a:gd name="T24" fmla="*/ 59 w 294"/>
                <a:gd name="T25" fmla="*/ 262 h 295"/>
                <a:gd name="T26" fmla="*/ 10 w 294"/>
                <a:gd name="T27" fmla="*/ 255 h 295"/>
                <a:gd name="T28" fmla="*/ 10 w 294"/>
                <a:gd name="T29" fmla="*/ 80 h 295"/>
                <a:gd name="T30" fmla="*/ 0 w 294"/>
                <a:gd name="T31" fmla="*/ 27 h 2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5"/>
                <a:gd name="T50" fmla="*/ 294 w 294"/>
                <a:gd name="T51" fmla="*/ 295 h 2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5">
                  <a:moveTo>
                    <a:pt x="0" y="27"/>
                  </a:moveTo>
                  <a:lnTo>
                    <a:pt x="116" y="12"/>
                  </a:lnTo>
                  <a:lnTo>
                    <a:pt x="259" y="0"/>
                  </a:lnTo>
                  <a:lnTo>
                    <a:pt x="252" y="39"/>
                  </a:lnTo>
                  <a:lnTo>
                    <a:pt x="283" y="30"/>
                  </a:lnTo>
                  <a:lnTo>
                    <a:pt x="294" y="56"/>
                  </a:lnTo>
                  <a:lnTo>
                    <a:pt x="262" y="80"/>
                  </a:lnTo>
                  <a:lnTo>
                    <a:pt x="269" y="121"/>
                  </a:lnTo>
                  <a:lnTo>
                    <a:pt x="235" y="189"/>
                  </a:lnTo>
                  <a:lnTo>
                    <a:pt x="210" y="231"/>
                  </a:lnTo>
                  <a:lnTo>
                    <a:pt x="224" y="285"/>
                  </a:lnTo>
                  <a:lnTo>
                    <a:pt x="43" y="295"/>
                  </a:lnTo>
                  <a:lnTo>
                    <a:pt x="42" y="262"/>
                  </a:lnTo>
                  <a:lnTo>
                    <a:pt x="6" y="255"/>
                  </a:lnTo>
                  <a:lnTo>
                    <a:pt x="6" y="80"/>
                  </a:lnTo>
                  <a:lnTo>
                    <a:pt x="0" y="27"/>
                  </a:lnTo>
                  <a:close/>
                </a:path>
              </a:pathLst>
            </a:custGeom>
            <a:solidFill>
              <a:schemeClr val="bg1"/>
            </a:solidFill>
            <a:ln w="12700">
              <a:solidFill>
                <a:schemeClr val="tx1"/>
              </a:solidFill>
              <a:round/>
              <a:headEnd/>
              <a:tailEnd/>
            </a:ln>
          </p:spPr>
          <p:txBody>
            <a:bodyPr/>
            <a:lstStyle/>
            <a:p>
              <a:pPr>
                <a:defRPr/>
              </a:pPr>
              <a:endParaRPr lang="en-GB" dirty="0"/>
            </a:p>
          </p:txBody>
        </p:sp>
        <p:sp>
          <p:nvSpPr>
            <p:cNvPr id="81" name="Freeform 80"/>
            <p:cNvSpPr>
              <a:spLocks/>
            </p:cNvSpPr>
            <p:nvPr/>
          </p:nvSpPr>
          <p:spPr bwMode="auto">
            <a:xfrm>
              <a:off x="4943475" y="4603750"/>
              <a:ext cx="684213" cy="588963"/>
            </a:xfrm>
            <a:custGeom>
              <a:avLst/>
              <a:gdLst>
                <a:gd name="T0" fmla="*/ 0 w 359"/>
                <a:gd name="T1" fmla="*/ 7 h 309"/>
                <a:gd name="T2" fmla="*/ 247 w 359"/>
                <a:gd name="T3" fmla="*/ 0 h 309"/>
                <a:gd name="T4" fmla="*/ 291 w 359"/>
                <a:gd name="T5" fmla="*/ 64 h 309"/>
                <a:gd name="T6" fmla="*/ 254 w 359"/>
                <a:gd name="T7" fmla="*/ 139 h 309"/>
                <a:gd name="T8" fmla="*/ 242 w 359"/>
                <a:gd name="T9" fmla="*/ 173 h 309"/>
                <a:gd name="T10" fmla="*/ 407 w 359"/>
                <a:gd name="T11" fmla="*/ 159 h 309"/>
                <a:gd name="T12" fmla="*/ 417 w 359"/>
                <a:gd name="T13" fmla="*/ 208 h 309"/>
                <a:gd name="T14" fmla="*/ 367 w 359"/>
                <a:gd name="T15" fmla="*/ 204 h 309"/>
                <a:gd name="T16" fmla="*/ 346 w 359"/>
                <a:gd name="T17" fmla="*/ 225 h 309"/>
                <a:gd name="T18" fmla="*/ 369 w 359"/>
                <a:gd name="T19" fmla="*/ 239 h 309"/>
                <a:gd name="T20" fmla="*/ 416 w 359"/>
                <a:gd name="T21" fmla="*/ 222 h 309"/>
                <a:gd name="T22" fmla="*/ 417 w 359"/>
                <a:gd name="T23" fmla="*/ 246 h 309"/>
                <a:gd name="T24" fmla="*/ 444 w 359"/>
                <a:gd name="T25" fmla="*/ 226 h 309"/>
                <a:gd name="T26" fmla="*/ 463 w 359"/>
                <a:gd name="T27" fmla="*/ 226 h 309"/>
                <a:gd name="T28" fmla="*/ 441 w 359"/>
                <a:gd name="T29" fmla="*/ 267 h 309"/>
                <a:gd name="T30" fmla="*/ 482 w 359"/>
                <a:gd name="T31" fmla="*/ 274 h 309"/>
                <a:gd name="T32" fmla="*/ 495 w 359"/>
                <a:gd name="T33" fmla="*/ 297 h 309"/>
                <a:gd name="T34" fmla="*/ 476 w 359"/>
                <a:gd name="T35" fmla="*/ 304 h 309"/>
                <a:gd name="T36" fmla="*/ 451 w 359"/>
                <a:gd name="T37" fmla="*/ 289 h 309"/>
                <a:gd name="T38" fmla="*/ 402 w 359"/>
                <a:gd name="T39" fmla="*/ 279 h 309"/>
                <a:gd name="T40" fmla="*/ 412 w 359"/>
                <a:gd name="T41" fmla="*/ 306 h 309"/>
                <a:gd name="T42" fmla="*/ 390 w 359"/>
                <a:gd name="T43" fmla="*/ 309 h 309"/>
                <a:gd name="T44" fmla="*/ 368 w 359"/>
                <a:gd name="T45" fmla="*/ 285 h 309"/>
                <a:gd name="T46" fmla="*/ 356 w 359"/>
                <a:gd name="T47" fmla="*/ 300 h 309"/>
                <a:gd name="T48" fmla="*/ 284 w 359"/>
                <a:gd name="T49" fmla="*/ 300 h 309"/>
                <a:gd name="T50" fmla="*/ 284 w 359"/>
                <a:gd name="T51" fmla="*/ 285 h 309"/>
                <a:gd name="T52" fmla="*/ 258 w 359"/>
                <a:gd name="T53" fmla="*/ 267 h 309"/>
                <a:gd name="T54" fmla="*/ 202 w 359"/>
                <a:gd name="T55" fmla="*/ 265 h 309"/>
                <a:gd name="T56" fmla="*/ 248 w 359"/>
                <a:gd name="T57" fmla="*/ 285 h 309"/>
                <a:gd name="T58" fmla="*/ 184 w 359"/>
                <a:gd name="T59" fmla="*/ 295 h 309"/>
                <a:gd name="T60" fmla="*/ 86 w 359"/>
                <a:gd name="T61" fmla="*/ 281 h 309"/>
                <a:gd name="T62" fmla="*/ 48 w 359"/>
                <a:gd name="T63" fmla="*/ 285 h 309"/>
                <a:gd name="T64" fmla="*/ 62 w 359"/>
                <a:gd name="T65" fmla="*/ 181 h 309"/>
                <a:gd name="T66" fmla="*/ 1 w 359"/>
                <a:gd name="T67" fmla="*/ 99 h 309"/>
                <a:gd name="T68" fmla="*/ 0 w 359"/>
                <a:gd name="T69" fmla="*/ 7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09"/>
                <a:gd name="T107" fmla="*/ 359 w 359"/>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09">
                  <a:moveTo>
                    <a:pt x="0" y="7"/>
                  </a:moveTo>
                  <a:lnTo>
                    <a:pt x="179" y="0"/>
                  </a:lnTo>
                  <a:lnTo>
                    <a:pt x="211" y="64"/>
                  </a:lnTo>
                  <a:lnTo>
                    <a:pt x="184" y="139"/>
                  </a:lnTo>
                  <a:lnTo>
                    <a:pt x="175" y="173"/>
                  </a:lnTo>
                  <a:lnTo>
                    <a:pt x="295" y="159"/>
                  </a:lnTo>
                  <a:lnTo>
                    <a:pt x="303" y="208"/>
                  </a:lnTo>
                  <a:lnTo>
                    <a:pt x="267" y="204"/>
                  </a:lnTo>
                  <a:lnTo>
                    <a:pt x="250" y="225"/>
                  </a:lnTo>
                  <a:lnTo>
                    <a:pt x="269" y="239"/>
                  </a:lnTo>
                  <a:lnTo>
                    <a:pt x="302" y="222"/>
                  </a:lnTo>
                  <a:lnTo>
                    <a:pt x="303" y="246"/>
                  </a:lnTo>
                  <a:lnTo>
                    <a:pt x="322" y="226"/>
                  </a:lnTo>
                  <a:lnTo>
                    <a:pt x="336" y="226"/>
                  </a:lnTo>
                  <a:lnTo>
                    <a:pt x="320" y="267"/>
                  </a:lnTo>
                  <a:lnTo>
                    <a:pt x="350" y="274"/>
                  </a:lnTo>
                  <a:lnTo>
                    <a:pt x="359" y="297"/>
                  </a:lnTo>
                  <a:lnTo>
                    <a:pt x="345" y="304"/>
                  </a:lnTo>
                  <a:lnTo>
                    <a:pt x="327" y="289"/>
                  </a:lnTo>
                  <a:lnTo>
                    <a:pt x="292" y="279"/>
                  </a:lnTo>
                  <a:lnTo>
                    <a:pt x="299" y="306"/>
                  </a:lnTo>
                  <a:lnTo>
                    <a:pt x="282" y="309"/>
                  </a:lnTo>
                  <a:lnTo>
                    <a:pt x="268" y="285"/>
                  </a:lnTo>
                  <a:lnTo>
                    <a:pt x="259" y="300"/>
                  </a:lnTo>
                  <a:lnTo>
                    <a:pt x="206" y="300"/>
                  </a:lnTo>
                  <a:lnTo>
                    <a:pt x="206" y="285"/>
                  </a:lnTo>
                  <a:lnTo>
                    <a:pt x="187" y="267"/>
                  </a:lnTo>
                  <a:lnTo>
                    <a:pt x="147" y="265"/>
                  </a:lnTo>
                  <a:lnTo>
                    <a:pt x="180" y="285"/>
                  </a:lnTo>
                  <a:lnTo>
                    <a:pt x="134" y="295"/>
                  </a:lnTo>
                  <a:lnTo>
                    <a:pt x="62" y="281"/>
                  </a:lnTo>
                  <a:lnTo>
                    <a:pt x="35" y="285"/>
                  </a:lnTo>
                  <a:lnTo>
                    <a:pt x="45" y="181"/>
                  </a:lnTo>
                  <a:lnTo>
                    <a:pt x="1" y="99"/>
                  </a:lnTo>
                  <a:lnTo>
                    <a:pt x="0" y="7"/>
                  </a:lnTo>
                  <a:close/>
                </a:path>
              </a:pathLst>
            </a:custGeom>
            <a:solidFill>
              <a:schemeClr val="bg1"/>
            </a:solidFill>
            <a:ln w="12700">
              <a:solidFill>
                <a:schemeClr val="tx1"/>
              </a:solidFill>
              <a:round/>
              <a:headEnd/>
              <a:tailEnd/>
            </a:ln>
          </p:spPr>
          <p:txBody>
            <a:bodyPr/>
            <a:lstStyle/>
            <a:p>
              <a:pPr>
                <a:defRPr/>
              </a:pPr>
              <a:endParaRPr lang="en-GB" dirty="0"/>
            </a:p>
          </p:txBody>
        </p:sp>
        <p:sp>
          <p:nvSpPr>
            <p:cNvPr id="82" name="Freeform 81"/>
            <p:cNvSpPr>
              <a:spLocks/>
            </p:cNvSpPr>
            <p:nvPr/>
          </p:nvSpPr>
          <p:spPr bwMode="auto">
            <a:xfrm>
              <a:off x="4467215" y="2130226"/>
              <a:ext cx="779760" cy="912705"/>
            </a:xfrm>
            <a:custGeom>
              <a:avLst/>
              <a:gdLst>
                <a:gd name="T0" fmla="*/ 0 w 400"/>
                <a:gd name="T1" fmla="*/ 38 h 485"/>
                <a:gd name="T2" fmla="*/ 144 w 400"/>
                <a:gd name="T3" fmla="*/ 38 h 485"/>
                <a:gd name="T4" fmla="*/ 143 w 400"/>
                <a:gd name="T5" fmla="*/ 0 h 485"/>
                <a:gd name="T6" fmla="*/ 172 w 400"/>
                <a:gd name="T7" fmla="*/ 11 h 485"/>
                <a:gd name="T8" fmla="*/ 181 w 400"/>
                <a:gd name="T9" fmla="*/ 40 h 485"/>
                <a:gd name="T10" fmla="*/ 248 w 400"/>
                <a:gd name="T11" fmla="*/ 72 h 485"/>
                <a:gd name="T12" fmla="*/ 268 w 400"/>
                <a:gd name="T13" fmla="*/ 58 h 485"/>
                <a:gd name="T14" fmla="*/ 311 w 400"/>
                <a:gd name="T15" fmla="*/ 58 h 485"/>
                <a:gd name="T16" fmla="*/ 342 w 400"/>
                <a:gd name="T17" fmla="*/ 86 h 485"/>
                <a:gd name="T18" fmla="*/ 364 w 400"/>
                <a:gd name="T19" fmla="*/ 76 h 485"/>
                <a:gd name="T20" fmla="*/ 422 w 400"/>
                <a:gd name="T21" fmla="*/ 87 h 485"/>
                <a:gd name="T22" fmla="*/ 444 w 400"/>
                <a:gd name="T23" fmla="*/ 66 h 485"/>
                <a:gd name="T24" fmla="*/ 482 w 400"/>
                <a:gd name="T25" fmla="*/ 83 h 485"/>
                <a:gd name="T26" fmla="*/ 550 w 400"/>
                <a:gd name="T27" fmla="*/ 80 h 485"/>
                <a:gd name="T28" fmla="*/ 439 w 400"/>
                <a:gd name="T29" fmla="*/ 140 h 485"/>
                <a:gd name="T30" fmla="*/ 385 w 400"/>
                <a:gd name="T31" fmla="*/ 193 h 485"/>
                <a:gd name="T32" fmla="*/ 396 w 400"/>
                <a:gd name="T33" fmla="*/ 269 h 485"/>
                <a:gd name="T34" fmla="*/ 358 w 400"/>
                <a:gd name="T35" fmla="*/ 301 h 485"/>
                <a:gd name="T36" fmla="*/ 372 w 400"/>
                <a:gd name="T37" fmla="*/ 324 h 485"/>
                <a:gd name="T38" fmla="*/ 372 w 400"/>
                <a:gd name="T39" fmla="*/ 380 h 485"/>
                <a:gd name="T40" fmla="*/ 411 w 400"/>
                <a:gd name="T41" fmla="*/ 380 h 485"/>
                <a:gd name="T42" fmla="*/ 467 w 400"/>
                <a:gd name="T43" fmla="*/ 421 h 485"/>
                <a:gd name="T44" fmla="*/ 488 w 400"/>
                <a:gd name="T45" fmla="*/ 471 h 485"/>
                <a:gd name="T46" fmla="*/ 101 w 400"/>
                <a:gd name="T47" fmla="*/ 485 h 485"/>
                <a:gd name="T48" fmla="*/ 102 w 400"/>
                <a:gd name="T49" fmla="*/ 351 h 485"/>
                <a:gd name="T50" fmla="*/ 67 w 400"/>
                <a:gd name="T51" fmla="*/ 321 h 485"/>
                <a:gd name="T52" fmla="*/ 80 w 400"/>
                <a:gd name="T53" fmla="*/ 286 h 485"/>
                <a:gd name="T54" fmla="*/ 90 w 400"/>
                <a:gd name="T55" fmla="*/ 266 h 485"/>
                <a:gd name="T56" fmla="*/ 67 w 400"/>
                <a:gd name="T57" fmla="*/ 173 h 485"/>
                <a:gd name="T58" fmla="*/ 34 w 400"/>
                <a:gd name="T59" fmla="*/ 112 h 485"/>
                <a:gd name="T60" fmla="*/ 0 w 400"/>
                <a:gd name="T61" fmla="*/ 38 h 4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0"/>
                <a:gd name="T94" fmla="*/ 0 h 485"/>
                <a:gd name="T95" fmla="*/ 400 w 400"/>
                <a:gd name="T96" fmla="*/ 485 h 4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0" h="485">
                  <a:moveTo>
                    <a:pt x="0" y="38"/>
                  </a:moveTo>
                  <a:lnTo>
                    <a:pt x="105" y="38"/>
                  </a:lnTo>
                  <a:lnTo>
                    <a:pt x="104" y="0"/>
                  </a:lnTo>
                  <a:lnTo>
                    <a:pt x="126" y="11"/>
                  </a:lnTo>
                  <a:lnTo>
                    <a:pt x="131" y="40"/>
                  </a:lnTo>
                  <a:lnTo>
                    <a:pt x="181" y="72"/>
                  </a:lnTo>
                  <a:lnTo>
                    <a:pt x="196" y="58"/>
                  </a:lnTo>
                  <a:lnTo>
                    <a:pt x="226" y="58"/>
                  </a:lnTo>
                  <a:lnTo>
                    <a:pt x="249" y="86"/>
                  </a:lnTo>
                  <a:lnTo>
                    <a:pt x="264" y="76"/>
                  </a:lnTo>
                  <a:lnTo>
                    <a:pt x="308" y="87"/>
                  </a:lnTo>
                  <a:lnTo>
                    <a:pt x="323" y="66"/>
                  </a:lnTo>
                  <a:lnTo>
                    <a:pt x="351" y="83"/>
                  </a:lnTo>
                  <a:lnTo>
                    <a:pt x="400" y="80"/>
                  </a:lnTo>
                  <a:lnTo>
                    <a:pt x="320" y="140"/>
                  </a:lnTo>
                  <a:lnTo>
                    <a:pt x="281" y="193"/>
                  </a:lnTo>
                  <a:lnTo>
                    <a:pt x="288" y="269"/>
                  </a:lnTo>
                  <a:lnTo>
                    <a:pt x="261" y="301"/>
                  </a:lnTo>
                  <a:lnTo>
                    <a:pt x="272" y="324"/>
                  </a:lnTo>
                  <a:lnTo>
                    <a:pt x="272" y="380"/>
                  </a:lnTo>
                  <a:lnTo>
                    <a:pt x="299" y="380"/>
                  </a:lnTo>
                  <a:lnTo>
                    <a:pt x="340" y="421"/>
                  </a:lnTo>
                  <a:lnTo>
                    <a:pt x="356" y="471"/>
                  </a:lnTo>
                  <a:lnTo>
                    <a:pt x="73" y="485"/>
                  </a:lnTo>
                  <a:lnTo>
                    <a:pt x="74" y="351"/>
                  </a:lnTo>
                  <a:lnTo>
                    <a:pt x="49" y="321"/>
                  </a:lnTo>
                  <a:lnTo>
                    <a:pt x="58" y="286"/>
                  </a:lnTo>
                  <a:lnTo>
                    <a:pt x="66" y="266"/>
                  </a:lnTo>
                  <a:lnTo>
                    <a:pt x="49" y="173"/>
                  </a:lnTo>
                  <a:lnTo>
                    <a:pt x="25" y="112"/>
                  </a:lnTo>
                  <a:lnTo>
                    <a:pt x="0" y="38"/>
                  </a:lnTo>
                  <a:close/>
                </a:path>
              </a:pathLst>
            </a:custGeom>
            <a:solidFill>
              <a:schemeClr val="bg1"/>
            </a:solidFill>
            <a:ln w="12700">
              <a:solidFill>
                <a:schemeClr val="tx1"/>
              </a:solidFill>
              <a:round/>
              <a:headEnd/>
              <a:tailEnd/>
            </a:ln>
          </p:spPr>
          <p:txBody>
            <a:bodyPr/>
            <a:lstStyle/>
            <a:p>
              <a:pPr>
                <a:defRPr/>
              </a:pPr>
              <a:endParaRPr lang="en-GB" dirty="0"/>
            </a:p>
          </p:txBody>
        </p:sp>
        <p:sp>
          <p:nvSpPr>
            <p:cNvPr id="83" name="Freeform 82"/>
            <p:cNvSpPr>
              <a:spLocks/>
            </p:cNvSpPr>
            <p:nvPr/>
          </p:nvSpPr>
          <p:spPr bwMode="auto">
            <a:xfrm>
              <a:off x="4967864" y="2435225"/>
              <a:ext cx="579437" cy="728663"/>
            </a:xfrm>
            <a:custGeom>
              <a:avLst/>
              <a:gdLst>
                <a:gd name="T0" fmla="*/ 30 w 304"/>
                <a:gd name="T1" fmla="*/ 26 h 382"/>
                <a:gd name="T2" fmla="*/ 62 w 304"/>
                <a:gd name="T3" fmla="*/ 23 h 382"/>
                <a:gd name="T4" fmla="*/ 89 w 304"/>
                <a:gd name="T5" fmla="*/ 23 h 382"/>
                <a:gd name="T6" fmla="*/ 108 w 304"/>
                <a:gd name="T7" fmla="*/ 0 h 382"/>
                <a:gd name="T8" fmla="*/ 120 w 304"/>
                <a:gd name="T9" fmla="*/ 28 h 382"/>
                <a:gd name="T10" fmla="*/ 167 w 304"/>
                <a:gd name="T11" fmla="*/ 28 h 382"/>
                <a:gd name="T12" fmla="*/ 189 w 304"/>
                <a:gd name="T13" fmla="*/ 54 h 382"/>
                <a:gd name="T14" fmla="*/ 237 w 304"/>
                <a:gd name="T15" fmla="*/ 47 h 382"/>
                <a:gd name="T16" fmla="*/ 268 w 304"/>
                <a:gd name="T17" fmla="*/ 64 h 382"/>
                <a:gd name="T18" fmla="*/ 327 w 304"/>
                <a:gd name="T19" fmla="*/ 75 h 382"/>
                <a:gd name="T20" fmla="*/ 338 w 304"/>
                <a:gd name="T21" fmla="*/ 95 h 382"/>
                <a:gd name="T22" fmla="*/ 368 w 304"/>
                <a:gd name="T23" fmla="*/ 97 h 382"/>
                <a:gd name="T24" fmla="*/ 357 w 304"/>
                <a:gd name="T25" fmla="*/ 117 h 382"/>
                <a:gd name="T26" fmla="*/ 369 w 304"/>
                <a:gd name="T27" fmla="*/ 139 h 382"/>
                <a:gd name="T28" fmla="*/ 351 w 304"/>
                <a:gd name="T29" fmla="*/ 167 h 382"/>
                <a:gd name="T30" fmla="*/ 365 w 304"/>
                <a:gd name="T31" fmla="*/ 173 h 382"/>
                <a:gd name="T32" fmla="*/ 397 w 304"/>
                <a:gd name="T33" fmla="*/ 142 h 382"/>
                <a:gd name="T34" fmla="*/ 396 w 304"/>
                <a:gd name="T35" fmla="*/ 132 h 382"/>
                <a:gd name="T36" fmla="*/ 407 w 304"/>
                <a:gd name="T37" fmla="*/ 127 h 382"/>
                <a:gd name="T38" fmla="*/ 417 w 304"/>
                <a:gd name="T39" fmla="*/ 142 h 382"/>
                <a:gd name="T40" fmla="*/ 390 w 304"/>
                <a:gd name="T41" fmla="*/ 164 h 382"/>
                <a:gd name="T42" fmla="*/ 382 w 304"/>
                <a:gd name="T43" fmla="*/ 212 h 382"/>
                <a:gd name="T44" fmla="*/ 382 w 304"/>
                <a:gd name="T45" fmla="*/ 293 h 382"/>
                <a:gd name="T46" fmla="*/ 397 w 304"/>
                <a:gd name="T47" fmla="*/ 307 h 382"/>
                <a:gd name="T48" fmla="*/ 389 w 304"/>
                <a:gd name="T49" fmla="*/ 358 h 382"/>
                <a:gd name="T50" fmla="*/ 194 w 304"/>
                <a:gd name="T51" fmla="*/ 382 h 382"/>
                <a:gd name="T52" fmla="*/ 143 w 304"/>
                <a:gd name="T53" fmla="*/ 359 h 382"/>
                <a:gd name="T54" fmla="*/ 153 w 304"/>
                <a:gd name="T55" fmla="*/ 328 h 382"/>
                <a:gd name="T56" fmla="*/ 129 w 304"/>
                <a:gd name="T57" fmla="*/ 295 h 382"/>
                <a:gd name="T58" fmla="*/ 108 w 304"/>
                <a:gd name="T59" fmla="*/ 254 h 382"/>
                <a:gd name="T60" fmla="*/ 52 w 304"/>
                <a:gd name="T61" fmla="*/ 213 h 382"/>
                <a:gd name="T62" fmla="*/ 17 w 304"/>
                <a:gd name="T63" fmla="*/ 213 h 382"/>
                <a:gd name="T64" fmla="*/ 17 w 304"/>
                <a:gd name="T65" fmla="*/ 157 h 382"/>
                <a:gd name="T66" fmla="*/ 0 w 304"/>
                <a:gd name="T67" fmla="*/ 135 h 382"/>
                <a:gd name="T68" fmla="*/ 38 w 304"/>
                <a:gd name="T69" fmla="*/ 102 h 382"/>
                <a:gd name="T70" fmla="*/ 30 w 304"/>
                <a:gd name="T71" fmla="*/ 26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382"/>
                <a:gd name="T110" fmla="*/ 304 w 304"/>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382">
                  <a:moveTo>
                    <a:pt x="22" y="26"/>
                  </a:moveTo>
                  <a:lnTo>
                    <a:pt x="45" y="23"/>
                  </a:lnTo>
                  <a:lnTo>
                    <a:pt x="65" y="23"/>
                  </a:lnTo>
                  <a:lnTo>
                    <a:pt x="79" y="0"/>
                  </a:lnTo>
                  <a:lnTo>
                    <a:pt x="88" y="28"/>
                  </a:lnTo>
                  <a:lnTo>
                    <a:pt x="121" y="28"/>
                  </a:lnTo>
                  <a:lnTo>
                    <a:pt x="139" y="54"/>
                  </a:lnTo>
                  <a:lnTo>
                    <a:pt x="173" y="47"/>
                  </a:lnTo>
                  <a:lnTo>
                    <a:pt x="196" y="64"/>
                  </a:lnTo>
                  <a:lnTo>
                    <a:pt x="238" y="75"/>
                  </a:lnTo>
                  <a:lnTo>
                    <a:pt x="246" y="95"/>
                  </a:lnTo>
                  <a:lnTo>
                    <a:pt x="268" y="97"/>
                  </a:lnTo>
                  <a:lnTo>
                    <a:pt x="261" y="117"/>
                  </a:lnTo>
                  <a:lnTo>
                    <a:pt x="269" y="139"/>
                  </a:lnTo>
                  <a:lnTo>
                    <a:pt x="255" y="167"/>
                  </a:lnTo>
                  <a:lnTo>
                    <a:pt x="265" y="173"/>
                  </a:lnTo>
                  <a:lnTo>
                    <a:pt x="289" y="142"/>
                  </a:lnTo>
                  <a:lnTo>
                    <a:pt x="288" y="132"/>
                  </a:lnTo>
                  <a:lnTo>
                    <a:pt x="297" y="127"/>
                  </a:lnTo>
                  <a:lnTo>
                    <a:pt x="304" y="142"/>
                  </a:lnTo>
                  <a:lnTo>
                    <a:pt x="285" y="164"/>
                  </a:lnTo>
                  <a:lnTo>
                    <a:pt x="278" y="212"/>
                  </a:lnTo>
                  <a:lnTo>
                    <a:pt x="278" y="293"/>
                  </a:lnTo>
                  <a:lnTo>
                    <a:pt x="289" y="307"/>
                  </a:lnTo>
                  <a:lnTo>
                    <a:pt x="284" y="358"/>
                  </a:lnTo>
                  <a:lnTo>
                    <a:pt x="140" y="382"/>
                  </a:lnTo>
                  <a:lnTo>
                    <a:pt x="104" y="359"/>
                  </a:lnTo>
                  <a:lnTo>
                    <a:pt x="111" y="328"/>
                  </a:lnTo>
                  <a:lnTo>
                    <a:pt x="94" y="295"/>
                  </a:lnTo>
                  <a:lnTo>
                    <a:pt x="79" y="254"/>
                  </a:lnTo>
                  <a:lnTo>
                    <a:pt x="38" y="213"/>
                  </a:lnTo>
                  <a:lnTo>
                    <a:pt x="13" y="213"/>
                  </a:lnTo>
                  <a:lnTo>
                    <a:pt x="13" y="157"/>
                  </a:lnTo>
                  <a:lnTo>
                    <a:pt x="0" y="135"/>
                  </a:lnTo>
                  <a:lnTo>
                    <a:pt x="28" y="102"/>
                  </a:lnTo>
                  <a:lnTo>
                    <a:pt x="22" y="26"/>
                  </a:lnTo>
                  <a:close/>
                </a:path>
              </a:pathLst>
            </a:custGeom>
            <a:solidFill>
              <a:schemeClr val="bg1"/>
            </a:solidFill>
            <a:ln w="12700">
              <a:solidFill>
                <a:schemeClr val="tx1"/>
              </a:solidFill>
              <a:round/>
              <a:headEnd/>
              <a:tailEnd/>
            </a:ln>
          </p:spPr>
          <p:txBody>
            <a:bodyPr/>
            <a:lstStyle/>
            <a:p>
              <a:pPr>
                <a:defRPr/>
              </a:pPr>
              <a:endParaRPr lang="en-GB" dirty="0"/>
            </a:p>
          </p:txBody>
        </p:sp>
        <p:sp>
          <p:nvSpPr>
            <p:cNvPr id="84" name="Freeform 83"/>
            <p:cNvSpPr>
              <a:spLocks/>
            </p:cNvSpPr>
            <p:nvPr/>
          </p:nvSpPr>
          <p:spPr bwMode="auto">
            <a:xfrm>
              <a:off x="5204112" y="2333625"/>
              <a:ext cx="625475" cy="288925"/>
            </a:xfrm>
            <a:custGeom>
              <a:avLst/>
              <a:gdLst>
                <a:gd name="T0" fmla="*/ 0 w 327"/>
                <a:gd name="T1" fmla="*/ 84 h 152"/>
                <a:gd name="T2" fmla="*/ 101 w 327"/>
                <a:gd name="T3" fmla="*/ 0 h 152"/>
                <a:gd name="T4" fmla="*/ 84 w 327"/>
                <a:gd name="T5" fmla="*/ 34 h 152"/>
                <a:gd name="T6" fmla="*/ 98 w 327"/>
                <a:gd name="T7" fmla="*/ 45 h 152"/>
                <a:gd name="T8" fmla="*/ 129 w 327"/>
                <a:gd name="T9" fmla="*/ 31 h 152"/>
                <a:gd name="T10" fmla="*/ 198 w 327"/>
                <a:gd name="T11" fmla="*/ 52 h 152"/>
                <a:gd name="T12" fmla="*/ 229 w 327"/>
                <a:gd name="T13" fmla="*/ 34 h 152"/>
                <a:gd name="T14" fmla="*/ 325 w 327"/>
                <a:gd name="T15" fmla="*/ 25 h 152"/>
                <a:gd name="T16" fmla="*/ 342 w 327"/>
                <a:gd name="T17" fmla="*/ 46 h 152"/>
                <a:gd name="T18" fmla="*/ 377 w 327"/>
                <a:gd name="T19" fmla="*/ 41 h 152"/>
                <a:gd name="T20" fmla="*/ 451 w 327"/>
                <a:gd name="T21" fmla="*/ 64 h 152"/>
                <a:gd name="T22" fmla="*/ 454 w 327"/>
                <a:gd name="T23" fmla="*/ 80 h 152"/>
                <a:gd name="T24" fmla="*/ 376 w 327"/>
                <a:gd name="T25" fmla="*/ 94 h 152"/>
                <a:gd name="T26" fmla="*/ 355 w 327"/>
                <a:gd name="T27" fmla="*/ 84 h 152"/>
                <a:gd name="T28" fmla="*/ 315 w 327"/>
                <a:gd name="T29" fmla="*/ 87 h 152"/>
                <a:gd name="T30" fmla="*/ 270 w 327"/>
                <a:gd name="T31" fmla="*/ 108 h 152"/>
                <a:gd name="T32" fmla="*/ 248 w 327"/>
                <a:gd name="T33" fmla="*/ 109 h 152"/>
                <a:gd name="T34" fmla="*/ 230 w 327"/>
                <a:gd name="T35" fmla="*/ 94 h 152"/>
                <a:gd name="T36" fmla="*/ 206 w 327"/>
                <a:gd name="T37" fmla="*/ 151 h 152"/>
                <a:gd name="T38" fmla="*/ 177 w 327"/>
                <a:gd name="T39" fmla="*/ 152 h 152"/>
                <a:gd name="T40" fmla="*/ 164 w 327"/>
                <a:gd name="T41" fmla="*/ 129 h 152"/>
                <a:gd name="T42" fmla="*/ 102 w 327"/>
                <a:gd name="T43" fmla="*/ 119 h 152"/>
                <a:gd name="T44" fmla="*/ 75 w 327"/>
                <a:gd name="T45" fmla="*/ 102 h 152"/>
                <a:gd name="T46" fmla="*/ 26 w 327"/>
                <a:gd name="T47" fmla="*/ 108 h 152"/>
                <a:gd name="T48" fmla="*/ 0 w 327"/>
                <a:gd name="T49" fmla="*/ 84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7"/>
                <a:gd name="T76" fmla="*/ 0 h 152"/>
                <a:gd name="T77" fmla="*/ 327 w 327"/>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7" h="152">
                  <a:moveTo>
                    <a:pt x="0" y="84"/>
                  </a:moveTo>
                  <a:lnTo>
                    <a:pt x="73" y="0"/>
                  </a:lnTo>
                  <a:lnTo>
                    <a:pt x="60" y="34"/>
                  </a:lnTo>
                  <a:lnTo>
                    <a:pt x="70" y="45"/>
                  </a:lnTo>
                  <a:lnTo>
                    <a:pt x="93" y="31"/>
                  </a:lnTo>
                  <a:lnTo>
                    <a:pt x="143" y="52"/>
                  </a:lnTo>
                  <a:lnTo>
                    <a:pt x="165" y="34"/>
                  </a:lnTo>
                  <a:lnTo>
                    <a:pt x="233" y="25"/>
                  </a:lnTo>
                  <a:lnTo>
                    <a:pt x="246" y="46"/>
                  </a:lnTo>
                  <a:lnTo>
                    <a:pt x="272" y="41"/>
                  </a:lnTo>
                  <a:lnTo>
                    <a:pt x="324" y="64"/>
                  </a:lnTo>
                  <a:lnTo>
                    <a:pt x="327" y="80"/>
                  </a:lnTo>
                  <a:lnTo>
                    <a:pt x="271" y="94"/>
                  </a:lnTo>
                  <a:lnTo>
                    <a:pt x="255" y="84"/>
                  </a:lnTo>
                  <a:lnTo>
                    <a:pt x="227" y="87"/>
                  </a:lnTo>
                  <a:lnTo>
                    <a:pt x="194" y="108"/>
                  </a:lnTo>
                  <a:lnTo>
                    <a:pt x="178" y="109"/>
                  </a:lnTo>
                  <a:lnTo>
                    <a:pt x="166" y="94"/>
                  </a:lnTo>
                  <a:lnTo>
                    <a:pt x="148" y="151"/>
                  </a:lnTo>
                  <a:lnTo>
                    <a:pt x="127" y="152"/>
                  </a:lnTo>
                  <a:lnTo>
                    <a:pt x="118" y="129"/>
                  </a:lnTo>
                  <a:lnTo>
                    <a:pt x="74" y="119"/>
                  </a:lnTo>
                  <a:lnTo>
                    <a:pt x="54" y="102"/>
                  </a:lnTo>
                  <a:lnTo>
                    <a:pt x="18" y="108"/>
                  </a:lnTo>
                  <a:lnTo>
                    <a:pt x="0" y="84"/>
                  </a:lnTo>
                  <a:close/>
                </a:path>
              </a:pathLst>
            </a:custGeom>
            <a:solidFill>
              <a:srgbClr val="FC8004"/>
            </a:solidFill>
            <a:ln w="12700">
              <a:solidFill>
                <a:schemeClr val="tx1"/>
              </a:solidFill>
              <a:round/>
              <a:headEnd/>
              <a:tailEnd/>
            </a:ln>
          </p:spPr>
          <p:txBody>
            <a:bodyPr/>
            <a:lstStyle/>
            <a:p>
              <a:pPr>
                <a:defRPr/>
              </a:pPr>
              <a:endParaRPr lang="en-GB" dirty="0"/>
            </a:p>
          </p:txBody>
        </p:sp>
        <p:sp>
          <p:nvSpPr>
            <p:cNvPr id="85" name="Freeform 84"/>
            <p:cNvSpPr>
              <a:spLocks/>
            </p:cNvSpPr>
            <p:nvPr/>
          </p:nvSpPr>
          <p:spPr bwMode="auto">
            <a:xfrm>
              <a:off x="5627688" y="2536825"/>
              <a:ext cx="444500" cy="649288"/>
            </a:xfrm>
            <a:custGeom>
              <a:avLst/>
              <a:gdLst>
                <a:gd name="T0" fmla="*/ 81 w 234"/>
                <a:gd name="T1" fmla="*/ 14 h 341"/>
                <a:gd name="T2" fmla="*/ 91 w 234"/>
                <a:gd name="T3" fmla="*/ 35 h 341"/>
                <a:gd name="T4" fmla="*/ 69 w 234"/>
                <a:gd name="T5" fmla="*/ 48 h 341"/>
                <a:gd name="T6" fmla="*/ 68 w 234"/>
                <a:gd name="T7" fmla="*/ 102 h 341"/>
                <a:gd name="T8" fmla="*/ 56 w 234"/>
                <a:gd name="T9" fmla="*/ 67 h 341"/>
                <a:gd name="T10" fmla="*/ 11 w 234"/>
                <a:gd name="T11" fmla="*/ 101 h 341"/>
                <a:gd name="T12" fmla="*/ 0 w 234"/>
                <a:gd name="T13" fmla="*/ 199 h 341"/>
                <a:gd name="T14" fmla="*/ 29 w 234"/>
                <a:gd name="T15" fmla="*/ 247 h 341"/>
                <a:gd name="T16" fmla="*/ 32 w 234"/>
                <a:gd name="T17" fmla="*/ 272 h 341"/>
                <a:gd name="T18" fmla="*/ 34 w 234"/>
                <a:gd name="T19" fmla="*/ 292 h 341"/>
                <a:gd name="T20" fmla="*/ 32 w 234"/>
                <a:gd name="T21" fmla="*/ 309 h 341"/>
                <a:gd name="T22" fmla="*/ 27 w 234"/>
                <a:gd name="T23" fmla="*/ 341 h 341"/>
                <a:gd name="T24" fmla="*/ 152 w 234"/>
                <a:gd name="T25" fmla="*/ 335 h 341"/>
                <a:gd name="T26" fmla="*/ 318 w 234"/>
                <a:gd name="T27" fmla="*/ 323 h 341"/>
                <a:gd name="T28" fmla="*/ 289 w 234"/>
                <a:gd name="T29" fmla="*/ 316 h 341"/>
                <a:gd name="T30" fmla="*/ 271 w 234"/>
                <a:gd name="T31" fmla="*/ 299 h 341"/>
                <a:gd name="T32" fmla="*/ 297 w 234"/>
                <a:gd name="T33" fmla="*/ 283 h 341"/>
                <a:gd name="T34" fmla="*/ 297 w 234"/>
                <a:gd name="T35" fmla="*/ 265 h 341"/>
                <a:gd name="T36" fmla="*/ 284 w 234"/>
                <a:gd name="T37" fmla="*/ 248 h 341"/>
                <a:gd name="T38" fmla="*/ 297 w 234"/>
                <a:gd name="T39" fmla="*/ 236 h 341"/>
                <a:gd name="T40" fmla="*/ 320 w 234"/>
                <a:gd name="T41" fmla="*/ 238 h 341"/>
                <a:gd name="T42" fmla="*/ 315 w 234"/>
                <a:gd name="T43" fmla="*/ 191 h 341"/>
                <a:gd name="T44" fmla="*/ 308 w 234"/>
                <a:gd name="T45" fmla="*/ 162 h 341"/>
                <a:gd name="T46" fmla="*/ 296 w 234"/>
                <a:gd name="T47" fmla="*/ 145 h 341"/>
                <a:gd name="T48" fmla="*/ 282 w 234"/>
                <a:gd name="T49" fmla="*/ 134 h 341"/>
                <a:gd name="T50" fmla="*/ 262 w 234"/>
                <a:gd name="T51" fmla="*/ 131 h 341"/>
                <a:gd name="T52" fmla="*/ 242 w 234"/>
                <a:gd name="T53" fmla="*/ 131 h 341"/>
                <a:gd name="T54" fmla="*/ 219 w 234"/>
                <a:gd name="T55" fmla="*/ 153 h 341"/>
                <a:gd name="T56" fmla="*/ 207 w 234"/>
                <a:gd name="T57" fmla="*/ 160 h 341"/>
                <a:gd name="T58" fmla="*/ 199 w 234"/>
                <a:gd name="T59" fmla="*/ 162 h 341"/>
                <a:gd name="T60" fmla="*/ 187 w 234"/>
                <a:gd name="T61" fmla="*/ 159 h 341"/>
                <a:gd name="T62" fmla="*/ 185 w 234"/>
                <a:gd name="T63" fmla="*/ 148 h 341"/>
                <a:gd name="T64" fmla="*/ 187 w 234"/>
                <a:gd name="T65" fmla="*/ 141 h 341"/>
                <a:gd name="T66" fmla="*/ 198 w 234"/>
                <a:gd name="T67" fmla="*/ 134 h 341"/>
                <a:gd name="T68" fmla="*/ 205 w 234"/>
                <a:gd name="T69" fmla="*/ 131 h 341"/>
                <a:gd name="T70" fmla="*/ 215 w 234"/>
                <a:gd name="T71" fmla="*/ 129 h 341"/>
                <a:gd name="T72" fmla="*/ 215 w 234"/>
                <a:gd name="T73" fmla="*/ 117 h 341"/>
                <a:gd name="T74" fmla="*/ 239 w 234"/>
                <a:gd name="T75" fmla="*/ 102 h 341"/>
                <a:gd name="T76" fmla="*/ 215 w 234"/>
                <a:gd name="T77" fmla="*/ 58 h 341"/>
                <a:gd name="T78" fmla="*/ 215 w 234"/>
                <a:gd name="T79" fmla="*/ 37 h 341"/>
                <a:gd name="T80" fmla="*/ 174 w 234"/>
                <a:gd name="T81" fmla="*/ 28 h 341"/>
                <a:gd name="T82" fmla="*/ 116 w 234"/>
                <a:gd name="T83" fmla="*/ 0 h 341"/>
                <a:gd name="T84" fmla="*/ 81 w 234"/>
                <a:gd name="T85" fmla="*/ 14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4"/>
                <a:gd name="T130" fmla="*/ 0 h 341"/>
                <a:gd name="T131" fmla="*/ 234 w 234"/>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4" h="341">
                  <a:moveTo>
                    <a:pt x="59" y="14"/>
                  </a:moveTo>
                  <a:lnTo>
                    <a:pt x="67" y="35"/>
                  </a:lnTo>
                  <a:lnTo>
                    <a:pt x="51" y="48"/>
                  </a:lnTo>
                  <a:lnTo>
                    <a:pt x="50" y="102"/>
                  </a:lnTo>
                  <a:lnTo>
                    <a:pt x="41" y="67"/>
                  </a:lnTo>
                  <a:lnTo>
                    <a:pt x="7" y="101"/>
                  </a:lnTo>
                  <a:lnTo>
                    <a:pt x="0" y="199"/>
                  </a:lnTo>
                  <a:lnTo>
                    <a:pt x="21" y="247"/>
                  </a:lnTo>
                  <a:lnTo>
                    <a:pt x="24" y="272"/>
                  </a:lnTo>
                  <a:lnTo>
                    <a:pt x="25" y="292"/>
                  </a:lnTo>
                  <a:lnTo>
                    <a:pt x="24" y="309"/>
                  </a:lnTo>
                  <a:lnTo>
                    <a:pt x="19" y="341"/>
                  </a:lnTo>
                  <a:lnTo>
                    <a:pt x="111" y="335"/>
                  </a:lnTo>
                  <a:lnTo>
                    <a:pt x="233" y="323"/>
                  </a:lnTo>
                  <a:lnTo>
                    <a:pt x="211" y="316"/>
                  </a:lnTo>
                  <a:lnTo>
                    <a:pt x="199" y="299"/>
                  </a:lnTo>
                  <a:lnTo>
                    <a:pt x="217" y="283"/>
                  </a:lnTo>
                  <a:lnTo>
                    <a:pt x="217" y="265"/>
                  </a:lnTo>
                  <a:lnTo>
                    <a:pt x="208" y="248"/>
                  </a:lnTo>
                  <a:lnTo>
                    <a:pt x="217" y="236"/>
                  </a:lnTo>
                  <a:lnTo>
                    <a:pt x="234" y="238"/>
                  </a:lnTo>
                  <a:lnTo>
                    <a:pt x="230" y="191"/>
                  </a:lnTo>
                  <a:lnTo>
                    <a:pt x="226" y="162"/>
                  </a:lnTo>
                  <a:lnTo>
                    <a:pt x="216" y="145"/>
                  </a:lnTo>
                  <a:lnTo>
                    <a:pt x="206" y="134"/>
                  </a:lnTo>
                  <a:lnTo>
                    <a:pt x="191" y="131"/>
                  </a:lnTo>
                  <a:lnTo>
                    <a:pt x="177" y="131"/>
                  </a:lnTo>
                  <a:lnTo>
                    <a:pt x="161" y="153"/>
                  </a:lnTo>
                  <a:lnTo>
                    <a:pt x="152" y="160"/>
                  </a:lnTo>
                  <a:lnTo>
                    <a:pt x="145" y="162"/>
                  </a:lnTo>
                  <a:lnTo>
                    <a:pt x="137" y="159"/>
                  </a:lnTo>
                  <a:lnTo>
                    <a:pt x="135" y="148"/>
                  </a:lnTo>
                  <a:lnTo>
                    <a:pt x="137" y="141"/>
                  </a:lnTo>
                  <a:lnTo>
                    <a:pt x="144" y="134"/>
                  </a:lnTo>
                  <a:lnTo>
                    <a:pt x="151" y="131"/>
                  </a:lnTo>
                  <a:lnTo>
                    <a:pt x="157" y="129"/>
                  </a:lnTo>
                  <a:lnTo>
                    <a:pt x="157" y="117"/>
                  </a:lnTo>
                  <a:lnTo>
                    <a:pt x="175" y="102"/>
                  </a:lnTo>
                  <a:lnTo>
                    <a:pt x="157" y="58"/>
                  </a:lnTo>
                  <a:lnTo>
                    <a:pt x="157" y="37"/>
                  </a:lnTo>
                  <a:lnTo>
                    <a:pt x="128" y="28"/>
                  </a:lnTo>
                  <a:lnTo>
                    <a:pt x="85" y="0"/>
                  </a:lnTo>
                  <a:lnTo>
                    <a:pt x="59" y="14"/>
                  </a:lnTo>
                  <a:close/>
                </a:path>
              </a:pathLst>
            </a:custGeom>
            <a:solidFill>
              <a:srgbClr val="FC8004"/>
            </a:solidFill>
            <a:ln w="12700">
              <a:solidFill>
                <a:schemeClr val="tx1"/>
              </a:solidFill>
              <a:round/>
              <a:headEnd/>
              <a:tailEnd/>
            </a:ln>
          </p:spPr>
          <p:txBody>
            <a:bodyPr/>
            <a:lstStyle/>
            <a:p>
              <a:pPr>
                <a:defRPr/>
              </a:pPr>
              <a:endParaRPr lang="en-GB" dirty="0"/>
            </a:p>
          </p:txBody>
        </p:sp>
        <p:sp>
          <p:nvSpPr>
            <p:cNvPr id="86" name="Freeform 85"/>
            <p:cNvSpPr>
              <a:spLocks/>
            </p:cNvSpPr>
            <p:nvPr/>
          </p:nvSpPr>
          <p:spPr bwMode="auto">
            <a:xfrm>
              <a:off x="6194425" y="4090988"/>
              <a:ext cx="571500" cy="485775"/>
            </a:xfrm>
            <a:custGeom>
              <a:avLst/>
              <a:gdLst>
                <a:gd name="T0" fmla="*/ 15 w 300"/>
                <a:gd name="T1" fmla="*/ 46 h 255"/>
                <a:gd name="T2" fmla="*/ 48 w 300"/>
                <a:gd name="T3" fmla="*/ 21 h 255"/>
                <a:gd name="T4" fmla="*/ 171 w 300"/>
                <a:gd name="T5" fmla="*/ 0 h 255"/>
                <a:gd name="T6" fmla="*/ 210 w 300"/>
                <a:gd name="T7" fmla="*/ 14 h 255"/>
                <a:gd name="T8" fmla="*/ 288 w 300"/>
                <a:gd name="T9" fmla="*/ 4 h 255"/>
                <a:gd name="T10" fmla="*/ 353 w 300"/>
                <a:gd name="T11" fmla="*/ 40 h 255"/>
                <a:gd name="T12" fmla="*/ 413 w 300"/>
                <a:gd name="T13" fmla="*/ 68 h 255"/>
                <a:gd name="T14" fmla="*/ 380 w 300"/>
                <a:gd name="T15" fmla="*/ 145 h 255"/>
                <a:gd name="T16" fmla="*/ 331 w 300"/>
                <a:gd name="T17" fmla="*/ 183 h 255"/>
                <a:gd name="T18" fmla="*/ 276 w 300"/>
                <a:gd name="T19" fmla="*/ 195 h 255"/>
                <a:gd name="T20" fmla="*/ 286 w 300"/>
                <a:gd name="T21" fmla="*/ 226 h 255"/>
                <a:gd name="T22" fmla="*/ 253 w 300"/>
                <a:gd name="T23" fmla="*/ 255 h 255"/>
                <a:gd name="T24" fmla="*/ 192 w 300"/>
                <a:gd name="T25" fmla="*/ 183 h 255"/>
                <a:gd name="T26" fmla="*/ 28 w 300"/>
                <a:gd name="T27" fmla="*/ 68 h 255"/>
                <a:gd name="T28" fmla="*/ 0 w 300"/>
                <a:gd name="T29" fmla="*/ 68 h 255"/>
                <a:gd name="T30" fmla="*/ 15 w 300"/>
                <a:gd name="T31" fmla="*/ 46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0"/>
                <a:gd name="T49" fmla="*/ 0 h 255"/>
                <a:gd name="T50" fmla="*/ 300 w 300"/>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0" h="255">
                  <a:moveTo>
                    <a:pt x="11" y="46"/>
                  </a:moveTo>
                  <a:lnTo>
                    <a:pt x="35" y="21"/>
                  </a:lnTo>
                  <a:lnTo>
                    <a:pt x="125" y="0"/>
                  </a:lnTo>
                  <a:lnTo>
                    <a:pt x="152" y="14"/>
                  </a:lnTo>
                  <a:lnTo>
                    <a:pt x="210" y="4"/>
                  </a:lnTo>
                  <a:lnTo>
                    <a:pt x="257" y="40"/>
                  </a:lnTo>
                  <a:lnTo>
                    <a:pt x="300" y="68"/>
                  </a:lnTo>
                  <a:lnTo>
                    <a:pt x="276" y="145"/>
                  </a:lnTo>
                  <a:lnTo>
                    <a:pt x="240" y="183"/>
                  </a:lnTo>
                  <a:lnTo>
                    <a:pt x="200" y="195"/>
                  </a:lnTo>
                  <a:lnTo>
                    <a:pt x="208" y="226"/>
                  </a:lnTo>
                  <a:lnTo>
                    <a:pt x="184" y="255"/>
                  </a:lnTo>
                  <a:lnTo>
                    <a:pt x="138" y="183"/>
                  </a:lnTo>
                  <a:lnTo>
                    <a:pt x="20" y="68"/>
                  </a:lnTo>
                  <a:lnTo>
                    <a:pt x="0" y="68"/>
                  </a:lnTo>
                  <a:lnTo>
                    <a:pt x="11" y="46"/>
                  </a:lnTo>
                  <a:close/>
                </a:path>
              </a:pathLst>
            </a:custGeom>
            <a:solidFill>
              <a:schemeClr val="bg1"/>
            </a:solidFill>
            <a:ln w="12700">
              <a:solidFill>
                <a:schemeClr val="tx1"/>
              </a:solidFill>
              <a:round/>
              <a:headEnd/>
              <a:tailEnd/>
            </a:ln>
          </p:spPr>
          <p:txBody>
            <a:bodyPr/>
            <a:lstStyle/>
            <a:p>
              <a:pPr>
                <a:defRPr/>
              </a:pPr>
              <a:endParaRPr lang="en-GB" dirty="0"/>
            </a:p>
          </p:txBody>
        </p:sp>
        <p:sp>
          <p:nvSpPr>
            <p:cNvPr id="87" name="Freeform 86"/>
            <p:cNvSpPr>
              <a:spLocks/>
            </p:cNvSpPr>
            <p:nvPr/>
          </p:nvSpPr>
          <p:spPr bwMode="auto">
            <a:xfrm>
              <a:off x="6121400" y="3375025"/>
              <a:ext cx="860425" cy="576263"/>
            </a:xfrm>
            <a:custGeom>
              <a:avLst/>
              <a:gdLst>
                <a:gd name="T0" fmla="*/ 102 w 452"/>
                <a:gd name="T1" fmla="*/ 211 h 302"/>
                <a:gd name="T2" fmla="*/ 83 w 452"/>
                <a:gd name="T3" fmla="*/ 242 h 302"/>
                <a:gd name="T4" fmla="*/ 57 w 452"/>
                <a:gd name="T5" fmla="*/ 250 h 302"/>
                <a:gd name="T6" fmla="*/ 56 w 452"/>
                <a:gd name="T7" fmla="*/ 270 h 302"/>
                <a:gd name="T8" fmla="*/ 2 w 452"/>
                <a:gd name="T9" fmla="*/ 286 h 302"/>
                <a:gd name="T10" fmla="*/ 0 w 452"/>
                <a:gd name="T11" fmla="*/ 302 h 302"/>
                <a:gd name="T12" fmla="*/ 146 w 452"/>
                <a:gd name="T13" fmla="*/ 282 h 302"/>
                <a:gd name="T14" fmla="*/ 414 w 452"/>
                <a:gd name="T15" fmla="*/ 238 h 302"/>
                <a:gd name="T16" fmla="*/ 619 w 452"/>
                <a:gd name="T17" fmla="*/ 200 h 302"/>
                <a:gd name="T18" fmla="*/ 619 w 452"/>
                <a:gd name="T19" fmla="*/ 169 h 302"/>
                <a:gd name="T20" fmla="*/ 597 w 452"/>
                <a:gd name="T21" fmla="*/ 160 h 302"/>
                <a:gd name="T22" fmla="*/ 578 w 452"/>
                <a:gd name="T23" fmla="*/ 175 h 302"/>
                <a:gd name="T24" fmla="*/ 568 w 452"/>
                <a:gd name="T25" fmla="*/ 134 h 302"/>
                <a:gd name="T26" fmla="*/ 578 w 452"/>
                <a:gd name="T27" fmla="*/ 97 h 302"/>
                <a:gd name="T28" fmla="*/ 501 w 452"/>
                <a:gd name="T29" fmla="*/ 70 h 302"/>
                <a:gd name="T30" fmla="*/ 449 w 452"/>
                <a:gd name="T31" fmla="*/ 77 h 302"/>
                <a:gd name="T32" fmla="*/ 448 w 452"/>
                <a:gd name="T33" fmla="*/ 21 h 302"/>
                <a:gd name="T34" fmla="*/ 396 w 452"/>
                <a:gd name="T35" fmla="*/ 0 h 302"/>
                <a:gd name="T36" fmla="*/ 354 w 452"/>
                <a:gd name="T37" fmla="*/ 13 h 302"/>
                <a:gd name="T38" fmla="*/ 326 w 452"/>
                <a:gd name="T39" fmla="*/ 66 h 302"/>
                <a:gd name="T40" fmla="*/ 278 w 452"/>
                <a:gd name="T41" fmla="*/ 87 h 302"/>
                <a:gd name="T42" fmla="*/ 259 w 452"/>
                <a:gd name="T43" fmla="*/ 170 h 302"/>
                <a:gd name="T44" fmla="*/ 182 w 452"/>
                <a:gd name="T45" fmla="*/ 211 h 302"/>
                <a:gd name="T46" fmla="*/ 118 w 452"/>
                <a:gd name="T47" fmla="*/ 228 h 302"/>
                <a:gd name="T48" fmla="*/ 102 w 452"/>
                <a:gd name="T49" fmla="*/ 211 h 3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302"/>
                <a:gd name="T77" fmla="*/ 452 w 452"/>
                <a:gd name="T78" fmla="*/ 302 h 3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302">
                  <a:moveTo>
                    <a:pt x="74" y="211"/>
                  </a:moveTo>
                  <a:lnTo>
                    <a:pt x="61" y="242"/>
                  </a:lnTo>
                  <a:lnTo>
                    <a:pt x="42" y="250"/>
                  </a:lnTo>
                  <a:lnTo>
                    <a:pt x="41" y="270"/>
                  </a:lnTo>
                  <a:lnTo>
                    <a:pt x="2" y="286"/>
                  </a:lnTo>
                  <a:lnTo>
                    <a:pt x="0" y="302"/>
                  </a:lnTo>
                  <a:lnTo>
                    <a:pt x="107" y="282"/>
                  </a:lnTo>
                  <a:lnTo>
                    <a:pt x="302" y="238"/>
                  </a:lnTo>
                  <a:lnTo>
                    <a:pt x="452" y="200"/>
                  </a:lnTo>
                  <a:lnTo>
                    <a:pt x="452" y="169"/>
                  </a:lnTo>
                  <a:lnTo>
                    <a:pt x="435" y="160"/>
                  </a:lnTo>
                  <a:lnTo>
                    <a:pt x="422" y="175"/>
                  </a:lnTo>
                  <a:lnTo>
                    <a:pt x="414" y="134"/>
                  </a:lnTo>
                  <a:lnTo>
                    <a:pt x="422" y="97"/>
                  </a:lnTo>
                  <a:lnTo>
                    <a:pt x="366" y="70"/>
                  </a:lnTo>
                  <a:lnTo>
                    <a:pt x="328" y="77"/>
                  </a:lnTo>
                  <a:lnTo>
                    <a:pt x="327" y="21"/>
                  </a:lnTo>
                  <a:lnTo>
                    <a:pt x="288" y="0"/>
                  </a:lnTo>
                  <a:lnTo>
                    <a:pt x="258" y="13"/>
                  </a:lnTo>
                  <a:lnTo>
                    <a:pt x="238" y="66"/>
                  </a:lnTo>
                  <a:lnTo>
                    <a:pt x="203" y="87"/>
                  </a:lnTo>
                  <a:lnTo>
                    <a:pt x="189" y="170"/>
                  </a:lnTo>
                  <a:lnTo>
                    <a:pt x="132" y="211"/>
                  </a:lnTo>
                  <a:lnTo>
                    <a:pt x="86" y="228"/>
                  </a:lnTo>
                  <a:lnTo>
                    <a:pt x="74" y="211"/>
                  </a:lnTo>
                  <a:close/>
                </a:path>
              </a:pathLst>
            </a:custGeom>
            <a:solidFill>
              <a:schemeClr val="bg1"/>
            </a:solidFill>
            <a:ln w="12700">
              <a:solidFill>
                <a:schemeClr val="tx1"/>
              </a:solidFill>
              <a:round/>
              <a:headEnd/>
              <a:tailEnd/>
            </a:ln>
          </p:spPr>
          <p:txBody>
            <a:bodyPr/>
            <a:lstStyle/>
            <a:p>
              <a:pPr>
                <a:defRPr/>
              </a:pPr>
              <a:endParaRPr lang="en-GB" dirty="0"/>
            </a:p>
          </p:txBody>
        </p:sp>
        <p:sp>
          <p:nvSpPr>
            <p:cNvPr id="88" name="Freeform 87"/>
            <p:cNvSpPr>
              <a:spLocks/>
            </p:cNvSpPr>
            <p:nvPr/>
          </p:nvSpPr>
          <p:spPr bwMode="auto">
            <a:xfrm>
              <a:off x="6289675" y="2908300"/>
              <a:ext cx="660400" cy="466725"/>
            </a:xfrm>
            <a:custGeom>
              <a:avLst/>
              <a:gdLst>
                <a:gd name="T0" fmla="*/ 44 w 347"/>
                <a:gd name="T1" fmla="*/ 36 h 245"/>
                <a:gd name="T2" fmla="*/ 0 w 347"/>
                <a:gd name="T3" fmla="*/ 68 h 245"/>
                <a:gd name="T4" fmla="*/ 26 w 347"/>
                <a:gd name="T5" fmla="*/ 187 h 245"/>
                <a:gd name="T6" fmla="*/ 44 w 347"/>
                <a:gd name="T7" fmla="*/ 245 h 245"/>
                <a:gd name="T8" fmla="*/ 126 w 347"/>
                <a:gd name="T9" fmla="*/ 240 h 245"/>
                <a:gd name="T10" fmla="*/ 427 w 347"/>
                <a:gd name="T11" fmla="*/ 195 h 245"/>
                <a:gd name="T12" fmla="*/ 448 w 347"/>
                <a:gd name="T13" fmla="*/ 188 h 245"/>
                <a:gd name="T14" fmla="*/ 478 w 347"/>
                <a:gd name="T15" fmla="*/ 133 h 245"/>
                <a:gd name="T16" fmla="*/ 432 w 347"/>
                <a:gd name="T17" fmla="*/ 103 h 245"/>
                <a:gd name="T18" fmla="*/ 458 w 347"/>
                <a:gd name="T19" fmla="*/ 32 h 245"/>
                <a:gd name="T20" fmla="*/ 424 w 347"/>
                <a:gd name="T21" fmla="*/ 25 h 245"/>
                <a:gd name="T22" fmla="*/ 424 w 347"/>
                <a:gd name="T23" fmla="*/ 7 h 245"/>
                <a:gd name="T24" fmla="*/ 409 w 347"/>
                <a:gd name="T25" fmla="*/ 0 h 245"/>
                <a:gd name="T26" fmla="*/ 59 w 347"/>
                <a:gd name="T27" fmla="*/ 51 h 245"/>
                <a:gd name="T28" fmla="*/ 44 w 347"/>
                <a:gd name="T29" fmla="*/ 36 h 2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245"/>
                <a:gd name="T47" fmla="*/ 347 w 347"/>
                <a:gd name="T48" fmla="*/ 245 h 2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245">
                  <a:moveTo>
                    <a:pt x="32" y="36"/>
                  </a:moveTo>
                  <a:lnTo>
                    <a:pt x="0" y="68"/>
                  </a:lnTo>
                  <a:lnTo>
                    <a:pt x="18" y="187"/>
                  </a:lnTo>
                  <a:lnTo>
                    <a:pt x="32" y="245"/>
                  </a:lnTo>
                  <a:lnTo>
                    <a:pt x="91" y="240"/>
                  </a:lnTo>
                  <a:lnTo>
                    <a:pt x="310" y="195"/>
                  </a:lnTo>
                  <a:lnTo>
                    <a:pt x="325" y="188"/>
                  </a:lnTo>
                  <a:lnTo>
                    <a:pt x="347" y="133"/>
                  </a:lnTo>
                  <a:lnTo>
                    <a:pt x="314" y="103"/>
                  </a:lnTo>
                  <a:lnTo>
                    <a:pt x="332" y="32"/>
                  </a:lnTo>
                  <a:lnTo>
                    <a:pt x="307" y="25"/>
                  </a:lnTo>
                  <a:lnTo>
                    <a:pt x="307" y="7"/>
                  </a:lnTo>
                  <a:lnTo>
                    <a:pt x="296" y="0"/>
                  </a:lnTo>
                  <a:lnTo>
                    <a:pt x="42" y="51"/>
                  </a:lnTo>
                  <a:lnTo>
                    <a:pt x="32" y="36"/>
                  </a:lnTo>
                  <a:close/>
                </a:path>
              </a:pathLst>
            </a:custGeom>
            <a:solidFill>
              <a:srgbClr val="FC8004"/>
            </a:solidFill>
            <a:ln w="12700">
              <a:solidFill>
                <a:schemeClr val="tx1"/>
              </a:solidFill>
              <a:round/>
              <a:headEnd/>
              <a:tailEnd/>
            </a:ln>
          </p:spPr>
          <p:txBody>
            <a:bodyPr/>
            <a:lstStyle/>
            <a:p>
              <a:pPr>
                <a:defRPr/>
              </a:pPr>
              <a:endParaRPr lang="en-GB" dirty="0"/>
            </a:p>
          </p:txBody>
        </p:sp>
        <p:sp>
          <p:nvSpPr>
            <p:cNvPr id="89" name="Freeform 88"/>
            <p:cNvSpPr>
              <a:spLocks/>
            </p:cNvSpPr>
            <p:nvPr/>
          </p:nvSpPr>
          <p:spPr bwMode="auto">
            <a:xfrm>
              <a:off x="6453188" y="3279775"/>
              <a:ext cx="561975" cy="249238"/>
            </a:xfrm>
            <a:custGeom>
              <a:avLst/>
              <a:gdLst>
                <a:gd name="T0" fmla="*/ 0 w 295"/>
                <a:gd name="T1" fmla="*/ 45 h 131"/>
                <a:gd name="T2" fmla="*/ 305 w 295"/>
                <a:gd name="T3" fmla="*/ 0 h 131"/>
                <a:gd name="T4" fmla="*/ 356 w 295"/>
                <a:gd name="T5" fmla="*/ 90 h 131"/>
                <a:gd name="T6" fmla="*/ 407 w 295"/>
                <a:gd name="T7" fmla="*/ 80 h 131"/>
                <a:gd name="T8" fmla="*/ 408 w 295"/>
                <a:gd name="T9" fmla="*/ 125 h 131"/>
                <a:gd name="T10" fmla="*/ 364 w 295"/>
                <a:gd name="T11" fmla="*/ 131 h 131"/>
                <a:gd name="T12" fmla="*/ 329 w 295"/>
                <a:gd name="T13" fmla="*/ 102 h 131"/>
                <a:gd name="T14" fmla="*/ 305 w 295"/>
                <a:gd name="T15" fmla="*/ 66 h 131"/>
                <a:gd name="T16" fmla="*/ 299 w 295"/>
                <a:gd name="T17" fmla="*/ 17 h 131"/>
                <a:gd name="T18" fmla="*/ 281 w 295"/>
                <a:gd name="T19" fmla="*/ 42 h 131"/>
                <a:gd name="T20" fmla="*/ 304 w 295"/>
                <a:gd name="T21" fmla="*/ 116 h 131"/>
                <a:gd name="T22" fmla="*/ 213 w 295"/>
                <a:gd name="T23" fmla="*/ 126 h 131"/>
                <a:gd name="T24" fmla="*/ 210 w 295"/>
                <a:gd name="T25" fmla="*/ 72 h 131"/>
                <a:gd name="T26" fmla="*/ 154 w 295"/>
                <a:gd name="T27" fmla="*/ 49 h 131"/>
                <a:gd name="T28" fmla="*/ 110 w 295"/>
                <a:gd name="T29" fmla="*/ 43 h 131"/>
                <a:gd name="T30" fmla="*/ 12 w 295"/>
                <a:gd name="T31" fmla="*/ 80 h 131"/>
                <a:gd name="T32" fmla="*/ 0 w 295"/>
                <a:gd name="T33" fmla="*/ 4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31"/>
                <a:gd name="T53" fmla="*/ 295 w 295"/>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31">
                  <a:moveTo>
                    <a:pt x="0" y="45"/>
                  </a:moveTo>
                  <a:lnTo>
                    <a:pt x="220" y="0"/>
                  </a:lnTo>
                  <a:lnTo>
                    <a:pt x="256" y="90"/>
                  </a:lnTo>
                  <a:lnTo>
                    <a:pt x="294" y="80"/>
                  </a:lnTo>
                  <a:lnTo>
                    <a:pt x="295" y="125"/>
                  </a:lnTo>
                  <a:lnTo>
                    <a:pt x="264" y="131"/>
                  </a:lnTo>
                  <a:lnTo>
                    <a:pt x="237" y="102"/>
                  </a:lnTo>
                  <a:lnTo>
                    <a:pt x="220" y="66"/>
                  </a:lnTo>
                  <a:lnTo>
                    <a:pt x="216" y="17"/>
                  </a:lnTo>
                  <a:lnTo>
                    <a:pt x="203" y="42"/>
                  </a:lnTo>
                  <a:lnTo>
                    <a:pt x="219" y="116"/>
                  </a:lnTo>
                  <a:lnTo>
                    <a:pt x="154" y="126"/>
                  </a:lnTo>
                  <a:lnTo>
                    <a:pt x="152" y="72"/>
                  </a:lnTo>
                  <a:lnTo>
                    <a:pt x="112" y="49"/>
                  </a:lnTo>
                  <a:lnTo>
                    <a:pt x="79" y="43"/>
                  </a:lnTo>
                  <a:lnTo>
                    <a:pt x="8" y="80"/>
                  </a:lnTo>
                  <a:lnTo>
                    <a:pt x="0" y="45"/>
                  </a:lnTo>
                  <a:close/>
                </a:path>
              </a:pathLst>
            </a:custGeom>
            <a:solidFill>
              <a:schemeClr val="bg1"/>
            </a:solidFill>
            <a:ln w="12700">
              <a:solidFill>
                <a:schemeClr val="tx1"/>
              </a:solidFill>
              <a:round/>
              <a:headEnd/>
              <a:tailEnd/>
            </a:ln>
          </p:spPr>
          <p:txBody>
            <a:bodyPr/>
            <a:lstStyle/>
            <a:p>
              <a:pPr>
                <a:defRPr/>
              </a:pPr>
              <a:endParaRPr lang="en-GB" dirty="0"/>
            </a:p>
          </p:txBody>
        </p:sp>
        <p:sp>
          <p:nvSpPr>
            <p:cNvPr id="90" name="Freeform 89"/>
            <p:cNvSpPr>
              <a:spLocks/>
            </p:cNvSpPr>
            <p:nvPr/>
          </p:nvSpPr>
          <p:spPr bwMode="auto">
            <a:xfrm>
              <a:off x="2689225" y="2052638"/>
              <a:ext cx="1155700" cy="776287"/>
            </a:xfrm>
            <a:custGeom>
              <a:avLst/>
              <a:gdLst>
                <a:gd name="T0" fmla="*/ 14 w 607"/>
                <a:gd name="T1" fmla="*/ 0 h 407"/>
                <a:gd name="T2" fmla="*/ 179 w 607"/>
                <a:gd name="T3" fmla="*/ 17 h 407"/>
                <a:gd name="T4" fmla="*/ 278 w 607"/>
                <a:gd name="T5" fmla="*/ 27 h 407"/>
                <a:gd name="T6" fmla="*/ 407 w 607"/>
                <a:gd name="T7" fmla="*/ 38 h 407"/>
                <a:gd name="T8" fmla="*/ 527 w 607"/>
                <a:gd name="T9" fmla="*/ 47 h 407"/>
                <a:gd name="T10" fmla="*/ 736 w 607"/>
                <a:gd name="T11" fmla="*/ 59 h 407"/>
                <a:gd name="T12" fmla="*/ 833 w 607"/>
                <a:gd name="T13" fmla="*/ 65 h 407"/>
                <a:gd name="T14" fmla="*/ 830 w 607"/>
                <a:gd name="T15" fmla="*/ 396 h 407"/>
                <a:gd name="T16" fmla="*/ 319 w 607"/>
                <a:gd name="T17" fmla="*/ 362 h 407"/>
                <a:gd name="T18" fmla="*/ 311 w 607"/>
                <a:gd name="T19" fmla="*/ 407 h 407"/>
                <a:gd name="T20" fmla="*/ 289 w 607"/>
                <a:gd name="T21" fmla="*/ 386 h 407"/>
                <a:gd name="T22" fmla="*/ 245 w 607"/>
                <a:gd name="T23" fmla="*/ 389 h 407"/>
                <a:gd name="T24" fmla="*/ 175 w 607"/>
                <a:gd name="T25" fmla="*/ 398 h 407"/>
                <a:gd name="T26" fmla="*/ 166 w 607"/>
                <a:gd name="T27" fmla="*/ 340 h 407"/>
                <a:gd name="T28" fmla="*/ 86 w 607"/>
                <a:gd name="T29" fmla="*/ 294 h 407"/>
                <a:gd name="T30" fmla="*/ 96 w 607"/>
                <a:gd name="T31" fmla="*/ 251 h 407"/>
                <a:gd name="T32" fmla="*/ 104 w 607"/>
                <a:gd name="T33" fmla="*/ 215 h 407"/>
                <a:gd name="T34" fmla="*/ 0 w 607"/>
                <a:gd name="T35" fmla="*/ 101 h 407"/>
                <a:gd name="T36" fmla="*/ 14 w 607"/>
                <a:gd name="T37" fmla="*/ 0 h 4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407"/>
                <a:gd name="T59" fmla="*/ 607 w 607"/>
                <a:gd name="T60" fmla="*/ 407 h 4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407">
                  <a:moveTo>
                    <a:pt x="10" y="0"/>
                  </a:moveTo>
                  <a:lnTo>
                    <a:pt x="129" y="17"/>
                  </a:lnTo>
                  <a:lnTo>
                    <a:pt x="202" y="27"/>
                  </a:lnTo>
                  <a:lnTo>
                    <a:pt x="297" y="38"/>
                  </a:lnTo>
                  <a:lnTo>
                    <a:pt x="384" y="47"/>
                  </a:lnTo>
                  <a:lnTo>
                    <a:pt x="536" y="59"/>
                  </a:lnTo>
                  <a:lnTo>
                    <a:pt x="607" y="65"/>
                  </a:lnTo>
                  <a:lnTo>
                    <a:pt x="605" y="396"/>
                  </a:lnTo>
                  <a:lnTo>
                    <a:pt x="233" y="362"/>
                  </a:lnTo>
                  <a:lnTo>
                    <a:pt x="226" y="407"/>
                  </a:lnTo>
                  <a:lnTo>
                    <a:pt x="211" y="386"/>
                  </a:lnTo>
                  <a:lnTo>
                    <a:pt x="178" y="389"/>
                  </a:lnTo>
                  <a:lnTo>
                    <a:pt x="128" y="398"/>
                  </a:lnTo>
                  <a:lnTo>
                    <a:pt x="120" y="340"/>
                  </a:lnTo>
                  <a:lnTo>
                    <a:pt x="62" y="294"/>
                  </a:lnTo>
                  <a:lnTo>
                    <a:pt x="70" y="251"/>
                  </a:lnTo>
                  <a:lnTo>
                    <a:pt x="76" y="215"/>
                  </a:lnTo>
                  <a:lnTo>
                    <a:pt x="0" y="101"/>
                  </a:lnTo>
                  <a:lnTo>
                    <a:pt x="10" y="0"/>
                  </a:lnTo>
                  <a:close/>
                </a:path>
              </a:pathLst>
            </a:custGeom>
            <a:solidFill>
              <a:schemeClr val="bg1"/>
            </a:solidFill>
            <a:ln w="12700">
              <a:solidFill>
                <a:schemeClr val="tx1"/>
              </a:solidFill>
              <a:round/>
              <a:headEnd/>
              <a:tailEnd/>
            </a:ln>
          </p:spPr>
          <p:txBody>
            <a:bodyPr/>
            <a:lstStyle/>
            <a:p>
              <a:pPr>
                <a:defRPr/>
              </a:pPr>
              <a:endParaRPr lang="en-GB" dirty="0"/>
            </a:p>
          </p:txBody>
        </p:sp>
        <p:sp>
          <p:nvSpPr>
            <p:cNvPr id="91" name="Freeform 90"/>
            <p:cNvSpPr>
              <a:spLocks/>
            </p:cNvSpPr>
            <p:nvPr/>
          </p:nvSpPr>
          <p:spPr bwMode="auto">
            <a:xfrm>
              <a:off x="4710113" y="3459163"/>
              <a:ext cx="768350" cy="679450"/>
            </a:xfrm>
            <a:custGeom>
              <a:avLst/>
              <a:gdLst>
                <a:gd name="T0" fmla="*/ 0 w 403"/>
                <a:gd name="T1" fmla="*/ 12 h 357"/>
                <a:gd name="T2" fmla="*/ 241 w 403"/>
                <a:gd name="T3" fmla="*/ 0 h 357"/>
                <a:gd name="T4" fmla="*/ 294 w 403"/>
                <a:gd name="T5" fmla="*/ 0 h 357"/>
                <a:gd name="T6" fmla="*/ 331 w 403"/>
                <a:gd name="T7" fmla="*/ 11 h 357"/>
                <a:gd name="T8" fmla="*/ 312 w 403"/>
                <a:gd name="T9" fmla="*/ 42 h 357"/>
                <a:gd name="T10" fmla="*/ 382 w 403"/>
                <a:gd name="T11" fmla="*/ 92 h 357"/>
                <a:gd name="T12" fmla="*/ 404 w 403"/>
                <a:gd name="T13" fmla="*/ 135 h 357"/>
                <a:gd name="T14" fmla="*/ 446 w 403"/>
                <a:gd name="T15" fmla="*/ 124 h 357"/>
                <a:gd name="T16" fmla="*/ 445 w 403"/>
                <a:gd name="T17" fmla="*/ 184 h 357"/>
                <a:gd name="T18" fmla="*/ 486 w 403"/>
                <a:gd name="T19" fmla="*/ 202 h 357"/>
                <a:gd name="T20" fmla="*/ 505 w 403"/>
                <a:gd name="T21" fmla="*/ 254 h 357"/>
                <a:gd name="T22" fmla="*/ 537 w 403"/>
                <a:gd name="T23" fmla="*/ 259 h 357"/>
                <a:gd name="T24" fmla="*/ 553 w 403"/>
                <a:gd name="T25" fmla="*/ 281 h 357"/>
                <a:gd name="T26" fmla="*/ 515 w 403"/>
                <a:gd name="T27" fmla="*/ 312 h 357"/>
                <a:gd name="T28" fmla="*/ 503 w 403"/>
                <a:gd name="T29" fmla="*/ 347 h 357"/>
                <a:gd name="T30" fmla="*/ 449 w 403"/>
                <a:gd name="T31" fmla="*/ 357 h 357"/>
                <a:gd name="T32" fmla="*/ 463 w 403"/>
                <a:gd name="T33" fmla="*/ 318 h 357"/>
                <a:gd name="T34" fmla="*/ 256 w 403"/>
                <a:gd name="T35" fmla="*/ 332 h 357"/>
                <a:gd name="T36" fmla="*/ 108 w 403"/>
                <a:gd name="T37" fmla="*/ 346 h 357"/>
                <a:gd name="T38" fmla="*/ 98 w 403"/>
                <a:gd name="T39" fmla="*/ 309 h 357"/>
                <a:gd name="T40" fmla="*/ 89 w 403"/>
                <a:gd name="T41" fmla="*/ 194 h 357"/>
                <a:gd name="T42" fmla="*/ 88 w 403"/>
                <a:gd name="T43" fmla="*/ 132 h 357"/>
                <a:gd name="T44" fmla="*/ 38 w 403"/>
                <a:gd name="T45" fmla="*/ 104 h 357"/>
                <a:gd name="T46" fmla="*/ 56 w 403"/>
                <a:gd name="T47" fmla="*/ 78 h 357"/>
                <a:gd name="T48" fmla="*/ 31 w 403"/>
                <a:gd name="T49" fmla="*/ 64 h 357"/>
                <a:gd name="T50" fmla="*/ 0 w 403"/>
                <a:gd name="T51" fmla="*/ 12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3"/>
                <a:gd name="T79" fmla="*/ 0 h 357"/>
                <a:gd name="T80" fmla="*/ 403 w 40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3" h="357">
                  <a:moveTo>
                    <a:pt x="0" y="12"/>
                  </a:moveTo>
                  <a:lnTo>
                    <a:pt x="176" y="0"/>
                  </a:lnTo>
                  <a:lnTo>
                    <a:pt x="214" y="0"/>
                  </a:lnTo>
                  <a:lnTo>
                    <a:pt x="242" y="11"/>
                  </a:lnTo>
                  <a:lnTo>
                    <a:pt x="227" y="42"/>
                  </a:lnTo>
                  <a:lnTo>
                    <a:pt x="278" y="92"/>
                  </a:lnTo>
                  <a:lnTo>
                    <a:pt x="295" y="135"/>
                  </a:lnTo>
                  <a:lnTo>
                    <a:pt x="325" y="124"/>
                  </a:lnTo>
                  <a:lnTo>
                    <a:pt x="324" y="184"/>
                  </a:lnTo>
                  <a:lnTo>
                    <a:pt x="355" y="202"/>
                  </a:lnTo>
                  <a:lnTo>
                    <a:pt x="369" y="254"/>
                  </a:lnTo>
                  <a:lnTo>
                    <a:pt x="391" y="259"/>
                  </a:lnTo>
                  <a:lnTo>
                    <a:pt x="403" y="281"/>
                  </a:lnTo>
                  <a:lnTo>
                    <a:pt x="376" y="312"/>
                  </a:lnTo>
                  <a:lnTo>
                    <a:pt x="367" y="347"/>
                  </a:lnTo>
                  <a:lnTo>
                    <a:pt x="328" y="357"/>
                  </a:lnTo>
                  <a:lnTo>
                    <a:pt x="338" y="318"/>
                  </a:lnTo>
                  <a:lnTo>
                    <a:pt x="187" y="332"/>
                  </a:lnTo>
                  <a:lnTo>
                    <a:pt x="79" y="346"/>
                  </a:lnTo>
                  <a:lnTo>
                    <a:pt x="72" y="309"/>
                  </a:lnTo>
                  <a:lnTo>
                    <a:pt x="65" y="194"/>
                  </a:lnTo>
                  <a:lnTo>
                    <a:pt x="64" y="132"/>
                  </a:lnTo>
                  <a:lnTo>
                    <a:pt x="28" y="104"/>
                  </a:lnTo>
                  <a:lnTo>
                    <a:pt x="41" y="78"/>
                  </a:lnTo>
                  <a:lnTo>
                    <a:pt x="23" y="64"/>
                  </a:lnTo>
                  <a:lnTo>
                    <a:pt x="0" y="12"/>
                  </a:lnTo>
                  <a:close/>
                </a:path>
              </a:pathLst>
            </a:custGeom>
            <a:solidFill>
              <a:schemeClr val="bg1"/>
            </a:solidFill>
            <a:ln w="12700">
              <a:solidFill>
                <a:schemeClr val="tx1"/>
              </a:solidFill>
              <a:round/>
              <a:headEnd/>
              <a:tailEnd/>
            </a:ln>
          </p:spPr>
          <p:txBody>
            <a:bodyPr/>
            <a:lstStyle/>
            <a:p>
              <a:pPr>
                <a:defRPr/>
              </a:pPr>
              <a:endParaRPr lang="en-GB" dirty="0"/>
            </a:p>
          </p:txBody>
        </p:sp>
        <p:sp>
          <p:nvSpPr>
            <p:cNvPr id="92" name="Freeform 91"/>
            <p:cNvSpPr>
              <a:spLocks/>
            </p:cNvSpPr>
            <p:nvPr/>
          </p:nvSpPr>
          <p:spPr bwMode="auto">
            <a:xfrm>
              <a:off x="5551488" y="3173413"/>
              <a:ext cx="374650" cy="663575"/>
            </a:xfrm>
            <a:custGeom>
              <a:avLst/>
              <a:gdLst>
                <a:gd name="T0" fmla="*/ 0 w 197"/>
                <a:gd name="T1" fmla="*/ 25 h 348"/>
                <a:gd name="T2" fmla="*/ 31 w 197"/>
                <a:gd name="T3" fmla="*/ 38 h 348"/>
                <a:gd name="T4" fmla="*/ 62 w 197"/>
                <a:gd name="T5" fmla="*/ 35 h 348"/>
                <a:gd name="T6" fmla="*/ 72 w 197"/>
                <a:gd name="T7" fmla="*/ 28 h 348"/>
                <a:gd name="T8" fmla="*/ 80 w 197"/>
                <a:gd name="T9" fmla="*/ 7 h 348"/>
                <a:gd name="T10" fmla="*/ 208 w 197"/>
                <a:gd name="T11" fmla="*/ 0 h 348"/>
                <a:gd name="T12" fmla="*/ 269 w 197"/>
                <a:gd name="T13" fmla="*/ 246 h 348"/>
                <a:gd name="T14" fmla="*/ 265 w 197"/>
                <a:gd name="T15" fmla="*/ 243 h 348"/>
                <a:gd name="T16" fmla="*/ 219 w 197"/>
                <a:gd name="T17" fmla="*/ 257 h 348"/>
                <a:gd name="T18" fmla="*/ 188 w 197"/>
                <a:gd name="T19" fmla="*/ 323 h 348"/>
                <a:gd name="T20" fmla="*/ 142 w 197"/>
                <a:gd name="T21" fmla="*/ 314 h 348"/>
                <a:gd name="T22" fmla="*/ 89 w 197"/>
                <a:gd name="T23" fmla="*/ 339 h 348"/>
                <a:gd name="T24" fmla="*/ 17 w 197"/>
                <a:gd name="T25" fmla="*/ 348 h 348"/>
                <a:gd name="T26" fmla="*/ 49 w 197"/>
                <a:gd name="T27" fmla="*/ 283 h 348"/>
                <a:gd name="T28" fmla="*/ 35 w 197"/>
                <a:gd name="T29" fmla="*/ 247 h 348"/>
                <a:gd name="T30" fmla="*/ 0 w 197"/>
                <a:gd name="T31" fmla="*/ 25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348"/>
                <a:gd name="T50" fmla="*/ 197 w 197"/>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348">
                  <a:moveTo>
                    <a:pt x="0" y="25"/>
                  </a:moveTo>
                  <a:lnTo>
                    <a:pt x="23" y="38"/>
                  </a:lnTo>
                  <a:lnTo>
                    <a:pt x="45" y="35"/>
                  </a:lnTo>
                  <a:lnTo>
                    <a:pt x="53" y="28"/>
                  </a:lnTo>
                  <a:lnTo>
                    <a:pt x="58" y="7"/>
                  </a:lnTo>
                  <a:lnTo>
                    <a:pt x="153" y="0"/>
                  </a:lnTo>
                  <a:lnTo>
                    <a:pt x="197" y="246"/>
                  </a:lnTo>
                  <a:lnTo>
                    <a:pt x="194" y="243"/>
                  </a:lnTo>
                  <a:lnTo>
                    <a:pt x="161" y="257"/>
                  </a:lnTo>
                  <a:lnTo>
                    <a:pt x="138" y="323"/>
                  </a:lnTo>
                  <a:lnTo>
                    <a:pt x="104" y="314"/>
                  </a:lnTo>
                  <a:lnTo>
                    <a:pt x="65" y="339"/>
                  </a:lnTo>
                  <a:lnTo>
                    <a:pt x="13" y="348"/>
                  </a:lnTo>
                  <a:lnTo>
                    <a:pt x="36" y="283"/>
                  </a:lnTo>
                  <a:lnTo>
                    <a:pt x="26" y="247"/>
                  </a:lnTo>
                  <a:lnTo>
                    <a:pt x="0" y="25"/>
                  </a:lnTo>
                  <a:close/>
                </a:path>
              </a:pathLst>
            </a:custGeom>
            <a:solidFill>
              <a:srgbClr val="FC8004"/>
            </a:solidFill>
            <a:ln w="12700">
              <a:solidFill>
                <a:schemeClr val="tx1"/>
              </a:solidFill>
              <a:round/>
              <a:headEnd/>
              <a:tailEnd/>
            </a:ln>
          </p:spPr>
          <p:txBody>
            <a:bodyPr/>
            <a:lstStyle/>
            <a:p>
              <a:pPr>
                <a:defRPr/>
              </a:pPr>
              <a:endParaRPr lang="en-GB" dirty="0"/>
            </a:p>
          </p:txBody>
        </p:sp>
        <p:sp>
          <p:nvSpPr>
            <p:cNvPr id="93" name="Freeform 92"/>
            <p:cNvSpPr>
              <a:spLocks/>
            </p:cNvSpPr>
            <p:nvPr/>
          </p:nvSpPr>
          <p:spPr bwMode="auto">
            <a:xfrm>
              <a:off x="5842000" y="3038475"/>
              <a:ext cx="482600" cy="598488"/>
            </a:xfrm>
            <a:custGeom>
              <a:avLst/>
              <a:gdLst>
                <a:gd name="T0" fmla="*/ 0 w 253"/>
                <a:gd name="T1" fmla="*/ 71 h 314"/>
                <a:gd name="T2" fmla="*/ 156 w 253"/>
                <a:gd name="T3" fmla="*/ 59 h 314"/>
                <a:gd name="T4" fmla="*/ 188 w 253"/>
                <a:gd name="T5" fmla="*/ 64 h 314"/>
                <a:gd name="T6" fmla="*/ 264 w 253"/>
                <a:gd name="T7" fmla="*/ 37 h 314"/>
                <a:gd name="T8" fmla="*/ 280 w 253"/>
                <a:gd name="T9" fmla="*/ 12 h 314"/>
                <a:gd name="T10" fmla="*/ 325 w 253"/>
                <a:gd name="T11" fmla="*/ 0 h 314"/>
                <a:gd name="T12" fmla="*/ 349 w 253"/>
                <a:gd name="T13" fmla="*/ 119 h 314"/>
                <a:gd name="T14" fmla="*/ 330 w 253"/>
                <a:gd name="T15" fmla="*/ 132 h 314"/>
                <a:gd name="T16" fmla="*/ 335 w 253"/>
                <a:gd name="T17" fmla="*/ 214 h 314"/>
                <a:gd name="T18" fmla="*/ 300 w 253"/>
                <a:gd name="T19" fmla="*/ 221 h 314"/>
                <a:gd name="T20" fmla="*/ 280 w 253"/>
                <a:gd name="T21" fmla="*/ 267 h 314"/>
                <a:gd name="T22" fmla="*/ 253 w 253"/>
                <a:gd name="T23" fmla="*/ 261 h 314"/>
                <a:gd name="T24" fmla="*/ 245 w 253"/>
                <a:gd name="T25" fmla="*/ 314 h 314"/>
                <a:gd name="T26" fmla="*/ 204 w 253"/>
                <a:gd name="T27" fmla="*/ 292 h 314"/>
                <a:gd name="T28" fmla="*/ 128 w 253"/>
                <a:gd name="T29" fmla="*/ 306 h 314"/>
                <a:gd name="T30" fmla="*/ 95 w 253"/>
                <a:gd name="T31" fmla="*/ 286 h 314"/>
                <a:gd name="T32" fmla="*/ 52 w 253"/>
                <a:gd name="T33" fmla="*/ 285 h 314"/>
                <a:gd name="T34" fmla="*/ 29 w 253"/>
                <a:gd name="T35" fmla="*/ 197 h 314"/>
                <a:gd name="T36" fmla="*/ 0 w 253"/>
                <a:gd name="T37" fmla="*/ 71 h 3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314"/>
                <a:gd name="T59" fmla="*/ 253 w 253"/>
                <a:gd name="T60" fmla="*/ 314 h 3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314">
                  <a:moveTo>
                    <a:pt x="0" y="71"/>
                  </a:moveTo>
                  <a:lnTo>
                    <a:pt x="114" y="59"/>
                  </a:lnTo>
                  <a:lnTo>
                    <a:pt x="138" y="64"/>
                  </a:lnTo>
                  <a:lnTo>
                    <a:pt x="192" y="37"/>
                  </a:lnTo>
                  <a:lnTo>
                    <a:pt x="204" y="12"/>
                  </a:lnTo>
                  <a:lnTo>
                    <a:pt x="236" y="0"/>
                  </a:lnTo>
                  <a:lnTo>
                    <a:pt x="253" y="119"/>
                  </a:lnTo>
                  <a:lnTo>
                    <a:pt x="240" y="132"/>
                  </a:lnTo>
                  <a:lnTo>
                    <a:pt x="243" y="214"/>
                  </a:lnTo>
                  <a:lnTo>
                    <a:pt x="218" y="221"/>
                  </a:lnTo>
                  <a:lnTo>
                    <a:pt x="204" y="267"/>
                  </a:lnTo>
                  <a:lnTo>
                    <a:pt x="184" y="261"/>
                  </a:lnTo>
                  <a:lnTo>
                    <a:pt x="178" y="314"/>
                  </a:lnTo>
                  <a:lnTo>
                    <a:pt x="149" y="292"/>
                  </a:lnTo>
                  <a:lnTo>
                    <a:pt x="93" y="306"/>
                  </a:lnTo>
                  <a:lnTo>
                    <a:pt x="69" y="286"/>
                  </a:lnTo>
                  <a:lnTo>
                    <a:pt x="38" y="285"/>
                  </a:lnTo>
                  <a:lnTo>
                    <a:pt x="21" y="197"/>
                  </a:lnTo>
                  <a:lnTo>
                    <a:pt x="0" y="71"/>
                  </a:lnTo>
                  <a:close/>
                </a:path>
              </a:pathLst>
            </a:custGeom>
            <a:solidFill>
              <a:schemeClr val="bg1"/>
            </a:solidFill>
            <a:ln w="12700">
              <a:solidFill>
                <a:schemeClr val="tx1"/>
              </a:solidFill>
              <a:round/>
              <a:headEnd/>
              <a:tailEnd/>
            </a:ln>
          </p:spPr>
          <p:txBody>
            <a:bodyPr/>
            <a:lstStyle/>
            <a:p>
              <a:pPr>
                <a:defRPr/>
              </a:pPr>
              <a:endParaRPr lang="en-GB" dirty="0"/>
            </a:p>
          </p:txBody>
        </p:sp>
        <p:sp>
          <p:nvSpPr>
            <p:cNvPr id="94" name="Freeform 93"/>
            <p:cNvSpPr>
              <a:spLocks/>
            </p:cNvSpPr>
            <p:nvPr/>
          </p:nvSpPr>
          <p:spPr bwMode="auto">
            <a:xfrm>
              <a:off x="5414963" y="3579813"/>
              <a:ext cx="847725" cy="506412"/>
            </a:xfrm>
            <a:custGeom>
              <a:avLst/>
              <a:gdLst>
                <a:gd name="T0" fmla="*/ 0 w 445"/>
                <a:gd name="T1" fmla="*/ 266 h 266"/>
                <a:gd name="T2" fmla="*/ 149 w 445"/>
                <a:gd name="T3" fmla="*/ 249 h 266"/>
                <a:gd name="T4" fmla="*/ 149 w 445"/>
                <a:gd name="T5" fmla="*/ 237 h 266"/>
                <a:gd name="T6" fmla="*/ 509 w 445"/>
                <a:gd name="T7" fmla="*/ 199 h 266"/>
                <a:gd name="T8" fmla="*/ 516 w 445"/>
                <a:gd name="T9" fmla="*/ 179 h 266"/>
                <a:gd name="T10" fmla="*/ 566 w 445"/>
                <a:gd name="T11" fmla="*/ 163 h 266"/>
                <a:gd name="T12" fmla="*/ 575 w 445"/>
                <a:gd name="T13" fmla="*/ 142 h 266"/>
                <a:gd name="T14" fmla="*/ 596 w 445"/>
                <a:gd name="T15" fmla="*/ 135 h 266"/>
                <a:gd name="T16" fmla="*/ 612 w 445"/>
                <a:gd name="T17" fmla="*/ 103 h 266"/>
                <a:gd name="T18" fmla="*/ 563 w 445"/>
                <a:gd name="T19" fmla="*/ 72 h 266"/>
                <a:gd name="T20" fmla="*/ 555 w 445"/>
                <a:gd name="T21" fmla="*/ 29 h 266"/>
                <a:gd name="T22" fmla="*/ 516 w 445"/>
                <a:gd name="T23" fmla="*/ 8 h 266"/>
                <a:gd name="T24" fmla="*/ 434 w 445"/>
                <a:gd name="T25" fmla="*/ 20 h 266"/>
                <a:gd name="T26" fmla="*/ 398 w 445"/>
                <a:gd name="T27" fmla="*/ 1 h 266"/>
                <a:gd name="T28" fmla="*/ 363 w 445"/>
                <a:gd name="T29" fmla="*/ 0 h 266"/>
                <a:gd name="T30" fmla="*/ 368 w 445"/>
                <a:gd name="T31" fmla="*/ 29 h 266"/>
                <a:gd name="T32" fmla="*/ 320 w 445"/>
                <a:gd name="T33" fmla="*/ 44 h 266"/>
                <a:gd name="T34" fmla="*/ 286 w 445"/>
                <a:gd name="T35" fmla="*/ 110 h 266"/>
                <a:gd name="T36" fmla="*/ 242 w 445"/>
                <a:gd name="T37" fmla="*/ 100 h 266"/>
                <a:gd name="T38" fmla="*/ 186 w 445"/>
                <a:gd name="T39" fmla="*/ 124 h 266"/>
                <a:gd name="T40" fmla="*/ 117 w 445"/>
                <a:gd name="T41" fmla="*/ 134 h 266"/>
                <a:gd name="T42" fmla="*/ 117 w 445"/>
                <a:gd name="T43" fmla="*/ 171 h 266"/>
                <a:gd name="T44" fmla="*/ 82 w 445"/>
                <a:gd name="T45" fmla="*/ 170 h 266"/>
                <a:gd name="T46" fmla="*/ 83 w 445"/>
                <a:gd name="T47" fmla="*/ 203 h 266"/>
                <a:gd name="T48" fmla="*/ 48 w 445"/>
                <a:gd name="T49" fmla="*/ 190 h 266"/>
                <a:gd name="T50" fmla="*/ 28 w 445"/>
                <a:gd name="T51" fmla="*/ 196 h 266"/>
                <a:gd name="T52" fmla="*/ 45 w 445"/>
                <a:gd name="T53" fmla="*/ 218 h 266"/>
                <a:gd name="T54" fmla="*/ 5 w 445"/>
                <a:gd name="T55" fmla="*/ 248 h 266"/>
                <a:gd name="T56" fmla="*/ 0 w 445"/>
                <a:gd name="T57" fmla="*/ 266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5"/>
                <a:gd name="T88" fmla="*/ 0 h 266"/>
                <a:gd name="T89" fmla="*/ 445 w 445"/>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5" h="266">
                  <a:moveTo>
                    <a:pt x="0" y="266"/>
                  </a:moveTo>
                  <a:lnTo>
                    <a:pt x="108" y="249"/>
                  </a:lnTo>
                  <a:lnTo>
                    <a:pt x="108" y="237"/>
                  </a:lnTo>
                  <a:lnTo>
                    <a:pt x="370" y="199"/>
                  </a:lnTo>
                  <a:lnTo>
                    <a:pt x="374" y="179"/>
                  </a:lnTo>
                  <a:lnTo>
                    <a:pt x="412" y="163"/>
                  </a:lnTo>
                  <a:lnTo>
                    <a:pt x="417" y="142"/>
                  </a:lnTo>
                  <a:lnTo>
                    <a:pt x="433" y="135"/>
                  </a:lnTo>
                  <a:lnTo>
                    <a:pt x="445" y="103"/>
                  </a:lnTo>
                  <a:lnTo>
                    <a:pt x="409" y="72"/>
                  </a:lnTo>
                  <a:lnTo>
                    <a:pt x="403" y="29"/>
                  </a:lnTo>
                  <a:lnTo>
                    <a:pt x="374" y="8"/>
                  </a:lnTo>
                  <a:lnTo>
                    <a:pt x="316" y="20"/>
                  </a:lnTo>
                  <a:lnTo>
                    <a:pt x="289" y="1"/>
                  </a:lnTo>
                  <a:lnTo>
                    <a:pt x="263" y="0"/>
                  </a:lnTo>
                  <a:lnTo>
                    <a:pt x="268" y="29"/>
                  </a:lnTo>
                  <a:lnTo>
                    <a:pt x="232" y="44"/>
                  </a:lnTo>
                  <a:lnTo>
                    <a:pt x="208" y="110"/>
                  </a:lnTo>
                  <a:lnTo>
                    <a:pt x="175" y="100"/>
                  </a:lnTo>
                  <a:lnTo>
                    <a:pt x="136" y="124"/>
                  </a:lnTo>
                  <a:lnTo>
                    <a:pt x="85" y="134"/>
                  </a:lnTo>
                  <a:lnTo>
                    <a:pt x="85" y="171"/>
                  </a:lnTo>
                  <a:lnTo>
                    <a:pt x="60" y="170"/>
                  </a:lnTo>
                  <a:lnTo>
                    <a:pt x="61" y="203"/>
                  </a:lnTo>
                  <a:lnTo>
                    <a:pt x="35" y="190"/>
                  </a:lnTo>
                  <a:lnTo>
                    <a:pt x="20" y="196"/>
                  </a:lnTo>
                  <a:lnTo>
                    <a:pt x="33" y="218"/>
                  </a:lnTo>
                  <a:lnTo>
                    <a:pt x="5" y="248"/>
                  </a:lnTo>
                  <a:lnTo>
                    <a:pt x="0" y="266"/>
                  </a:lnTo>
                  <a:close/>
                </a:path>
              </a:pathLst>
            </a:custGeom>
            <a:solidFill>
              <a:schemeClr val="bg1"/>
            </a:solidFill>
            <a:ln w="12700">
              <a:solidFill>
                <a:schemeClr val="tx1"/>
              </a:solidFill>
              <a:round/>
              <a:headEnd/>
              <a:tailEnd/>
            </a:ln>
          </p:spPr>
          <p:txBody>
            <a:bodyPr/>
            <a:lstStyle/>
            <a:p>
              <a:pPr>
                <a:defRPr/>
              </a:pPr>
              <a:endParaRPr lang="en-GB" dirty="0"/>
            </a:p>
          </p:txBody>
        </p:sp>
        <p:sp>
          <p:nvSpPr>
            <p:cNvPr id="95" name="Freeform 94"/>
            <p:cNvSpPr>
              <a:spLocks/>
            </p:cNvSpPr>
            <p:nvPr/>
          </p:nvSpPr>
          <p:spPr bwMode="auto">
            <a:xfrm>
              <a:off x="5356225" y="3905250"/>
              <a:ext cx="977900" cy="384175"/>
            </a:xfrm>
            <a:custGeom>
              <a:avLst/>
              <a:gdLst>
                <a:gd name="T0" fmla="*/ 43 w 513"/>
                <a:gd name="T1" fmla="*/ 92 h 202"/>
                <a:gd name="T2" fmla="*/ 43 w 513"/>
                <a:gd name="T3" fmla="*/ 96 h 202"/>
                <a:gd name="T4" fmla="*/ 30 w 513"/>
                <a:gd name="T5" fmla="*/ 115 h 202"/>
                <a:gd name="T6" fmla="*/ 44 w 513"/>
                <a:gd name="T7" fmla="*/ 140 h 202"/>
                <a:gd name="T8" fmla="*/ 0 w 513"/>
                <a:gd name="T9" fmla="*/ 163 h 202"/>
                <a:gd name="T10" fmla="*/ 11 w 513"/>
                <a:gd name="T11" fmla="*/ 202 h 202"/>
                <a:gd name="T12" fmla="*/ 196 w 513"/>
                <a:gd name="T13" fmla="*/ 190 h 202"/>
                <a:gd name="T14" fmla="*/ 415 w 513"/>
                <a:gd name="T15" fmla="*/ 170 h 202"/>
                <a:gd name="T16" fmla="*/ 527 w 513"/>
                <a:gd name="T17" fmla="*/ 154 h 202"/>
                <a:gd name="T18" fmla="*/ 548 w 513"/>
                <a:gd name="T19" fmla="*/ 103 h 202"/>
                <a:gd name="T20" fmla="*/ 589 w 513"/>
                <a:gd name="T21" fmla="*/ 100 h 202"/>
                <a:gd name="T22" fmla="*/ 709 w 513"/>
                <a:gd name="T23" fmla="*/ 0 h 202"/>
                <a:gd name="T24" fmla="*/ 552 w 513"/>
                <a:gd name="T25" fmla="*/ 25 h 202"/>
                <a:gd name="T26" fmla="*/ 185 w 513"/>
                <a:gd name="T27" fmla="*/ 66 h 202"/>
                <a:gd name="T28" fmla="*/ 188 w 513"/>
                <a:gd name="T29" fmla="*/ 78 h 202"/>
                <a:gd name="T30" fmla="*/ 43 w 513"/>
                <a:gd name="T31" fmla="*/ 92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
                <a:gd name="T49" fmla="*/ 0 h 202"/>
                <a:gd name="T50" fmla="*/ 513 w 513"/>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 h="202">
                  <a:moveTo>
                    <a:pt x="31" y="92"/>
                  </a:moveTo>
                  <a:lnTo>
                    <a:pt x="31" y="96"/>
                  </a:lnTo>
                  <a:lnTo>
                    <a:pt x="22" y="115"/>
                  </a:lnTo>
                  <a:lnTo>
                    <a:pt x="32" y="140"/>
                  </a:lnTo>
                  <a:lnTo>
                    <a:pt x="0" y="163"/>
                  </a:lnTo>
                  <a:lnTo>
                    <a:pt x="7" y="202"/>
                  </a:lnTo>
                  <a:lnTo>
                    <a:pt x="142" y="190"/>
                  </a:lnTo>
                  <a:lnTo>
                    <a:pt x="301" y="170"/>
                  </a:lnTo>
                  <a:lnTo>
                    <a:pt x="381" y="154"/>
                  </a:lnTo>
                  <a:lnTo>
                    <a:pt x="398" y="103"/>
                  </a:lnTo>
                  <a:lnTo>
                    <a:pt x="426" y="100"/>
                  </a:lnTo>
                  <a:lnTo>
                    <a:pt x="513" y="0"/>
                  </a:lnTo>
                  <a:lnTo>
                    <a:pt x="400" y="25"/>
                  </a:lnTo>
                  <a:lnTo>
                    <a:pt x="135" y="66"/>
                  </a:lnTo>
                  <a:lnTo>
                    <a:pt x="137" y="78"/>
                  </a:lnTo>
                  <a:lnTo>
                    <a:pt x="31" y="92"/>
                  </a:lnTo>
                  <a:close/>
                </a:path>
              </a:pathLst>
            </a:custGeom>
            <a:solidFill>
              <a:schemeClr val="bg1"/>
            </a:solidFill>
            <a:ln w="12700">
              <a:solidFill>
                <a:schemeClr val="tx1"/>
              </a:solidFill>
              <a:round/>
              <a:headEnd/>
              <a:tailEnd/>
            </a:ln>
          </p:spPr>
          <p:txBody>
            <a:bodyPr/>
            <a:lstStyle/>
            <a:p>
              <a:pPr>
                <a:defRPr/>
              </a:pPr>
              <a:endParaRPr lang="en-GB" dirty="0"/>
            </a:p>
          </p:txBody>
        </p:sp>
        <p:sp>
          <p:nvSpPr>
            <p:cNvPr id="96" name="Freeform 95"/>
            <p:cNvSpPr>
              <a:spLocks/>
            </p:cNvSpPr>
            <p:nvPr/>
          </p:nvSpPr>
          <p:spPr bwMode="auto">
            <a:xfrm>
              <a:off x="5788025" y="4787900"/>
              <a:ext cx="1069975" cy="777875"/>
            </a:xfrm>
            <a:custGeom>
              <a:avLst/>
              <a:gdLst>
                <a:gd name="T0" fmla="*/ 0 w 561"/>
                <a:gd name="T1" fmla="*/ 39 h 409"/>
                <a:gd name="T2" fmla="*/ 212 w 561"/>
                <a:gd name="T3" fmla="*/ 23 h 409"/>
                <a:gd name="T4" fmla="*/ 234 w 561"/>
                <a:gd name="T5" fmla="*/ 50 h 409"/>
                <a:gd name="T6" fmla="*/ 463 w 561"/>
                <a:gd name="T7" fmla="*/ 23 h 409"/>
                <a:gd name="T8" fmla="*/ 502 w 561"/>
                <a:gd name="T9" fmla="*/ 45 h 409"/>
                <a:gd name="T10" fmla="*/ 502 w 561"/>
                <a:gd name="T11" fmla="*/ 3 h 409"/>
                <a:gd name="T12" fmla="*/ 500 w 561"/>
                <a:gd name="T13" fmla="*/ 0 h 409"/>
                <a:gd name="T14" fmla="*/ 545 w 561"/>
                <a:gd name="T15" fmla="*/ 2 h 409"/>
                <a:gd name="T16" fmla="*/ 593 w 561"/>
                <a:gd name="T17" fmla="*/ 65 h 409"/>
                <a:gd name="T18" fmla="*/ 670 w 561"/>
                <a:gd name="T19" fmla="*/ 151 h 409"/>
                <a:gd name="T20" fmla="*/ 709 w 561"/>
                <a:gd name="T21" fmla="*/ 225 h 409"/>
                <a:gd name="T22" fmla="*/ 763 w 561"/>
                <a:gd name="T23" fmla="*/ 277 h 409"/>
                <a:gd name="T24" fmla="*/ 774 w 561"/>
                <a:gd name="T25" fmla="*/ 352 h 409"/>
                <a:gd name="T26" fmla="*/ 756 w 561"/>
                <a:gd name="T27" fmla="*/ 397 h 409"/>
                <a:gd name="T28" fmla="*/ 674 w 561"/>
                <a:gd name="T29" fmla="*/ 409 h 409"/>
                <a:gd name="T30" fmla="*/ 660 w 561"/>
                <a:gd name="T31" fmla="*/ 390 h 409"/>
                <a:gd name="T32" fmla="*/ 604 w 561"/>
                <a:gd name="T33" fmla="*/ 363 h 409"/>
                <a:gd name="T34" fmla="*/ 586 w 561"/>
                <a:gd name="T35" fmla="*/ 335 h 409"/>
                <a:gd name="T36" fmla="*/ 571 w 561"/>
                <a:gd name="T37" fmla="*/ 324 h 409"/>
                <a:gd name="T38" fmla="*/ 561 w 561"/>
                <a:gd name="T39" fmla="*/ 298 h 409"/>
                <a:gd name="T40" fmla="*/ 547 w 561"/>
                <a:gd name="T41" fmla="*/ 305 h 409"/>
                <a:gd name="T42" fmla="*/ 502 w 561"/>
                <a:gd name="T43" fmla="*/ 271 h 409"/>
                <a:gd name="T44" fmla="*/ 514 w 561"/>
                <a:gd name="T45" fmla="*/ 239 h 409"/>
                <a:gd name="T46" fmla="*/ 502 w 561"/>
                <a:gd name="T47" fmla="*/ 222 h 409"/>
                <a:gd name="T48" fmla="*/ 489 w 561"/>
                <a:gd name="T49" fmla="*/ 228 h 409"/>
                <a:gd name="T50" fmla="*/ 490 w 561"/>
                <a:gd name="T51" fmla="*/ 246 h 409"/>
                <a:gd name="T52" fmla="*/ 475 w 561"/>
                <a:gd name="T53" fmla="*/ 222 h 409"/>
                <a:gd name="T54" fmla="*/ 476 w 561"/>
                <a:gd name="T55" fmla="*/ 164 h 409"/>
                <a:gd name="T56" fmla="*/ 448 w 561"/>
                <a:gd name="T57" fmla="*/ 130 h 409"/>
                <a:gd name="T58" fmla="*/ 376 w 561"/>
                <a:gd name="T59" fmla="*/ 102 h 409"/>
                <a:gd name="T60" fmla="*/ 339 w 561"/>
                <a:gd name="T61" fmla="*/ 70 h 409"/>
                <a:gd name="T62" fmla="*/ 298 w 561"/>
                <a:gd name="T63" fmla="*/ 67 h 409"/>
                <a:gd name="T64" fmla="*/ 282 w 561"/>
                <a:gd name="T65" fmla="*/ 87 h 409"/>
                <a:gd name="T66" fmla="*/ 222 w 561"/>
                <a:gd name="T67" fmla="*/ 101 h 409"/>
                <a:gd name="T68" fmla="*/ 185 w 561"/>
                <a:gd name="T69" fmla="*/ 87 h 409"/>
                <a:gd name="T70" fmla="*/ 168 w 561"/>
                <a:gd name="T71" fmla="*/ 65 h 409"/>
                <a:gd name="T72" fmla="*/ 55 w 561"/>
                <a:gd name="T73" fmla="*/ 84 h 409"/>
                <a:gd name="T74" fmla="*/ 31 w 561"/>
                <a:gd name="T75" fmla="*/ 69 h 409"/>
                <a:gd name="T76" fmla="*/ 4 w 561"/>
                <a:gd name="T77" fmla="*/ 85 h 409"/>
                <a:gd name="T78" fmla="*/ 0 w 561"/>
                <a:gd name="T79" fmla="*/ 39 h 4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1"/>
                <a:gd name="T121" fmla="*/ 0 h 409"/>
                <a:gd name="T122" fmla="*/ 561 w 561"/>
                <a:gd name="T123" fmla="*/ 409 h 4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1" h="409">
                  <a:moveTo>
                    <a:pt x="0" y="39"/>
                  </a:moveTo>
                  <a:lnTo>
                    <a:pt x="154" y="23"/>
                  </a:lnTo>
                  <a:lnTo>
                    <a:pt x="170" y="50"/>
                  </a:lnTo>
                  <a:lnTo>
                    <a:pt x="336" y="23"/>
                  </a:lnTo>
                  <a:lnTo>
                    <a:pt x="364" y="45"/>
                  </a:lnTo>
                  <a:lnTo>
                    <a:pt x="364" y="3"/>
                  </a:lnTo>
                  <a:lnTo>
                    <a:pt x="362" y="0"/>
                  </a:lnTo>
                  <a:lnTo>
                    <a:pt x="395" y="2"/>
                  </a:lnTo>
                  <a:lnTo>
                    <a:pt x="430" y="65"/>
                  </a:lnTo>
                  <a:lnTo>
                    <a:pt x="485" y="151"/>
                  </a:lnTo>
                  <a:lnTo>
                    <a:pt x="513" y="225"/>
                  </a:lnTo>
                  <a:lnTo>
                    <a:pt x="554" y="277"/>
                  </a:lnTo>
                  <a:lnTo>
                    <a:pt x="561" y="352"/>
                  </a:lnTo>
                  <a:lnTo>
                    <a:pt x="548" y="397"/>
                  </a:lnTo>
                  <a:lnTo>
                    <a:pt x="489" y="409"/>
                  </a:lnTo>
                  <a:lnTo>
                    <a:pt x="479" y="390"/>
                  </a:lnTo>
                  <a:lnTo>
                    <a:pt x="437" y="363"/>
                  </a:lnTo>
                  <a:lnTo>
                    <a:pt x="424" y="335"/>
                  </a:lnTo>
                  <a:lnTo>
                    <a:pt x="413" y="324"/>
                  </a:lnTo>
                  <a:lnTo>
                    <a:pt x="407" y="298"/>
                  </a:lnTo>
                  <a:lnTo>
                    <a:pt x="397" y="305"/>
                  </a:lnTo>
                  <a:lnTo>
                    <a:pt x="364" y="271"/>
                  </a:lnTo>
                  <a:lnTo>
                    <a:pt x="372" y="239"/>
                  </a:lnTo>
                  <a:lnTo>
                    <a:pt x="364" y="222"/>
                  </a:lnTo>
                  <a:lnTo>
                    <a:pt x="354" y="228"/>
                  </a:lnTo>
                  <a:lnTo>
                    <a:pt x="355" y="246"/>
                  </a:lnTo>
                  <a:lnTo>
                    <a:pt x="344" y="222"/>
                  </a:lnTo>
                  <a:lnTo>
                    <a:pt x="345" y="164"/>
                  </a:lnTo>
                  <a:lnTo>
                    <a:pt x="325" y="130"/>
                  </a:lnTo>
                  <a:lnTo>
                    <a:pt x="272" y="102"/>
                  </a:lnTo>
                  <a:lnTo>
                    <a:pt x="246" y="70"/>
                  </a:lnTo>
                  <a:lnTo>
                    <a:pt x="216" y="67"/>
                  </a:lnTo>
                  <a:lnTo>
                    <a:pt x="204" y="87"/>
                  </a:lnTo>
                  <a:lnTo>
                    <a:pt x="161" y="101"/>
                  </a:lnTo>
                  <a:lnTo>
                    <a:pt x="135" y="87"/>
                  </a:lnTo>
                  <a:lnTo>
                    <a:pt x="122" y="65"/>
                  </a:lnTo>
                  <a:lnTo>
                    <a:pt x="40" y="84"/>
                  </a:lnTo>
                  <a:lnTo>
                    <a:pt x="23" y="69"/>
                  </a:lnTo>
                  <a:lnTo>
                    <a:pt x="4" y="85"/>
                  </a:lnTo>
                  <a:lnTo>
                    <a:pt x="0" y="39"/>
                  </a:lnTo>
                  <a:close/>
                </a:path>
              </a:pathLst>
            </a:custGeom>
            <a:solidFill>
              <a:srgbClr val="FC8004"/>
            </a:solidFill>
            <a:ln w="12700">
              <a:solidFill>
                <a:schemeClr val="tx1"/>
              </a:solidFill>
              <a:round/>
              <a:headEnd/>
              <a:tailEnd/>
            </a:ln>
          </p:spPr>
          <p:txBody>
            <a:bodyPr/>
            <a:lstStyle/>
            <a:p>
              <a:pPr>
                <a:defRPr/>
              </a:pPr>
              <a:endParaRPr lang="en-GB" dirty="0"/>
            </a:p>
          </p:txBody>
        </p:sp>
        <p:sp>
          <p:nvSpPr>
            <p:cNvPr id="97" name="Freeform 96"/>
            <p:cNvSpPr>
              <a:spLocks/>
            </p:cNvSpPr>
            <p:nvPr/>
          </p:nvSpPr>
          <p:spPr bwMode="auto">
            <a:xfrm>
              <a:off x="6181725" y="3260725"/>
              <a:ext cx="488950" cy="549275"/>
            </a:xfrm>
            <a:custGeom>
              <a:avLst/>
              <a:gdLst>
                <a:gd name="T0" fmla="*/ 36 w 256"/>
                <a:gd name="T1" fmla="*/ 150 h 288"/>
                <a:gd name="T2" fmla="*/ 10 w 256"/>
                <a:gd name="T3" fmla="*/ 144 h 288"/>
                <a:gd name="T4" fmla="*/ 0 w 256"/>
                <a:gd name="T5" fmla="*/ 190 h 288"/>
                <a:gd name="T6" fmla="*/ 10 w 256"/>
                <a:gd name="T7" fmla="*/ 239 h 288"/>
                <a:gd name="T8" fmla="*/ 60 w 256"/>
                <a:gd name="T9" fmla="*/ 271 h 288"/>
                <a:gd name="T10" fmla="*/ 72 w 256"/>
                <a:gd name="T11" fmla="*/ 288 h 288"/>
                <a:gd name="T12" fmla="*/ 138 w 256"/>
                <a:gd name="T13" fmla="*/ 271 h 288"/>
                <a:gd name="T14" fmla="*/ 215 w 256"/>
                <a:gd name="T15" fmla="*/ 233 h 288"/>
                <a:gd name="T16" fmla="*/ 238 w 256"/>
                <a:gd name="T17" fmla="*/ 148 h 288"/>
                <a:gd name="T18" fmla="*/ 288 w 256"/>
                <a:gd name="T19" fmla="*/ 126 h 288"/>
                <a:gd name="T20" fmla="*/ 316 w 256"/>
                <a:gd name="T21" fmla="*/ 74 h 288"/>
                <a:gd name="T22" fmla="*/ 356 w 256"/>
                <a:gd name="T23" fmla="*/ 60 h 288"/>
                <a:gd name="T24" fmla="*/ 303 w 256"/>
                <a:gd name="T25" fmla="*/ 53 h 288"/>
                <a:gd name="T26" fmla="*/ 214 w 256"/>
                <a:gd name="T27" fmla="*/ 90 h 288"/>
                <a:gd name="T28" fmla="*/ 200 w 256"/>
                <a:gd name="T29" fmla="*/ 54 h 288"/>
                <a:gd name="T30" fmla="*/ 123 w 256"/>
                <a:gd name="T31" fmla="*/ 57 h 288"/>
                <a:gd name="T32" fmla="*/ 104 w 256"/>
                <a:gd name="T33" fmla="*/ 0 h 288"/>
                <a:gd name="T34" fmla="*/ 85 w 256"/>
                <a:gd name="T35" fmla="*/ 15 h 288"/>
                <a:gd name="T36" fmla="*/ 91 w 256"/>
                <a:gd name="T37" fmla="*/ 97 h 288"/>
                <a:gd name="T38" fmla="*/ 55 w 256"/>
                <a:gd name="T39" fmla="*/ 104 h 288"/>
                <a:gd name="T40" fmla="*/ 36 w 256"/>
                <a:gd name="T41" fmla="*/ 15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288"/>
                <a:gd name="T65" fmla="*/ 256 w 256"/>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288">
                  <a:moveTo>
                    <a:pt x="26" y="150"/>
                  </a:moveTo>
                  <a:lnTo>
                    <a:pt x="6" y="144"/>
                  </a:lnTo>
                  <a:lnTo>
                    <a:pt x="0" y="190"/>
                  </a:lnTo>
                  <a:lnTo>
                    <a:pt x="6" y="239"/>
                  </a:lnTo>
                  <a:lnTo>
                    <a:pt x="43" y="271"/>
                  </a:lnTo>
                  <a:lnTo>
                    <a:pt x="52" y="288"/>
                  </a:lnTo>
                  <a:lnTo>
                    <a:pt x="99" y="271"/>
                  </a:lnTo>
                  <a:lnTo>
                    <a:pt x="155" y="233"/>
                  </a:lnTo>
                  <a:lnTo>
                    <a:pt x="171" y="148"/>
                  </a:lnTo>
                  <a:lnTo>
                    <a:pt x="207" y="126"/>
                  </a:lnTo>
                  <a:lnTo>
                    <a:pt x="227" y="74"/>
                  </a:lnTo>
                  <a:lnTo>
                    <a:pt x="256" y="60"/>
                  </a:lnTo>
                  <a:lnTo>
                    <a:pt x="218" y="53"/>
                  </a:lnTo>
                  <a:lnTo>
                    <a:pt x="154" y="90"/>
                  </a:lnTo>
                  <a:lnTo>
                    <a:pt x="144" y="54"/>
                  </a:lnTo>
                  <a:lnTo>
                    <a:pt x="88" y="57"/>
                  </a:lnTo>
                  <a:lnTo>
                    <a:pt x="75" y="0"/>
                  </a:lnTo>
                  <a:lnTo>
                    <a:pt x="61" y="15"/>
                  </a:lnTo>
                  <a:lnTo>
                    <a:pt x="65" y="97"/>
                  </a:lnTo>
                  <a:lnTo>
                    <a:pt x="40" y="104"/>
                  </a:lnTo>
                  <a:lnTo>
                    <a:pt x="26" y="150"/>
                  </a:lnTo>
                  <a:close/>
                </a:path>
              </a:pathLst>
            </a:custGeom>
            <a:solidFill>
              <a:schemeClr val="bg1"/>
            </a:solidFill>
            <a:ln w="12700">
              <a:solidFill>
                <a:schemeClr val="tx1"/>
              </a:solidFill>
              <a:round/>
              <a:headEnd/>
              <a:tailEnd/>
            </a:ln>
          </p:spPr>
          <p:txBody>
            <a:bodyPr/>
            <a:lstStyle/>
            <a:p>
              <a:pPr>
                <a:defRPr/>
              </a:pPr>
              <a:endParaRPr lang="en-GB" dirty="0"/>
            </a:p>
          </p:txBody>
        </p:sp>
        <p:sp>
          <p:nvSpPr>
            <p:cNvPr id="163" name="Freeform 162"/>
            <p:cNvSpPr>
              <a:spLocks/>
            </p:cNvSpPr>
            <p:nvPr/>
          </p:nvSpPr>
          <p:spPr bwMode="auto">
            <a:xfrm>
              <a:off x="6916738" y="2346325"/>
              <a:ext cx="192087" cy="384175"/>
            </a:xfrm>
            <a:custGeom>
              <a:avLst/>
              <a:gdLst>
                <a:gd name="T0" fmla="*/ 0 w 101"/>
                <a:gd name="T1" fmla="*/ 21 h 202"/>
                <a:gd name="T2" fmla="*/ 100 w 101"/>
                <a:gd name="T3" fmla="*/ 0 h 202"/>
                <a:gd name="T4" fmla="*/ 137 w 101"/>
                <a:gd name="T5" fmla="*/ 55 h 202"/>
                <a:gd name="T6" fmla="*/ 118 w 101"/>
                <a:gd name="T7" fmla="*/ 70 h 202"/>
                <a:gd name="T8" fmla="*/ 126 w 101"/>
                <a:gd name="T9" fmla="*/ 192 h 202"/>
                <a:gd name="T10" fmla="*/ 68 w 101"/>
                <a:gd name="T11" fmla="*/ 202 h 202"/>
                <a:gd name="T12" fmla="*/ 39 w 101"/>
                <a:gd name="T13" fmla="*/ 152 h 202"/>
                <a:gd name="T14" fmla="*/ 38 w 101"/>
                <a:gd name="T15" fmla="*/ 92 h 202"/>
                <a:gd name="T16" fmla="*/ 13 w 101"/>
                <a:gd name="T17" fmla="*/ 74 h 202"/>
                <a:gd name="T18" fmla="*/ 0 w 101"/>
                <a:gd name="T19" fmla="*/ 21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202"/>
                <a:gd name="T32" fmla="*/ 101 w 101"/>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202">
                  <a:moveTo>
                    <a:pt x="0" y="21"/>
                  </a:moveTo>
                  <a:lnTo>
                    <a:pt x="74" y="0"/>
                  </a:lnTo>
                  <a:lnTo>
                    <a:pt x="101" y="55"/>
                  </a:lnTo>
                  <a:lnTo>
                    <a:pt x="87" y="70"/>
                  </a:lnTo>
                  <a:lnTo>
                    <a:pt x="93" y="192"/>
                  </a:lnTo>
                  <a:lnTo>
                    <a:pt x="50" y="202"/>
                  </a:lnTo>
                  <a:lnTo>
                    <a:pt x="29" y="152"/>
                  </a:lnTo>
                  <a:lnTo>
                    <a:pt x="28" y="92"/>
                  </a:lnTo>
                  <a:lnTo>
                    <a:pt x="9" y="74"/>
                  </a:lnTo>
                  <a:lnTo>
                    <a:pt x="0" y="21"/>
                  </a:lnTo>
                  <a:close/>
                </a:path>
              </a:pathLst>
            </a:custGeom>
            <a:solidFill>
              <a:srgbClr val="FC8004"/>
            </a:solidFill>
            <a:ln w="12700">
              <a:solidFill>
                <a:schemeClr val="tx1"/>
              </a:solidFill>
              <a:round/>
              <a:headEnd/>
              <a:tailEnd/>
            </a:ln>
          </p:spPr>
          <p:txBody>
            <a:bodyPr/>
            <a:lstStyle/>
            <a:p>
              <a:pPr>
                <a:defRPr/>
              </a:pPr>
              <a:endParaRPr lang="en-GB" dirty="0"/>
            </a:p>
          </p:txBody>
        </p:sp>
        <p:sp>
          <p:nvSpPr>
            <p:cNvPr id="164" name="Freeform 163"/>
            <p:cNvSpPr>
              <a:spLocks/>
            </p:cNvSpPr>
            <p:nvPr/>
          </p:nvSpPr>
          <p:spPr bwMode="auto">
            <a:xfrm>
              <a:off x="7008813" y="2647950"/>
              <a:ext cx="411162" cy="201613"/>
            </a:xfrm>
            <a:custGeom>
              <a:avLst/>
              <a:gdLst>
                <a:gd name="T0" fmla="*/ 0 w 216"/>
                <a:gd name="T1" fmla="*/ 42 h 106"/>
                <a:gd name="T2" fmla="*/ 152 w 216"/>
                <a:gd name="T3" fmla="*/ 13 h 106"/>
                <a:gd name="T4" fmla="*/ 169 w 216"/>
                <a:gd name="T5" fmla="*/ 14 h 106"/>
                <a:gd name="T6" fmla="*/ 187 w 216"/>
                <a:gd name="T7" fmla="*/ 0 h 106"/>
                <a:gd name="T8" fmla="*/ 203 w 216"/>
                <a:gd name="T9" fmla="*/ 7 h 106"/>
                <a:gd name="T10" fmla="*/ 184 w 216"/>
                <a:gd name="T11" fmla="*/ 37 h 106"/>
                <a:gd name="T12" fmla="*/ 216 w 216"/>
                <a:gd name="T13" fmla="*/ 35 h 106"/>
                <a:gd name="T14" fmla="*/ 234 w 216"/>
                <a:gd name="T15" fmla="*/ 59 h 106"/>
                <a:gd name="T16" fmla="*/ 257 w 216"/>
                <a:gd name="T17" fmla="*/ 61 h 106"/>
                <a:gd name="T18" fmla="*/ 271 w 216"/>
                <a:gd name="T19" fmla="*/ 57 h 106"/>
                <a:gd name="T20" fmla="*/ 271 w 216"/>
                <a:gd name="T21" fmla="*/ 44 h 106"/>
                <a:gd name="T22" fmla="*/ 245 w 216"/>
                <a:gd name="T23" fmla="*/ 28 h 106"/>
                <a:gd name="T24" fmla="*/ 264 w 216"/>
                <a:gd name="T25" fmla="*/ 27 h 106"/>
                <a:gd name="T26" fmla="*/ 297 w 216"/>
                <a:gd name="T27" fmla="*/ 62 h 106"/>
                <a:gd name="T28" fmla="*/ 265 w 216"/>
                <a:gd name="T29" fmla="*/ 83 h 106"/>
                <a:gd name="T30" fmla="*/ 230 w 216"/>
                <a:gd name="T31" fmla="*/ 73 h 106"/>
                <a:gd name="T32" fmla="*/ 209 w 216"/>
                <a:gd name="T33" fmla="*/ 98 h 106"/>
                <a:gd name="T34" fmla="*/ 164 w 216"/>
                <a:gd name="T35" fmla="*/ 73 h 106"/>
                <a:gd name="T36" fmla="*/ 13 w 216"/>
                <a:gd name="T37" fmla="*/ 106 h 106"/>
                <a:gd name="T38" fmla="*/ 0 w 216"/>
                <a:gd name="T39" fmla="*/ 42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106"/>
                <a:gd name="T62" fmla="*/ 216 w 216"/>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106">
                  <a:moveTo>
                    <a:pt x="0" y="42"/>
                  </a:moveTo>
                  <a:lnTo>
                    <a:pt x="110" y="13"/>
                  </a:lnTo>
                  <a:lnTo>
                    <a:pt x="123" y="14"/>
                  </a:lnTo>
                  <a:lnTo>
                    <a:pt x="137" y="0"/>
                  </a:lnTo>
                  <a:lnTo>
                    <a:pt x="148" y="7"/>
                  </a:lnTo>
                  <a:lnTo>
                    <a:pt x="134" y="37"/>
                  </a:lnTo>
                  <a:lnTo>
                    <a:pt x="157" y="35"/>
                  </a:lnTo>
                  <a:lnTo>
                    <a:pt x="170" y="59"/>
                  </a:lnTo>
                  <a:lnTo>
                    <a:pt x="186" y="61"/>
                  </a:lnTo>
                  <a:lnTo>
                    <a:pt x="197" y="57"/>
                  </a:lnTo>
                  <a:lnTo>
                    <a:pt x="197" y="44"/>
                  </a:lnTo>
                  <a:lnTo>
                    <a:pt x="178" y="28"/>
                  </a:lnTo>
                  <a:lnTo>
                    <a:pt x="192" y="27"/>
                  </a:lnTo>
                  <a:lnTo>
                    <a:pt x="216" y="62"/>
                  </a:lnTo>
                  <a:lnTo>
                    <a:pt x="193" y="83"/>
                  </a:lnTo>
                  <a:lnTo>
                    <a:pt x="167" y="73"/>
                  </a:lnTo>
                  <a:lnTo>
                    <a:pt x="151" y="98"/>
                  </a:lnTo>
                  <a:lnTo>
                    <a:pt x="118" y="73"/>
                  </a:lnTo>
                  <a:lnTo>
                    <a:pt x="9" y="106"/>
                  </a:lnTo>
                  <a:lnTo>
                    <a:pt x="0" y="42"/>
                  </a:lnTo>
                  <a:close/>
                </a:path>
              </a:pathLst>
            </a:custGeom>
            <a:solidFill>
              <a:schemeClr val="bg1"/>
            </a:solidFill>
            <a:ln w="12700">
              <a:solidFill>
                <a:schemeClr val="tx1"/>
              </a:solidFill>
              <a:round/>
              <a:headEnd/>
              <a:tailEnd/>
            </a:ln>
          </p:spPr>
          <p:txBody>
            <a:bodyPr/>
            <a:lstStyle/>
            <a:p>
              <a:pPr>
                <a:defRPr/>
              </a:pPr>
              <a:endParaRPr lang="en-GB" dirty="0"/>
            </a:p>
          </p:txBody>
        </p:sp>
        <p:sp>
          <p:nvSpPr>
            <p:cNvPr id="165" name="Freeform 164"/>
            <p:cNvSpPr>
              <a:spLocks/>
            </p:cNvSpPr>
            <p:nvPr/>
          </p:nvSpPr>
          <p:spPr bwMode="auto">
            <a:xfrm>
              <a:off x="7056438" y="2271713"/>
              <a:ext cx="227012" cy="434975"/>
            </a:xfrm>
            <a:custGeom>
              <a:avLst/>
              <a:gdLst>
                <a:gd name="T0" fmla="*/ 34 w 119"/>
                <a:gd name="T1" fmla="*/ 0 h 228"/>
                <a:gd name="T2" fmla="*/ 0 w 119"/>
                <a:gd name="T3" fmla="*/ 40 h 228"/>
                <a:gd name="T4" fmla="*/ 37 w 119"/>
                <a:gd name="T5" fmla="*/ 93 h 228"/>
                <a:gd name="T6" fmla="*/ 15 w 119"/>
                <a:gd name="T7" fmla="*/ 107 h 228"/>
                <a:gd name="T8" fmla="*/ 24 w 119"/>
                <a:gd name="T9" fmla="*/ 228 h 228"/>
                <a:gd name="T10" fmla="*/ 116 w 119"/>
                <a:gd name="T11" fmla="*/ 211 h 228"/>
                <a:gd name="T12" fmla="*/ 141 w 119"/>
                <a:gd name="T13" fmla="*/ 211 h 228"/>
                <a:gd name="T14" fmla="*/ 154 w 119"/>
                <a:gd name="T15" fmla="*/ 198 h 228"/>
                <a:gd name="T16" fmla="*/ 154 w 119"/>
                <a:gd name="T17" fmla="*/ 176 h 228"/>
                <a:gd name="T18" fmla="*/ 165 w 119"/>
                <a:gd name="T19" fmla="*/ 161 h 228"/>
                <a:gd name="T20" fmla="*/ 113 w 119"/>
                <a:gd name="T21" fmla="*/ 144 h 228"/>
                <a:gd name="T22" fmla="*/ 47 w 119"/>
                <a:gd name="T23" fmla="*/ 11 h 228"/>
                <a:gd name="T24" fmla="*/ 34 w 119"/>
                <a:gd name="T25" fmla="*/ 0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8"/>
                <a:gd name="T41" fmla="*/ 119 w 119"/>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8">
                  <a:moveTo>
                    <a:pt x="25" y="0"/>
                  </a:moveTo>
                  <a:lnTo>
                    <a:pt x="0" y="40"/>
                  </a:lnTo>
                  <a:lnTo>
                    <a:pt x="27" y="93"/>
                  </a:lnTo>
                  <a:lnTo>
                    <a:pt x="11" y="107"/>
                  </a:lnTo>
                  <a:lnTo>
                    <a:pt x="17" y="228"/>
                  </a:lnTo>
                  <a:lnTo>
                    <a:pt x="84" y="211"/>
                  </a:lnTo>
                  <a:lnTo>
                    <a:pt x="102" y="211"/>
                  </a:lnTo>
                  <a:lnTo>
                    <a:pt x="112" y="198"/>
                  </a:lnTo>
                  <a:lnTo>
                    <a:pt x="112" y="176"/>
                  </a:lnTo>
                  <a:lnTo>
                    <a:pt x="119" y="161"/>
                  </a:lnTo>
                  <a:lnTo>
                    <a:pt x="82" y="144"/>
                  </a:lnTo>
                  <a:lnTo>
                    <a:pt x="34" y="11"/>
                  </a:lnTo>
                  <a:lnTo>
                    <a:pt x="25" y="0"/>
                  </a:lnTo>
                  <a:close/>
                </a:path>
              </a:pathLst>
            </a:custGeom>
            <a:solidFill>
              <a:srgbClr val="FC8004"/>
            </a:solidFill>
            <a:ln w="12700">
              <a:solidFill>
                <a:schemeClr val="tx1"/>
              </a:solidFill>
              <a:round/>
              <a:headEnd/>
              <a:tailEnd/>
            </a:ln>
          </p:spPr>
          <p:txBody>
            <a:bodyPr/>
            <a:lstStyle/>
            <a:p>
              <a:pPr>
                <a:defRPr/>
              </a:pPr>
              <a:endParaRPr lang="en-GB" dirty="0"/>
            </a:p>
          </p:txBody>
        </p:sp>
        <p:grpSp>
          <p:nvGrpSpPr>
            <p:cNvPr id="166" name="Group 27"/>
            <p:cNvGrpSpPr>
              <a:grpSpLocks/>
            </p:cNvGrpSpPr>
            <p:nvPr/>
          </p:nvGrpSpPr>
          <p:grpSpPr bwMode="auto">
            <a:xfrm>
              <a:off x="2030693" y="2176832"/>
              <a:ext cx="5263492" cy="2675059"/>
              <a:chOff x="1657" y="1277"/>
              <a:chExt cx="2764" cy="1404"/>
            </a:xfrm>
            <a:solidFill>
              <a:schemeClr val="bg1"/>
            </a:solidFill>
          </p:grpSpPr>
          <p:sp>
            <p:nvSpPr>
              <p:cNvPr id="179" name="Freeform 28"/>
              <p:cNvSpPr>
                <a:spLocks/>
              </p:cNvSpPr>
              <p:nvPr/>
            </p:nvSpPr>
            <p:spPr bwMode="auto">
              <a:xfrm>
                <a:off x="1657" y="1722"/>
                <a:ext cx="388" cy="629"/>
              </a:xfrm>
              <a:custGeom>
                <a:avLst/>
                <a:gdLst>
                  <a:gd name="T0" fmla="*/ 50 w 388"/>
                  <a:gd name="T1" fmla="*/ 0 h 629"/>
                  <a:gd name="T2" fmla="*/ 0 w 388"/>
                  <a:gd name="T3" fmla="*/ 250 h 629"/>
                  <a:gd name="T4" fmla="*/ 264 w 388"/>
                  <a:gd name="T5" fmla="*/ 629 h 629"/>
                  <a:gd name="T6" fmla="*/ 281 w 388"/>
                  <a:gd name="T7" fmla="*/ 613 h 629"/>
                  <a:gd name="T8" fmla="*/ 279 w 388"/>
                  <a:gd name="T9" fmla="*/ 538 h 629"/>
                  <a:gd name="T10" fmla="*/ 312 w 388"/>
                  <a:gd name="T11" fmla="*/ 544 h 629"/>
                  <a:gd name="T12" fmla="*/ 346 w 388"/>
                  <a:gd name="T13" fmla="*/ 313 h 629"/>
                  <a:gd name="T14" fmla="*/ 369 w 388"/>
                  <a:gd name="T15" fmla="*/ 157 h 629"/>
                  <a:gd name="T16" fmla="*/ 376 w 388"/>
                  <a:gd name="T17" fmla="*/ 110 h 629"/>
                  <a:gd name="T18" fmla="*/ 388 w 388"/>
                  <a:gd name="T19" fmla="*/ 67 h 629"/>
                  <a:gd name="T20" fmla="*/ 214 w 388"/>
                  <a:gd name="T21" fmla="*/ 38 h 629"/>
                  <a:gd name="T22" fmla="*/ 50 w 388"/>
                  <a:gd name="T23" fmla="*/ 0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8"/>
                  <a:gd name="T37" fmla="*/ 0 h 629"/>
                  <a:gd name="T38" fmla="*/ 388 w 388"/>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8" h="629">
                    <a:moveTo>
                      <a:pt x="50" y="0"/>
                    </a:moveTo>
                    <a:lnTo>
                      <a:pt x="0" y="250"/>
                    </a:lnTo>
                    <a:lnTo>
                      <a:pt x="264" y="629"/>
                    </a:lnTo>
                    <a:lnTo>
                      <a:pt x="281" y="613"/>
                    </a:lnTo>
                    <a:lnTo>
                      <a:pt x="279" y="538"/>
                    </a:lnTo>
                    <a:lnTo>
                      <a:pt x="312" y="544"/>
                    </a:lnTo>
                    <a:lnTo>
                      <a:pt x="346" y="313"/>
                    </a:lnTo>
                    <a:lnTo>
                      <a:pt x="369" y="157"/>
                    </a:lnTo>
                    <a:lnTo>
                      <a:pt x="376" y="110"/>
                    </a:lnTo>
                    <a:lnTo>
                      <a:pt x="388" y="67"/>
                    </a:lnTo>
                    <a:lnTo>
                      <a:pt x="214" y="38"/>
                    </a:lnTo>
                    <a:lnTo>
                      <a:pt x="50" y="0"/>
                    </a:lnTo>
                    <a:close/>
                  </a:path>
                </a:pathLst>
              </a:custGeom>
              <a:grpFill/>
              <a:ln w="12700">
                <a:solidFill>
                  <a:schemeClr val="tx1"/>
                </a:solidFill>
                <a:round/>
                <a:headEnd/>
                <a:tailEnd/>
              </a:ln>
            </p:spPr>
            <p:txBody>
              <a:bodyPr/>
              <a:lstStyle/>
              <a:p>
                <a:pPr>
                  <a:defRPr/>
                </a:pPr>
                <a:endParaRPr lang="en-GB" dirty="0"/>
              </a:p>
            </p:txBody>
          </p:sp>
          <p:sp>
            <p:nvSpPr>
              <p:cNvPr id="180" name="Freeform 29"/>
              <p:cNvSpPr>
                <a:spLocks/>
              </p:cNvSpPr>
              <p:nvPr/>
            </p:nvSpPr>
            <p:spPr bwMode="auto">
              <a:xfrm>
                <a:off x="1978" y="1791"/>
                <a:ext cx="324" cy="449"/>
              </a:xfrm>
              <a:custGeom>
                <a:avLst/>
                <a:gdLst>
                  <a:gd name="T0" fmla="*/ 60 w 324"/>
                  <a:gd name="T1" fmla="*/ 0 h 449"/>
                  <a:gd name="T2" fmla="*/ 219 w 324"/>
                  <a:gd name="T3" fmla="*/ 23 h 449"/>
                  <a:gd name="T4" fmla="*/ 208 w 324"/>
                  <a:gd name="T5" fmla="*/ 109 h 449"/>
                  <a:gd name="T6" fmla="*/ 324 w 324"/>
                  <a:gd name="T7" fmla="*/ 121 h 449"/>
                  <a:gd name="T8" fmla="*/ 292 w 324"/>
                  <a:gd name="T9" fmla="*/ 449 h 449"/>
                  <a:gd name="T10" fmla="*/ 0 w 324"/>
                  <a:gd name="T11" fmla="*/ 415 h 449"/>
                  <a:gd name="T12" fmla="*/ 30 w 324"/>
                  <a:gd name="T13" fmla="*/ 205 h 449"/>
                  <a:gd name="T14" fmla="*/ 60 w 324"/>
                  <a:gd name="T15" fmla="*/ 0 h 449"/>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49"/>
                  <a:gd name="T26" fmla="*/ 324 w 324"/>
                  <a:gd name="T27" fmla="*/ 449 h 4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49">
                    <a:moveTo>
                      <a:pt x="60" y="0"/>
                    </a:moveTo>
                    <a:lnTo>
                      <a:pt x="219" y="23"/>
                    </a:lnTo>
                    <a:lnTo>
                      <a:pt x="208" y="109"/>
                    </a:lnTo>
                    <a:lnTo>
                      <a:pt x="324" y="121"/>
                    </a:lnTo>
                    <a:lnTo>
                      <a:pt x="292" y="449"/>
                    </a:lnTo>
                    <a:lnTo>
                      <a:pt x="0" y="415"/>
                    </a:lnTo>
                    <a:lnTo>
                      <a:pt x="30" y="205"/>
                    </a:lnTo>
                    <a:lnTo>
                      <a:pt x="60" y="0"/>
                    </a:lnTo>
                    <a:close/>
                  </a:path>
                </a:pathLst>
              </a:custGeom>
              <a:grpFill/>
              <a:ln w="12700">
                <a:solidFill>
                  <a:schemeClr val="tx1"/>
                </a:solidFill>
                <a:round/>
                <a:headEnd/>
                <a:tailEnd/>
              </a:ln>
            </p:spPr>
            <p:txBody>
              <a:bodyPr/>
              <a:lstStyle/>
              <a:p>
                <a:pPr>
                  <a:defRPr/>
                </a:pPr>
                <a:endParaRPr lang="en-GB" dirty="0"/>
              </a:p>
            </p:txBody>
          </p:sp>
          <p:sp>
            <p:nvSpPr>
              <p:cNvPr id="181" name="Freeform 30"/>
              <p:cNvSpPr>
                <a:spLocks/>
              </p:cNvSpPr>
              <p:nvPr/>
            </p:nvSpPr>
            <p:spPr bwMode="auto">
              <a:xfrm>
                <a:off x="2183" y="1571"/>
                <a:ext cx="415" cy="365"/>
              </a:xfrm>
              <a:custGeom>
                <a:avLst/>
                <a:gdLst>
                  <a:gd name="T0" fmla="*/ 40 w 415"/>
                  <a:gd name="T1" fmla="*/ 0 h 365"/>
                  <a:gd name="T2" fmla="*/ 25 w 415"/>
                  <a:gd name="T3" fmla="*/ 136 h 365"/>
                  <a:gd name="T4" fmla="*/ 0 w 415"/>
                  <a:gd name="T5" fmla="*/ 331 h 365"/>
                  <a:gd name="T6" fmla="*/ 120 w 415"/>
                  <a:gd name="T7" fmla="*/ 342 h 365"/>
                  <a:gd name="T8" fmla="*/ 401 w 415"/>
                  <a:gd name="T9" fmla="*/ 365 h 365"/>
                  <a:gd name="T10" fmla="*/ 415 w 415"/>
                  <a:gd name="T11" fmla="*/ 37 h 365"/>
                  <a:gd name="T12" fmla="*/ 40 w 415"/>
                  <a:gd name="T13" fmla="*/ 0 h 365"/>
                  <a:gd name="T14" fmla="*/ 0 60000 65536"/>
                  <a:gd name="T15" fmla="*/ 0 60000 65536"/>
                  <a:gd name="T16" fmla="*/ 0 60000 65536"/>
                  <a:gd name="T17" fmla="*/ 0 60000 65536"/>
                  <a:gd name="T18" fmla="*/ 0 60000 65536"/>
                  <a:gd name="T19" fmla="*/ 0 60000 65536"/>
                  <a:gd name="T20" fmla="*/ 0 60000 65536"/>
                  <a:gd name="T21" fmla="*/ 0 w 415"/>
                  <a:gd name="T22" fmla="*/ 0 h 365"/>
                  <a:gd name="T23" fmla="*/ 415 w 415"/>
                  <a:gd name="T24" fmla="*/ 365 h 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365">
                    <a:moveTo>
                      <a:pt x="40" y="0"/>
                    </a:moveTo>
                    <a:lnTo>
                      <a:pt x="25" y="136"/>
                    </a:lnTo>
                    <a:lnTo>
                      <a:pt x="0" y="331"/>
                    </a:lnTo>
                    <a:lnTo>
                      <a:pt x="120" y="342"/>
                    </a:lnTo>
                    <a:lnTo>
                      <a:pt x="401" y="365"/>
                    </a:lnTo>
                    <a:lnTo>
                      <a:pt x="415" y="37"/>
                    </a:lnTo>
                    <a:lnTo>
                      <a:pt x="40" y="0"/>
                    </a:lnTo>
                    <a:close/>
                  </a:path>
                </a:pathLst>
              </a:custGeom>
              <a:grpFill/>
              <a:ln w="12700">
                <a:solidFill>
                  <a:schemeClr val="tx1"/>
                </a:solidFill>
                <a:round/>
                <a:headEnd/>
                <a:tailEnd/>
              </a:ln>
            </p:spPr>
            <p:txBody>
              <a:bodyPr/>
              <a:lstStyle/>
              <a:p>
                <a:pPr>
                  <a:defRPr/>
                </a:pPr>
                <a:endParaRPr lang="en-GB" dirty="0"/>
              </a:p>
            </p:txBody>
          </p:sp>
          <p:sp>
            <p:nvSpPr>
              <p:cNvPr id="182" name="Freeform 31"/>
              <p:cNvSpPr>
                <a:spLocks/>
              </p:cNvSpPr>
              <p:nvPr/>
            </p:nvSpPr>
            <p:spPr bwMode="auto">
              <a:xfrm>
                <a:off x="2267" y="1912"/>
                <a:ext cx="433" cy="347"/>
              </a:xfrm>
              <a:custGeom>
                <a:avLst/>
                <a:gdLst>
                  <a:gd name="T0" fmla="*/ 36 w 433"/>
                  <a:gd name="T1" fmla="*/ 0 h 347"/>
                  <a:gd name="T2" fmla="*/ 14 w 433"/>
                  <a:gd name="T3" fmla="*/ 208 h 347"/>
                  <a:gd name="T4" fmla="*/ 0 w 433"/>
                  <a:gd name="T5" fmla="*/ 328 h 347"/>
                  <a:gd name="T6" fmla="*/ 216 w 433"/>
                  <a:gd name="T7" fmla="*/ 339 h 347"/>
                  <a:gd name="T8" fmla="*/ 423 w 433"/>
                  <a:gd name="T9" fmla="*/ 347 h 347"/>
                  <a:gd name="T10" fmla="*/ 430 w 433"/>
                  <a:gd name="T11" fmla="*/ 184 h 347"/>
                  <a:gd name="T12" fmla="*/ 433 w 433"/>
                  <a:gd name="T13" fmla="*/ 26 h 347"/>
                  <a:gd name="T14" fmla="*/ 315 w 433"/>
                  <a:gd name="T15" fmla="*/ 23 h 347"/>
                  <a:gd name="T16" fmla="*/ 36 w 433"/>
                  <a:gd name="T17" fmla="*/ 0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47"/>
                  <a:gd name="T29" fmla="*/ 433 w 433"/>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47">
                    <a:moveTo>
                      <a:pt x="36" y="0"/>
                    </a:moveTo>
                    <a:lnTo>
                      <a:pt x="14" y="208"/>
                    </a:lnTo>
                    <a:lnTo>
                      <a:pt x="0" y="328"/>
                    </a:lnTo>
                    <a:lnTo>
                      <a:pt x="216" y="339"/>
                    </a:lnTo>
                    <a:lnTo>
                      <a:pt x="423" y="347"/>
                    </a:lnTo>
                    <a:lnTo>
                      <a:pt x="430" y="184"/>
                    </a:lnTo>
                    <a:lnTo>
                      <a:pt x="433" y="26"/>
                    </a:lnTo>
                    <a:lnTo>
                      <a:pt x="315" y="23"/>
                    </a:lnTo>
                    <a:lnTo>
                      <a:pt x="36" y="0"/>
                    </a:lnTo>
                    <a:close/>
                  </a:path>
                </a:pathLst>
              </a:custGeom>
              <a:solidFill>
                <a:srgbClr val="FC8004"/>
              </a:solidFill>
              <a:ln w="12700">
                <a:solidFill>
                  <a:schemeClr val="tx1"/>
                </a:solidFill>
                <a:round/>
                <a:headEnd/>
                <a:tailEnd/>
              </a:ln>
            </p:spPr>
            <p:txBody>
              <a:bodyPr/>
              <a:lstStyle/>
              <a:p>
                <a:pPr>
                  <a:defRPr/>
                </a:pPr>
                <a:endParaRPr lang="en-GB" dirty="0"/>
              </a:p>
            </p:txBody>
          </p:sp>
          <p:sp>
            <p:nvSpPr>
              <p:cNvPr id="183" name="Freeform 32"/>
              <p:cNvSpPr>
                <a:spLocks/>
              </p:cNvSpPr>
              <p:nvPr/>
            </p:nvSpPr>
            <p:spPr bwMode="auto">
              <a:xfrm>
                <a:off x="1877" y="2203"/>
                <a:ext cx="393" cy="469"/>
              </a:xfrm>
              <a:custGeom>
                <a:avLst/>
                <a:gdLst>
                  <a:gd name="T0" fmla="*/ 100 w 393"/>
                  <a:gd name="T1" fmla="*/ 0 h 469"/>
                  <a:gd name="T2" fmla="*/ 92 w 393"/>
                  <a:gd name="T3" fmla="*/ 61 h 469"/>
                  <a:gd name="T4" fmla="*/ 58 w 393"/>
                  <a:gd name="T5" fmla="*/ 54 h 469"/>
                  <a:gd name="T6" fmla="*/ 61 w 393"/>
                  <a:gd name="T7" fmla="*/ 133 h 469"/>
                  <a:gd name="T8" fmla="*/ 44 w 393"/>
                  <a:gd name="T9" fmla="*/ 148 h 469"/>
                  <a:gd name="T10" fmla="*/ 68 w 393"/>
                  <a:gd name="T11" fmla="*/ 197 h 469"/>
                  <a:gd name="T12" fmla="*/ 44 w 393"/>
                  <a:gd name="T13" fmla="*/ 218 h 469"/>
                  <a:gd name="T14" fmla="*/ 31 w 393"/>
                  <a:gd name="T15" fmla="*/ 253 h 469"/>
                  <a:gd name="T16" fmla="*/ 12 w 393"/>
                  <a:gd name="T17" fmla="*/ 287 h 469"/>
                  <a:gd name="T18" fmla="*/ 26 w 393"/>
                  <a:gd name="T19" fmla="*/ 307 h 469"/>
                  <a:gd name="T20" fmla="*/ 3 w 393"/>
                  <a:gd name="T21" fmla="*/ 315 h 469"/>
                  <a:gd name="T22" fmla="*/ 0 w 393"/>
                  <a:gd name="T23" fmla="*/ 347 h 469"/>
                  <a:gd name="T24" fmla="*/ 221 w 393"/>
                  <a:gd name="T25" fmla="*/ 467 h 469"/>
                  <a:gd name="T26" fmla="*/ 346 w 393"/>
                  <a:gd name="T27" fmla="*/ 469 h 469"/>
                  <a:gd name="T28" fmla="*/ 393 w 393"/>
                  <a:gd name="T29" fmla="*/ 37 h 469"/>
                  <a:gd name="T30" fmla="*/ 100 w 393"/>
                  <a:gd name="T31" fmla="*/ 0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3"/>
                  <a:gd name="T49" fmla="*/ 0 h 469"/>
                  <a:gd name="T50" fmla="*/ 393 w 393"/>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3" h="469">
                    <a:moveTo>
                      <a:pt x="100" y="0"/>
                    </a:moveTo>
                    <a:lnTo>
                      <a:pt x="92" y="61"/>
                    </a:lnTo>
                    <a:lnTo>
                      <a:pt x="58" y="54"/>
                    </a:lnTo>
                    <a:lnTo>
                      <a:pt x="61" y="133"/>
                    </a:lnTo>
                    <a:lnTo>
                      <a:pt x="44" y="148"/>
                    </a:lnTo>
                    <a:lnTo>
                      <a:pt x="68" y="197"/>
                    </a:lnTo>
                    <a:lnTo>
                      <a:pt x="44" y="218"/>
                    </a:lnTo>
                    <a:lnTo>
                      <a:pt x="31" y="253"/>
                    </a:lnTo>
                    <a:lnTo>
                      <a:pt x="12" y="287"/>
                    </a:lnTo>
                    <a:lnTo>
                      <a:pt x="26" y="307"/>
                    </a:lnTo>
                    <a:lnTo>
                      <a:pt x="3" y="315"/>
                    </a:lnTo>
                    <a:lnTo>
                      <a:pt x="0" y="347"/>
                    </a:lnTo>
                    <a:lnTo>
                      <a:pt x="221" y="467"/>
                    </a:lnTo>
                    <a:lnTo>
                      <a:pt x="346" y="469"/>
                    </a:lnTo>
                    <a:lnTo>
                      <a:pt x="393" y="37"/>
                    </a:lnTo>
                    <a:lnTo>
                      <a:pt x="100" y="0"/>
                    </a:lnTo>
                    <a:close/>
                  </a:path>
                </a:pathLst>
              </a:custGeom>
              <a:solidFill>
                <a:srgbClr val="FC8004"/>
              </a:solidFill>
              <a:ln w="12700">
                <a:solidFill>
                  <a:schemeClr val="tx1"/>
                </a:solidFill>
                <a:round/>
                <a:headEnd/>
                <a:tailEnd/>
              </a:ln>
            </p:spPr>
            <p:txBody>
              <a:bodyPr/>
              <a:lstStyle/>
              <a:p>
                <a:pPr>
                  <a:defRPr/>
                </a:pPr>
                <a:endParaRPr lang="en-GB" dirty="0"/>
              </a:p>
            </p:txBody>
          </p:sp>
          <p:sp>
            <p:nvSpPr>
              <p:cNvPr id="184" name="Freeform 33"/>
              <p:cNvSpPr>
                <a:spLocks/>
              </p:cNvSpPr>
              <p:nvPr/>
            </p:nvSpPr>
            <p:spPr bwMode="auto">
              <a:xfrm>
                <a:off x="2220" y="2236"/>
                <a:ext cx="417" cy="445"/>
              </a:xfrm>
              <a:custGeom>
                <a:avLst/>
                <a:gdLst>
                  <a:gd name="T0" fmla="*/ 50 w 417"/>
                  <a:gd name="T1" fmla="*/ 0 h 445"/>
                  <a:gd name="T2" fmla="*/ 417 w 417"/>
                  <a:gd name="T3" fmla="*/ 18 h 445"/>
                  <a:gd name="T4" fmla="*/ 399 w 417"/>
                  <a:gd name="T5" fmla="*/ 411 h 445"/>
                  <a:gd name="T6" fmla="*/ 280 w 417"/>
                  <a:gd name="T7" fmla="*/ 403 h 445"/>
                  <a:gd name="T8" fmla="*/ 168 w 417"/>
                  <a:gd name="T9" fmla="*/ 400 h 445"/>
                  <a:gd name="T10" fmla="*/ 168 w 417"/>
                  <a:gd name="T11" fmla="*/ 415 h 445"/>
                  <a:gd name="T12" fmla="*/ 75 w 417"/>
                  <a:gd name="T13" fmla="*/ 415 h 445"/>
                  <a:gd name="T14" fmla="*/ 70 w 417"/>
                  <a:gd name="T15" fmla="*/ 445 h 445"/>
                  <a:gd name="T16" fmla="*/ 0 w 417"/>
                  <a:gd name="T17" fmla="*/ 435 h 445"/>
                  <a:gd name="T18" fmla="*/ 39 w 417"/>
                  <a:gd name="T19" fmla="*/ 102 h 445"/>
                  <a:gd name="T20" fmla="*/ 50 w 417"/>
                  <a:gd name="T21" fmla="*/ 0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7"/>
                  <a:gd name="T34" fmla="*/ 0 h 445"/>
                  <a:gd name="T35" fmla="*/ 417 w 417"/>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7" h="445">
                    <a:moveTo>
                      <a:pt x="50" y="0"/>
                    </a:moveTo>
                    <a:lnTo>
                      <a:pt x="417" y="18"/>
                    </a:lnTo>
                    <a:lnTo>
                      <a:pt x="399" y="411"/>
                    </a:lnTo>
                    <a:lnTo>
                      <a:pt x="280" y="403"/>
                    </a:lnTo>
                    <a:lnTo>
                      <a:pt x="168" y="400"/>
                    </a:lnTo>
                    <a:lnTo>
                      <a:pt x="168" y="415"/>
                    </a:lnTo>
                    <a:lnTo>
                      <a:pt x="75" y="415"/>
                    </a:lnTo>
                    <a:lnTo>
                      <a:pt x="70" y="445"/>
                    </a:lnTo>
                    <a:lnTo>
                      <a:pt x="0" y="435"/>
                    </a:lnTo>
                    <a:lnTo>
                      <a:pt x="39" y="102"/>
                    </a:lnTo>
                    <a:lnTo>
                      <a:pt x="50" y="0"/>
                    </a:lnTo>
                    <a:close/>
                  </a:path>
                </a:pathLst>
              </a:custGeom>
              <a:grpFill/>
              <a:ln w="12700">
                <a:solidFill>
                  <a:schemeClr val="tx1"/>
                </a:solidFill>
                <a:round/>
                <a:headEnd/>
                <a:tailEnd/>
              </a:ln>
            </p:spPr>
            <p:txBody>
              <a:bodyPr/>
              <a:lstStyle/>
              <a:p>
                <a:pPr>
                  <a:defRPr/>
                </a:pPr>
                <a:endParaRPr lang="en-GB" dirty="0"/>
              </a:p>
            </p:txBody>
          </p:sp>
          <p:sp>
            <p:nvSpPr>
              <p:cNvPr id="185" name="Freeform 34"/>
              <p:cNvSpPr>
                <a:spLocks/>
              </p:cNvSpPr>
              <p:nvPr/>
            </p:nvSpPr>
            <p:spPr bwMode="auto">
              <a:xfrm>
                <a:off x="2599" y="1277"/>
                <a:ext cx="407" cy="256"/>
              </a:xfrm>
              <a:custGeom>
                <a:avLst/>
                <a:gdLst>
                  <a:gd name="T0" fmla="*/ 1 w 407"/>
                  <a:gd name="T1" fmla="*/ 0 h 256"/>
                  <a:gd name="T2" fmla="*/ 342 w 407"/>
                  <a:gd name="T3" fmla="*/ 8 h 256"/>
                  <a:gd name="T4" fmla="*/ 367 w 407"/>
                  <a:gd name="T5" fmla="*/ 83 h 256"/>
                  <a:gd name="T6" fmla="*/ 391 w 407"/>
                  <a:gd name="T7" fmla="*/ 141 h 256"/>
                  <a:gd name="T8" fmla="*/ 407 w 407"/>
                  <a:gd name="T9" fmla="*/ 235 h 256"/>
                  <a:gd name="T10" fmla="*/ 397 w 407"/>
                  <a:gd name="T11" fmla="*/ 256 h 256"/>
                  <a:gd name="T12" fmla="*/ 272 w 407"/>
                  <a:gd name="T13" fmla="*/ 253 h 256"/>
                  <a:gd name="T14" fmla="*/ 0 w 407"/>
                  <a:gd name="T15" fmla="*/ 248 h 256"/>
                  <a:gd name="T16" fmla="*/ 1 w 407"/>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7"/>
                  <a:gd name="T28" fmla="*/ 0 h 256"/>
                  <a:gd name="T29" fmla="*/ 407 w 40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7" h="256">
                    <a:moveTo>
                      <a:pt x="1" y="0"/>
                    </a:moveTo>
                    <a:lnTo>
                      <a:pt x="342" y="8"/>
                    </a:lnTo>
                    <a:lnTo>
                      <a:pt x="367" y="83"/>
                    </a:lnTo>
                    <a:lnTo>
                      <a:pt x="391" y="141"/>
                    </a:lnTo>
                    <a:lnTo>
                      <a:pt x="407" y="235"/>
                    </a:lnTo>
                    <a:lnTo>
                      <a:pt x="397" y="256"/>
                    </a:lnTo>
                    <a:lnTo>
                      <a:pt x="272" y="253"/>
                    </a:lnTo>
                    <a:lnTo>
                      <a:pt x="0" y="248"/>
                    </a:lnTo>
                    <a:lnTo>
                      <a:pt x="1" y="0"/>
                    </a:lnTo>
                    <a:close/>
                  </a:path>
                </a:pathLst>
              </a:custGeom>
              <a:grpFill/>
              <a:ln w="12700">
                <a:solidFill>
                  <a:schemeClr val="tx1"/>
                </a:solidFill>
                <a:round/>
                <a:headEnd/>
                <a:tailEnd/>
              </a:ln>
            </p:spPr>
            <p:txBody>
              <a:bodyPr/>
              <a:lstStyle/>
              <a:p>
                <a:pPr>
                  <a:defRPr/>
                </a:pPr>
                <a:endParaRPr lang="en-GB" dirty="0"/>
              </a:p>
            </p:txBody>
          </p:sp>
          <p:sp>
            <p:nvSpPr>
              <p:cNvPr id="186" name="Freeform 35"/>
              <p:cNvSpPr>
                <a:spLocks/>
              </p:cNvSpPr>
              <p:nvPr/>
            </p:nvSpPr>
            <p:spPr bwMode="auto">
              <a:xfrm>
                <a:off x="2588" y="1524"/>
                <a:ext cx="428" cy="300"/>
              </a:xfrm>
              <a:custGeom>
                <a:avLst/>
                <a:gdLst>
                  <a:gd name="T0" fmla="*/ 8 w 428"/>
                  <a:gd name="T1" fmla="*/ 0 h 300"/>
                  <a:gd name="T2" fmla="*/ 7 w 428"/>
                  <a:gd name="T3" fmla="*/ 116 h 300"/>
                  <a:gd name="T4" fmla="*/ 0 w 428"/>
                  <a:gd name="T5" fmla="*/ 252 h 300"/>
                  <a:gd name="T6" fmla="*/ 311 w 428"/>
                  <a:gd name="T7" fmla="*/ 257 h 300"/>
                  <a:gd name="T8" fmla="*/ 344 w 428"/>
                  <a:gd name="T9" fmla="*/ 276 h 300"/>
                  <a:gd name="T10" fmla="*/ 367 w 428"/>
                  <a:gd name="T11" fmla="*/ 250 h 300"/>
                  <a:gd name="T12" fmla="*/ 428 w 428"/>
                  <a:gd name="T13" fmla="*/ 300 h 300"/>
                  <a:gd name="T14" fmla="*/ 419 w 428"/>
                  <a:gd name="T15" fmla="*/ 248 h 300"/>
                  <a:gd name="T16" fmla="*/ 425 w 428"/>
                  <a:gd name="T17" fmla="*/ 208 h 300"/>
                  <a:gd name="T18" fmla="*/ 428 w 428"/>
                  <a:gd name="T19" fmla="*/ 71 h 300"/>
                  <a:gd name="T20" fmla="*/ 401 w 428"/>
                  <a:gd name="T21" fmla="*/ 42 h 300"/>
                  <a:gd name="T22" fmla="*/ 412 w 428"/>
                  <a:gd name="T23" fmla="*/ 4 h 300"/>
                  <a:gd name="T24" fmla="*/ 208 w 428"/>
                  <a:gd name="T25" fmla="*/ 3 h 300"/>
                  <a:gd name="T26" fmla="*/ 8 w 428"/>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8"/>
                  <a:gd name="T43" fmla="*/ 0 h 300"/>
                  <a:gd name="T44" fmla="*/ 428 w 428"/>
                  <a:gd name="T45" fmla="*/ 300 h 3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8" h="300">
                    <a:moveTo>
                      <a:pt x="8" y="0"/>
                    </a:moveTo>
                    <a:lnTo>
                      <a:pt x="7" y="116"/>
                    </a:lnTo>
                    <a:lnTo>
                      <a:pt x="0" y="252"/>
                    </a:lnTo>
                    <a:lnTo>
                      <a:pt x="311" y="257"/>
                    </a:lnTo>
                    <a:lnTo>
                      <a:pt x="344" y="276"/>
                    </a:lnTo>
                    <a:lnTo>
                      <a:pt x="367" y="250"/>
                    </a:lnTo>
                    <a:lnTo>
                      <a:pt x="428" y="300"/>
                    </a:lnTo>
                    <a:lnTo>
                      <a:pt x="419" y="248"/>
                    </a:lnTo>
                    <a:lnTo>
                      <a:pt x="425" y="208"/>
                    </a:lnTo>
                    <a:lnTo>
                      <a:pt x="428" y="71"/>
                    </a:lnTo>
                    <a:lnTo>
                      <a:pt x="401" y="42"/>
                    </a:lnTo>
                    <a:lnTo>
                      <a:pt x="412" y="4"/>
                    </a:lnTo>
                    <a:lnTo>
                      <a:pt x="208" y="3"/>
                    </a:lnTo>
                    <a:lnTo>
                      <a:pt x="8" y="0"/>
                    </a:lnTo>
                    <a:close/>
                  </a:path>
                </a:pathLst>
              </a:custGeom>
              <a:grpFill/>
              <a:ln w="12700">
                <a:solidFill>
                  <a:schemeClr val="tx1"/>
                </a:solidFill>
                <a:round/>
                <a:headEnd/>
                <a:tailEnd/>
              </a:ln>
            </p:spPr>
            <p:txBody>
              <a:bodyPr/>
              <a:lstStyle/>
              <a:p>
                <a:pPr>
                  <a:defRPr/>
                </a:pPr>
                <a:endParaRPr lang="en-GB" dirty="0"/>
              </a:p>
            </p:txBody>
          </p:sp>
          <p:sp>
            <p:nvSpPr>
              <p:cNvPr id="187" name="Freeform 36"/>
              <p:cNvSpPr>
                <a:spLocks/>
              </p:cNvSpPr>
              <p:nvPr/>
            </p:nvSpPr>
            <p:spPr bwMode="auto">
              <a:xfrm>
                <a:off x="2582" y="1773"/>
                <a:ext cx="510" cy="247"/>
              </a:xfrm>
              <a:custGeom>
                <a:avLst/>
                <a:gdLst>
                  <a:gd name="T0" fmla="*/ 5 w 510"/>
                  <a:gd name="T1" fmla="*/ 0 h 247"/>
                  <a:gd name="T2" fmla="*/ 0 w 510"/>
                  <a:gd name="T3" fmla="*/ 163 h 247"/>
                  <a:gd name="T4" fmla="*/ 115 w 510"/>
                  <a:gd name="T5" fmla="*/ 167 h 247"/>
                  <a:gd name="T6" fmla="*/ 114 w 510"/>
                  <a:gd name="T7" fmla="*/ 247 h 247"/>
                  <a:gd name="T8" fmla="*/ 269 w 510"/>
                  <a:gd name="T9" fmla="*/ 245 h 247"/>
                  <a:gd name="T10" fmla="*/ 408 w 510"/>
                  <a:gd name="T11" fmla="*/ 242 h 247"/>
                  <a:gd name="T12" fmla="*/ 510 w 510"/>
                  <a:gd name="T13" fmla="*/ 245 h 247"/>
                  <a:gd name="T14" fmla="*/ 478 w 510"/>
                  <a:gd name="T15" fmla="*/ 175 h 247"/>
                  <a:gd name="T16" fmla="*/ 456 w 510"/>
                  <a:gd name="T17" fmla="*/ 110 h 247"/>
                  <a:gd name="T18" fmla="*/ 432 w 510"/>
                  <a:gd name="T19" fmla="*/ 43 h 247"/>
                  <a:gd name="T20" fmla="*/ 374 w 510"/>
                  <a:gd name="T21" fmla="*/ 1 h 247"/>
                  <a:gd name="T22" fmla="*/ 348 w 510"/>
                  <a:gd name="T23" fmla="*/ 26 h 247"/>
                  <a:gd name="T24" fmla="*/ 316 w 510"/>
                  <a:gd name="T25" fmla="*/ 8 h 247"/>
                  <a:gd name="T26" fmla="*/ 177 w 510"/>
                  <a:gd name="T27" fmla="*/ 3 h 247"/>
                  <a:gd name="T28" fmla="*/ 5 w 510"/>
                  <a:gd name="T29" fmla="*/ 0 h 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0"/>
                  <a:gd name="T46" fmla="*/ 0 h 247"/>
                  <a:gd name="T47" fmla="*/ 510 w 510"/>
                  <a:gd name="T48" fmla="*/ 247 h 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0" h="247">
                    <a:moveTo>
                      <a:pt x="5" y="0"/>
                    </a:moveTo>
                    <a:lnTo>
                      <a:pt x="0" y="163"/>
                    </a:lnTo>
                    <a:lnTo>
                      <a:pt x="115" y="167"/>
                    </a:lnTo>
                    <a:lnTo>
                      <a:pt x="114" y="247"/>
                    </a:lnTo>
                    <a:lnTo>
                      <a:pt x="269" y="245"/>
                    </a:lnTo>
                    <a:lnTo>
                      <a:pt x="408" y="242"/>
                    </a:lnTo>
                    <a:lnTo>
                      <a:pt x="510" y="245"/>
                    </a:lnTo>
                    <a:lnTo>
                      <a:pt x="478" y="175"/>
                    </a:lnTo>
                    <a:lnTo>
                      <a:pt x="456" y="110"/>
                    </a:lnTo>
                    <a:lnTo>
                      <a:pt x="432" y="43"/>
                    </a:lnTo>
                    <a:lnTo>
                      <a:pt x="374" y="1"/>
                    </a:lnTo>
                    <a:lnTo>
                      <a:pt x="348" y="26"/>
                    </a:lnTo>
                    <a:lnTo>
                      <a:pt x="316" y="8"/>
                    </a:lnTo>
                    <a:lnTo>
                      <a:pt x="177" y="3"/>
                    </a:lnTo>
                    <a:lnTo>
                      <a:pt x="5" y="0"/>
                    </a:lnTo>
                    <a:close/>
                  </a:path>
                </a:pathLst>
              </a:custGeom>
              <a:grpFill/>
              <a:ln w="12700">
                <a:solidFill>
                  <a:schemeClr val="tx1"/>
                </a:solidFill>
                <a:round/>
                <a:headEnd/>
                <a:tailEnd/>
              </a:ln>
            </p:spPr>
            <p:txBody>
              <a:bodyPr/>
              <a:lstStyle/>
              <a:p>
                <a:pPr>
                  <a:defRPr/>
                </a:pPr>
                <a:endParaRPr lang="en-GB" dirty="0"/>
              </a:p>
            </p:txBody>
          </p:sp>
          <p:sp>
            <p:nvSpPr>
              <p:cNvPr id="188" name="Freeform 37"/>
              <p:cNvSpPr>
                <a:spLocks/>
              </p:cNvSpPr>
              <p:nvPr/>
            </p:nvSpPr>
            <p:spPr bwMode="auto">
              <a:xfrm>
                <a:off x="2690" y="2014"/>
                <a:ext cx="449" cy="246"/>
              </a:xfrm>
              <a:custGeom>
                <a:avLst/>
                <a:gdLst>
                  <a:gd name="T0" fmla="*/ 5 w 449"/>
                  <a:gd name="T1" fmla="*/ 2 h 246"/>
                  <a:gd name="T2" fmla="*/ 3 w 449"/>
                  <a:gd name="T3" fmla="*/ 143 h 246"/>
                  <a:gd name="T4" fmla="*/ 0 w 449"/>
                  <a:gd name="T5" fmla="*/ 243 h 246"/>
                  <a:gd name="T6" fmla="*/ 449 w 449"/>
                  <a:gd name="T7" fmla="*/ 246 h 246"/>
                  <a:gd name="T8" fmla="*/ 440 w 449"/>
                  <a:gd name="T9" fmla="*/ 118 h 246"/>
                  <a:gd name="T10" fmla="*/ 440 w 449"/>
                  <a:gd name="T11" fmla="*/ 69 h 246"/>
                  <a:gd name="T12" fmla="*/ 404 w 449"/>
                  <a:gd name="T13" fmla="*/ 40 h 246"/>
                  <a:gd name="T14" fmla="*/ 415 w 449"/>
                  <a:gd name="T15" fmla="*/ 14 h 246"/>
                  <a:gd name="T16" fmla="*/ 399 w 449"/>
                  <a:gd name="T17" fmla="*/ 0 h 246"/>
                  <a:gd name="T18" fmla="*/ 196 w 449"/>
                  <a:gd name="T19" fmla="*/ 2 h 246"/>
                  <a:gd name="T20" fmla="*/ 5 w 449"/>
                  <a:gd name="T21" fmla="*/ 2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46"/>
                  <a:gd name="T35" fmla="*/ 449 w 449"/>
                  <a:gd name="T36" fmla="*/ 246 h 2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46">
                    <a:moveTo>
                      <a:pt x="5" y="2"/>
                    </a:moveTo>
                    <a:lnTo>
                      <a:pt x="3" y="143"/>
                    </a:lnTo>
                    <a:lnTo>
                      <a:pt x="0" y="243"/>
                    </a:lnTo>
                    <a:lnTo>
                      <a:pt x="449" y="246"/>
                    </a:lnTo>
                    <a:lnTo>
                      <a:pt x="440" y="118"/>
                    </a:lnTo>
                    <a:lnTo>
                      <a:pt x="440" y="69"/>
                    </a:lnTo>
                    <a:lnTo>
                      <a:pt x="404" y="40"/>
                    </a:lnTo>
                    <a:lnTo>
                      <a:pt x="415" y="14"/>
                    </a:lnTo>
                    <a:lnTo>
                      <a:pt x="399" y="0"/>
                    </a:lnTo>
                    <a:lnTo>
                      <a:pt x="196" y="2"/>
                    </a:lnTo>
                    <a:lnTo>
                      <a:pt x="5" y="2"/>
                    </a:lnTo>
                    <a:close/>
                  </a:path>
                </a:pathLst>
              </a:custGeom>
              <a:grpFill/>
              <a:ln w="12700">
                <a:solidFill>
                  <a:schemeClr val="tx1"/>
                </a:solidFill>
                <a:round/>
                <a:headEnd/>
                <a:tailEnd/>
              </a:ln>
            </p:spPr>
            <p:txBody>
              <a:bodyPr/>
              <a:lstStyle/>
              <a:p>
                <a:pPr>
                  <a:defRPr/>
                </a:pPr>
                <a:endParaRPr lang="en-GB" dirty="0"/>
              </a:p>
            </p:txBody>
          </p:sp>
          <p:sp>
            <p:nvSpPr>
              <p:cNvPr id="189" name="Freeform 38"/>
              <p:cNvSpPr>
                <a:spLocks/>
              </p:cNvSpPr>
              <p:nvPr/>
            </p:nvSpPr>
            <p:spPr bwMode="auto">
              <a:xfrm>
                <a:off x="2630" y="2254"/>
                <a:ext cx="523" cy="270"/>
              </a:xfrm>
              <a:custGeom>
                <a:avLst/>
                <a:gdLst>
                  <a:gd name="T0" fmla="*/ 3 w 523"/>
                  <a:gd name="T1" fmla="*/ 0 h 270"/>
                  <a:gd name="T2" fmla="*/ 0 w 523"/>
                  <a:gd name="T3" fmla="*/ 48 h 270"/>
                  <a:gd name="T4" fmla="*/ 186 w 523"/>
                  <a:gd name="T5" fmla="*/ 55 h 270"/>
                  <a:gd name="T6" fmla="*/ 187 w 523"/>
                  <a:gd name="T7" fmla="*/ 209 h 270"/>
                  <a:gd name="T8" fmla="*/ 282 w 523"/>
                  <a:gd name="T9" fmla="*/ 251 h 270"/>
                  <a:gd name="T10" fmla="*/ 308 w 523"/>
                  <a:gd name="T11" fmla="*/ 236 h 270"/>
                  <a:gd name="T12" fmla="*/ 369 w 523"/>
                  <a:gd name="T13" fmla="*/ 270 h 270"/>
                  <a:gd name="T14" fmla="*/ 408 w 523"/>
                  <a:gd name="T15" fmla="*/ 269 h 270"/>
                  <a:gd name="T16" fmla="*/ 480 w 523"/>
                  <a:gd name="T17" fmla="*/ 236 h 270"/>
                  <a:gd name="T18" fmla="*/ 523 w 523"/>
                  <a:gd name="T19" fmla="*/ 268 h 270"/>
                  <a:gd name="T20" fmla="*/ 523 w 523"/>
                  <a:gd name="T21" fmla="*/ 101 h 270"/>
                  <a:gd name="T22" fmla="*/ 510 w 523"/>
                  <a:gd name="T23" fmla="*/ 3 h 270"/>
                  <a:gd name="T24" fmla="*/ 3 w 523"/>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3"/>
                  <a:gd name="T40" fmla="*/ 0 h 270"/>
                  <a:gd name="T41" fmla="*/ 523 w 52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3" h="270">
                    <a:moveTo>
                      <a:pt x="3" y="0"/>
                    </a:moveTo>
                    <a:lnTo>
                      <a:pt x="0" y="48"/>
                    </a:lnTo>
                    <a:lnTo>
                      <a:pt x="186" y="55"/>
                    </a:lnTo>
                    <a:lnTo>
                      <a:pt x="187" y="209"/>
                    </a:lnTo>
                    <a:lnTo>
                      <a:pt x="282" y="251"/>
                    </a:lnTo>
                    <a:lnTo>
                      <a:pt x="308" y="236"/>
                    </a:lnTo>
                    <a:lnTo>
                      <a:pt x="369" y="270"/>
                    </a:lnTo>
                    <a:lnTo>
                      <a:pt x="408" y="269"/>
                    </a:lnTo>
                    <a:lnTo>
                      <a:pt x="480" y="236"/>
                    </a:lnTo>
                    <a:lnTo>
                      <a:pt x="523" y="268"/>
                    </a:lnTo>
                    <a:lnTo>
                      <a:pt x="523" y="101"/>
                    </a:lnTo>
                    <a:lnTo>
                      <a:pt x="510" y="3"/>
                    </a:lnTo>
                    <a:lnTo>
                      <a:pt x="3" y="0"/>
                    </a:lnTo>
                    <a:close/>
                  </a:path>
                </a:pathLst>
              </a:custGeom>
              <a:solidFill>
                <a:srgbClr val="FC8004"/>
              </a:solidFill>
              <a:ln w="12700">
                <a:solidFill>
                  <a:schemeClr val="tx1"/>
                </a:solidFill>
                <a:round/>
                <a:headEnd/>
                <a:tailEnd/>
              </a:ln>
            </p:spPr>
            <p:txBody>
              <a:bodyPr/>
              <a:lstStyle/>
              <a:p>
                <a:pPr>
                  <a:defRPr/>
                </a:pPr>
                <a:endParaRPr lang="en-GB" dirty="0"/>
              </a:p>
            </p:txBody>
          </p:sp>
          <p:sp>
            <p:nvSpPr>
              <p:cNvPr id="190" name="Freeform 39"/>
              <p:cNvSpPr>
                <a:spLocks/>
              </p:cNvSpPr>
              <p:nvPr/>
            </p:nvSpPr>
            <p:spPr bwMode="auto">
              <a:xfrm>
                <a:off x="3006" y="1715"/>
                <a:ext cx="354" cy="247"/>
              </a:xfrm>
              <a:custGeom>
                <a:avLst/>
                <a:gdLst>
                  <a:gd name="T0" fmla="*/ 6 w 354"/>
                  <a:gd name="T1" fmla="*/ 13 h 247"/>
                  <a:gd name="T2" fmla="*/ 0 w 354"/>
                  <a:gd name="T3" fmla="*/ 57 h 247"/>
                  <a:gd name="T4" fmla="*/ 8 w 354"/>
                  <a:gd name="T5" fmla="*/ 103 h 247"/>
                  <a:gd name="T6" fmla="*/ 41 w 354"/>
                  <a:gd name="T7" fmla="*/ 197 h 247"/>
                  <a:gd name="T8" fmla="*/ 59 w 354"/>
                  <a:gd name="T9" fmla="*/ 247 h 247"/>
                  <a:gd name="T10" fmla="*/ 267 w 354"/>
                  <a:gd name="T11" fmla="*/ 235 h 247"/>
                  <a:gd name="T12" fmla="*/ 301 w 354"/>
                  <a:gd name="T13" fmla="*/ 247 h 247"/>
                  <a:gd name="T14" fmla="*/ 322 w 354"/>
                  <a:gd name="T15" fmla="*/ 199 h 247"/>
                  <a:gd name="T16" fmla="*/ 314 w 354"/>
                  <a:gd name="T17" fmla="*/ 165 h 247"/>
                  <a:gd name="T18" fmla="*/ 349 w 354"/>
                  <a:gd name="T19" fmla="*/ 158 h 247"/>
                  <a:gd name="T20" fmla="*/ 354 w 354"/>
                  <a:gd name="T21" fmla="*/ 104 h 247"/>
                  <a:gd name="T22" fmla="*/ 333 w 354"/>
                  <a:gd name="T23" fmla="*/ 80 h 247"/>
                  <a:gd name="T24" fmla="*/ 297 w 354"/>
                  <a:gd name="T25" fmla="*/ 57 h 247"/>
                  <a:gd name="T26" fmla="*/ 304 w 354"/>
                  <a:gd name="T27" fmla="*/ 24 h 247"/>
                  <a:gd name="T28" fmla="*/ 289 w 354"/>
                  <a:gd name="T29" fmla="*/ 0 h 247"/>
                  <a:gd name="T30" fmla="*/ 211 w 354"/>
                  <a:gd name="T31" fmla="*/ 4 h 247"/>
                  <a:gd name="T32" fmla="*/ 133 w 354"/>
                  <a:gd name="T33" fmla="*/ 7 h 247"/>
                  <a:gd name="T34" fmla="*/ 6 w 354"/>
                  <a:gd name="T35" fmla="*/ 13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247"/>
                  <a:gd name="T56" fmla="*/ 354 w 354"/>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247">
                    <a:moveTo>
                      <a:pt x="6" y="13"/>
                    </a:moveTo>
                    <a:lnTo>
                      <a:pt x="0" y="57"/>
                    </a:lnTo>
                    <a:lnTo>
                      <a:pt x="8" y="103"/>
                    </a:lnTo>
                    <a:lnTo>
                      <a:pt x="41" y="197"/>
                    </a:lnTo>
                    <a:lnTo>
                      <a:pt x="59" y="247"/>
                    </a:lnTo>
                    <a:lnTo>
                      <a:pt x="267" y="235"/>
                    </a:lnTo>
                    <a:lnTo>
                      <a:pt x="301" y="247"/>
                    </a:lnTo>
                    <a:lnTo>
                      <a:pt x="322" y="199"/>
                    </a:lnTo>
                    <a:lnTo>
                      <a:pt x="314" y="165"/>
                    </a:lnTo>
                    <a:lnTo>
                      <a:pt x="349" y="158"/>
                    </a:lnTo>
                    <a:lnTo>
                      <a:pt x="354" y="104"/>
                    </a:lnTo>
                    <a:lnTo>
                      <a:pt x="333" y="80"/>
                    </a:lnTo>
                    <a:lnTo>
                      <a:pt x="297" y="57"/>
                    </a:lnTo>
                    <a:lnTo>
                      <a:pt x="304" y="24"/>
                    </a:lnTo>
                    <a:lnTo>
                      <a:pt x="289" y="0"/>
                    </a:lnTo>
                    <a:lnTo>
                      <a:pt x="211" y="4"/>
                    </a:lnTo>
                    <a:lnTo>
                      <a:pt x="133" y="7"/>
                    </a:lnTo>
                    <a:lnTo>
                      <a:pt x="6" y="13"/>
                    </a:lnTo>
                    <a:close/>
                  </a:path>
                </a:pathLst>
              </a:custGeom>
              <a:grpFill/>
              <a:ln w="12700">
                <a:solidFill>
                  <a:schemeClr val="tx1"/>
                </a:solidFill>
                <a:round/>
                <a:headEnd/>
                <a:tailEnd/>
              </a:ln>
            </p:spPr>
            <p:txBody>
              <a:bodyPr/>
              <a:lstStyle/>
              <a:p>
                <a:pPr>
                  <a:defRPr/>
                </a:pPr>
                <a:endParaRPr lang="en-GB" dirty="0"/>
              </a:p>
            </p:txBody>
          </p:sp>
          <p:sp>
            <p:nvSpPr>
              <p:cNvPr id="191" name="Freeform 40"/>
              <p:cNvSpPr>
                <a:spLocks/>
              </p:cNvSpPr>
              <p:nvPr/>
            </p:nvSpPr>
            <p:spPr bwMode="auto">
              <a:xfrm>
                <a:off x="3290" y="1768"/>
                <a:ext cx="253" cy="451"/>
              </a:xfrm>
              <a:custGeom>
                <a:avLst/>
                <a:gdLst>
                  <a:gd name="T0" fmla="*/ 47 w 253"/>
                  <a:gd name="T1" fmla="*/ 26 h 451"/>
                  <a:gd name="T2" fmla="*/ 192 w 253"/>
                  <a:gd name="T3" fmla="*/ 0 h 451"/>
                  <a:gd name="T4" fmla="*/ 215 w 253"/>
                  <a:gd name="T5" fmla="*/ 56 h 451"/>
                  <a:gd name="T6" fmla="*/ 245 w 253"/>
                  <a:gd name="T7" fmla="*/ 286 h 451"/>
                  <a:gd name="T8" fmla="*/ 253 w 253"/>
                  <a:gd name="T9" fmla="*/ 317 h 451"/>
                  <a:gd name="T10" fmla="*/ 230 w 253"/>
                  <a:gd name="T11" fmla="*/ 378 h 451"/>
                  <a:gd name="T12" fmla="*/ 230 w 253"/>
                  <a:gd name="T13" fmla="*/ 420 h 451"/>
                  <a:gd name="T14" fmla="*/ 204 w 253"/>
                  <a:gd name="T15" fmla="*/ 415 h 451"/>
                  <a:gd name="T16" fmla="*/ 205 w 253"/>
                  <a:gd name="T17" fmla="*/ 451 h 451"/>
                  <a:gd name="T18" fmla="*/ 178 w 253"/>
                  <a:gd name="T19" fmla="*/ 436 h 451"/>
                  <a:gd name="T20" fmla="*/ 164 w 253"/>
                  <a:gd name="T21" fmla="*/ 441 h 451"/>
                  <a:gd name="T22" fmla="*/ 143 w 253"/>
                  <a:gd name="T23" fmla="*/ 438 h 451"/>
                  <a:gd name="T24" fmla="*/ 128 w 253"/>
                  <a:gd name="T25" fmla="*/ 384 h 451"/>
                  <a:gd name="T26" fmla="*/ 98 w 253"/>
                  <a:gd name="T27" fmla="*/ 367 h 451"/>
                  <a:gd name="T28" fmla="*/ 98 w 253"/>
                  <a:gd name="T29" fmla="*/ 309 h 451"/>
                  <a:gd name="T30" fmla="*/ 69 w 253"/>
                  <a:gd name="T31" fmla="*/ 317 h 451"/>
                  <a:gd name="T32" fmla="*/ 52 w 253"/>
                  <a:gd name="T33" fmla="*/ 274 h 451"/>
                  <a:gd name="T34" fmla="*/ 0 w 253"/>
                  <a:gd name="T35" fmla="*/ 225 h 451"/>
                  <a:gd name="T36" fmla="*/ 38 w 253"/>
                  <a:gd name="T37" fmla="*/ 147 h 451"/>
                  <a:gd name="T38" fmla="*/ 27 w 253"/>
                  <a:gd name="T39" fmla="*/ 111 h 451"/>
                  <a:gd name="T40" fmla="*/ 65 w 253"/>
                  <a:gd name="T41" fmla="*/ 104 h 451"/>
                  <a:gd name="T42" fmla="*/ 69 w 253"/>
                  <a:gd name="T43" fmla="*/ 53 h 451"/>
                  <a:gd name="T44" fmla="*/ 47 w 253"/>
                  <a:gd name="T45" fmla="*/ 26 h 4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
                  <a:gd name="T70" fmla="*/ 0 h 451"/>
                  <a:gd name="T71" fmla="*/ 253 w 253"/>
                  <a:gd name="T72" fmla="*/ 451 h 4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 h="451">
                    <a:moveTo>
                      <a:pt x="47" y="26"/>
                    </a:moveTo>
                    <a:lnTo>
                      <a:pt x="192" y="0"/>
                    </a:lnTo>
                    <a:lnTo>
                      <a:pt x="215" y="56"/>
                    </a:lnTo>
                    <a:lnTo>
                      <a:pt x="245" y="286"/>
                    </a:lnTo>
                    <a:lnTo>
                      <a:pt x="253" y="317"/>
                    </a:lnTo>
                    <a:lnTo>
                      <a:pt x="230" y="378"/>
                    </a:lnTo>
                    <a:lnTo>
                      <a:pt x="230" y="420"/>
                    </a:lnTo>
                    <a:lnTo>
                      <a:pt x="204" y="415"/>
                    </a:lnTo>
                    <a:lnTo>
                      <a:pt x="205" y="451"/>
                    </a:lnTo>
                    <a:lnTo>
                      <a:pt x="178" y="436"/>
                    </a:lnTo>
                    <a:lnTo>
                      <a:pt x="164" y="441"/>
                    </a:lnTo>
                    <a:lnTo>
                      <a:pt x="143" y="438"/>
                    </a:lnTo>
                    <a:lnTo>
                      <a:pt x="128" y="384"/>
                    </a:lnTo>
                    <a:lnTo>
                      <a:pt x="98" y="367"/>
                    </a:lnTo>
                    <a:lnTo>
                      <a:pt x="98" y="309"/>
                    </a:lnTo>
                    <a:lnTo>
                      <a:pt x="69" y="317"/>
                    </a:lnTo>
                    <a:lnTo>
                      <a:pt x="52" y="274"/>
                    </a:lnTo>
                    <a:lnTo>
                      <a:pt x="0" y="225"/>
                    </a:lnTo>
                    <a:lnTo>
                      <a:pt x="38" y="147"/>
                    </a:lnTo>
                    <a:lnTo>
                      <a:pt x="27" y="111"/>
                    </a:lnTo>
                    <a:lnTo>
                      <a:pt x="65" y="104"/>
                    </a:lnTo>
                    <a:lnTo>
                      <a:pt x="69" y="53"/>
                    </a:lnTo>
                    <a:lnTo>
                      <a:pt x="47" y="26"/>
                    </a:lnTo>
                    <a:close/>
                  </a:path>
                </a:pathLst>
              </a:custGeom>
              <a:solidFill>
                <a:srgbClr val="FC8004"/>
              </a:solidFill>
              <a:ln w="12700">
                <a:solidFill>
                  <a:schemeClr val="tx1"/>
                </a:solidFill>
                <a:round/>
                <a:headEnd/>
                <a:tailEnd/>
              </a:ln>
            </p:spPr>
            <p:txBody>
              <a:bodyPr/>
              <a:lstStyle/>
              <a:p>
                <a:pPr>
                  <a:defRPr/>
                </a:pPr>
                <a:endParaRPr lang="en-GB" dirty="0"/>
              </a:p>
            </p:txBody>
          </p:sp>
          <p:sp>
            <p:nvSpPr>
              <p:cNvPr id="192" name="Freeform 41"/>
              <p:cNvSpPr>
                <a:spLocks/>
              </p:cNvSpPr>
              <p:nvPr/>
            </p:nvSpPr>
            <p:spPr bwMode="auto">
              <a:xfrm>
                <a:off x="4206" y="1689"/>
                <a:ext cx="92" cy="196"/>
              </a:xfrm>
              <a:custGeom>
                <a:avLst/>
                <a:gdLst>
                  <a:gd name="T0" fmla="*/ 17 w 92"/>
                  <a:gd name="T1" fmla="*/ 2 h 196"/>
                  <a:gd name="T2" fmla="*/ 39 w 92"/>
                  <a:gd name="T3" fmla="*/ 0 h 196"/>
                  <a:gd name="T4" fmla="*/ 82 w 92"/>
                  <a:gd name="T5" fmla="*/ 30 h 196"/>
                  <a:gd name="T6" fmla="*/ 76 w 92"/>
                  <a:gd name="T7" fmla="*/ 53 h 196"/>
                  <a:gd name="T8" fmla="*/ 91 w 92"/>
                  <a:gd name="T9" fmla="*/ 69 h 196"/>
                  <a:gd name="T10" fmla="*/ 92 w 92"/>
                  <a:gd name="T11" fmla="*/ 160 h 196"/>
                  <a:gd name="T12" fmla="*/ 77 w 92"/>
                  <a:gd name="T13" fmla="*/ 196 h 196"/>
                  <a:gd name="T14" fmla="*/ 59 w 92"/>
                  <a:gd name="T15" fmla="*/ 183 h 196"/>
                  <a:gd name="T16" fmla="*/ 41 w 92"/>
                  <a:gd name="T17" fmla="*/ 182 h 196"/>
                  <a:gd name="T18" fmla="*/ 9 w 92"/>
                  <a:gd name="T19" fmla="*/ 163 h 196"/>
                  <a:gd name="T20" fmla="*/ 33 w 92"/>
                  <a:gd name="T21" fmla="*/ 105 h 196"/>
                  <a:gd name="T22" fmla="*/ 0 w 92"/>
                  <a:gd name="T23" fmla="*/ 75 h 196"/>
                  <a:gd name="T24" fmla="*/ 17 w 92"/>
                  <a:gd name="T25" fmla="*/ 2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96"/>
                  <a:gd name="T41" fmla="*/ 92 w 92"/>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96">
                    <a:moveTo>
                      <a:pt x="17" y="2"/>
                    </a:moveTo>
                    <a:lnTo>
                      <a:pt x="39" y="0"/>
                    </a:lnTo>
                    <a:lnTo>
                      <a:pt x="82" y="30"/>
                    </a:lnTo>
                    <a:lnTo>
                      <a:pt x="76" y="53"/>
                    </a:lnTo>
                    <a:lnTo>
                      <a:pt x="91" y="69"/>
                    </a:lnTo>
                    <a:lnTo>
                      <a:pt x="92" y="160"/>
                    </a:lnTo>
                    <a:lnTo>
                      <a:pt x="77" y="196"/>
                    </a:lnTo>
                    <a:lnTo>
                      <a:pt x="59" y="183"/>
                    </a:lnTo>
                    <a:lnTo>
                      <a:pt x="41" y="182"/>
                    </a:lnTo>
                    <a:lnTo>
                      <a:pt x="9" y="163"/>
                    </a:lnTo>
                    <a:lnTo>
                      <a:pt x="33" y="105"/>
                    </a:lnTo>
                    <a:lnTo>
                      <a:pt x="0" y="75"/>
                    </a:lnTo>
                    <a:lnTo>
                      <a:pt x="17" y="2"/>
                    </a:lnTo>
                    <a:close/>
                  </a:path>
                </a:pathLst>
              </a:custGeom>
              <a:grpFill/>
              <a:ln w="12700">
                <a:solidFill>
                  <a:schemeClr val="tx1"/>
                </a:solidFill>
                <a:round/>
                <a:headEnd/>
                <a:tailEnd/>
              </a:ln>
            </p:spPr>
            <p:txBody>
              <a:bodyPr/>
              <a:lstStyle/>
              <a:p>
                <a:pPr>
                  <a:defRPr/>
                </a:pPr>
                <a:endParaRPr lang="en-GB" dirty="0"/>
              </a:p>
            </p:txBody>
          </p:sp>
          <p:sp>
            <p:nvSpPr>
              <p:cNvPr id="193" name="Freeform 42"/>
              <p:cNvSpPr>
                <a:spLocks/>
              </p:cNvSpPr>
              <p:nvPr/>
            </p:nvSpPr>
            <p:spPr bwMode="auto">
              <a:xfrm>
                <a:off x="4277" y="1604"/>
                <a:ext cx="113" cy="93"/>
              </a:xfrm>
              <a:custGeom>
                <a:avLst/>
                <a:gdLst>
                  <a:gd name="T0" fmla="*/ 0 w 113"/>
                  <a:gd name="T1" fmla="*/ 23 h 93"/>
                  <a:gd name="T2" fmla="*/ 87 w 113"/>
                  <a:gd name="T3" fmla="*/ 0 h 93"/>
                  <a:gd name="T4" fmla="*/ 113 w 113"/>
                  <a:gd name="T5" fmla="*/ 42 h 93"/>
                  <a:gd name="T6" fmla="*/ 98 w 113"/>
                  <a:gd name="T7" fmla="*/ 61 h 93"/>
                  <a:gd name="T8" fmla="*/ 70 w 113"/>
                  <a:gd name="T9" fmla="*/ 54 h 93"/>
                  <a:gd name="T10" fmla="*/ 28 w 113"/>
                  <a:gd name="T11" fmla="*/ 93 h 93"/>
                  <a:gd name="T12" fmla="*/ 5 w 113"/>
                  <a:gd name="T13" fmla="*/ 73 h 93"/>
                  <a:gd name="T14" fmla="*/ 0 w 113"/>
                  <a:gd name="T15" fmla="*/ 23 h 93"/>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93"/>
                  <a:gd name="T26" fmla="*/ 113 w 11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93">
                    <a:moveTo>
                      <a:pt x="0" y="23"/>
                    </a:moveTo>
                    <a:lnTo>
                      <a:pt x="87" y="0"/>
                    </a:lnTo>
                    <a:lnTo>
                      <a:pt x="113" y="42"/>
                    </a:lnTo>
                    <a:lnTo>
                      <a:pt x="98" y="61"/>
                    </a:lnTo>
                    <a:lnTo>
                      <a:pt x="70" y="54"/>
                    </a:lnTo>
                    <a:lnTo>
                      <a:pt x="28" y="93"/>
                    </a:lnTo>
                    <a:lnTo>
                      <a:pt x="5" y="73"/>
                    </a:lnTo>
                    <a:lnTo>
                      <a:pt x="0" y="23"/>
                    </a:lnTo>
                    <a:close/>
                  </a:path>
                </a:pathLst>
              </a:custGeom>
              <a:solidFill>
                <a:srgbClr val="FC8004"/>
              </a:solidFill>
              <a:ln w="12700">
                <a:solidFill>
                  <a:schemeClr val="tx1"/>
                </a:solidFill>
                <a:round/>
                <a:headEnd/>
                <a:tailEnd/>
              </a:ln>
            </p:spPr>
            <p:txBody>
              <a:bodyPr/>
              <a:lstStyle/>
              <a:p>
                <a:pPr>
                  <a:defRPr/>
                </a:pPr>
                <a:endParaRPr lang="en-GB" dirty="0"/>
              </a:p>
            </p:txBody>
          </p:sp>
          <p:sp>
            <p:nvSpPr>
              <p:cNvPr id="194" name="Freeform 43"/>
              <p:cNvSpPr>
                <a:spLocks/>
              </p:cNvSpPr>
              <p:nvPr/>
            </p:nvSpPr>
            <p:spPr bwMode="auto">
              <a:xfrm>
                <a:off x="4364" y="1595"/>
                <a:ext cx="57" cy="51"/>
              </a:xfrm>
              <a:custGeom>
                <a:avLst/>
                <a:gdLst>
                  <a:gd name="T0" fmla="*/ 0 w 57"/>
                  <a:gd name="T1" fmla="*/ 9 h 51"/>
                  <a:gd name="T2" fmla="*/ 24 w 57"/>
                  <a:gd name="T3" fmla="*/ 0 h 51"/>
                  <a:gd name="T4" fmla="*/ 57 w 57"/>
                  <a:gd name="T5" fmla="*/ 26 h 51"/>
                  <a:gd name="T6" fmla="*/ 50 w 57"/>
                  <a:gd name="T7" fmla="*/ 33 h 51"/>
                  <a:gd name="T8" fmla="*/ 34 w 57"/>
                  <a:gd name="T9" fmla="*/ 33 h 51"/>
                  <a:gd name="T10" fmla="*/ 26 w 57"/>
                  <a:gd name="T11" fmla="*/ 51 h 51"/>
                  <a:gd name="T12" fmla="*/ 0 w 57"/>
                  <a:gd name="T13" fmla="*/ 9 h 51"/>
                  <a:gd name="T14" fmla="*/ 0 60000 65536"/>
                  <a:gd name="T15" fmla="*/ 0 60000 65536"/>
                  <a:gd name="T16" fmla="*/ 0 60000 65536"/>
                  <a:gd name="T17" fmla="*/ 0 60000 65536"/>
                  <a:gd name="T18" fmla="*/ 0 60000 65536"/>
                  <a:gd name="T19" fmla="*/ 0 60000 65536"/>
                  <a:gd name="T20" fmla="*/ 0 60000 65536"/>
                  <a:gd name="T21" fmla="*/ 0 w 57"/>
                  <a:gd name="T22" fmla="*/ 0 h 51"/>
                  <a:gd name="T23" fmla="*/ 57 w 5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1">
                    <a:moveTo>
                      <a:pt x="0" y="9"/>
                    </a:moveTo>
                    <a:lnTo>
                      <a:pt x="24" y="0"/>
                    </a:lnTo>
                    <a:lnTo>
                      <a:pt x="57" y="26"/>
                    </a:lnTo>
                    <a:lnTo>
                      <a:pt x="50" y="33"/>
                    </a:lnTo>
                    <a:lnTo>
                      <a:pt x="34" y="33"/>
                    </a:lnTo>
                    <a:lnTo>
                      <a:pt x="26" y="51"/>
                    </a:lnTo>
                    <a:lnTo>
                      <a:pt x="0" y="9"/>
                    </a:lnTo>
                    <a:close/>
                  </a:path>
                </a:pathLst>
              </a:custGeom>
              <a:grpFill/>
              <a:ln w="12700">
                <a:solidFill>
                  <a:schemeClr val="tx1"/>
                </a:solidFill>
                <a:round/>
                <a:headEnd/>
                <a:tailEnd/>
              </a:ln>
            </p:spPr>
            <p:txBody>
              <a:bodyPr/>
              <a:lstStyle/>
              <a:p>
                <a:pPr>
                  <a:defRPr/>
                </a:pPr>
                <a:endParaRPr lang="en-GB" dirty="0"/>
              </a:p>
            </p:txBody>
          </p:sp>
        </p:grpSp>
        <p:sp>
          <p:nvSpPr>
            <p:cNvPr id="167" name="Freeform 44"/>
            <p:cNvSpPr>
              <a:spLocks/>
            </p:cNvSpPr>
            <p:nvPr/>
          </p:nvSpPr>
          <p:spPr bwMode="auto">
            <a:xfrm>
              <a:off x="1874838" y="1914525"/>
              <a:ext cx="739775" cy="584200"/>
            </a:xfrm>
            <a:custGeom>
              <a:avLst/>
              <a:gdLst>
                <a:gd name="T0" fmla="*/ 134 w 389"/>
                <a:gd name="T1" fmla="*/ 0 h 307"/>
                <a:gd name="T2" fmla="*/ 245 w 389"/>
                <a:gd name="T3" fmla="*/ 24 h 307"/>
                <a:gd name="T4" fmla="*/ 328 w 389"/>
                <a:gd name="T5" fmla="*/ 39 h 307"/>
                <a:gd name="T6" fmla="*/ 369 w 389"/>
                <a:gd name="T7" fmla="*/ 46 h 307"/>
                <a:gd name="T8" fmla="*/ 411 w 389"/>
                <a:gd name="T9" fmla="*/ 51 h 307"/>
                <a:gd name="T10" fmla="*/ 466 w 389"/>
                <a:gd name="T11" fmla="*/ 59 h 307"/>
                <a:gd name="T12" fmla="*/ 535 w 389"/>
                <a:gd name="T13" fmla="*/ 68 h 307"/>
                <a:gd name="T14" fmla="*/ 489 w 389"/>
                <a:gd name="T15" fmla="*/ 307 h 307"/>
                <a:gd name="T16" fmla="*/ 282 w 389"/>
                <a:gd name="T17" fmla="*/ 273 h 307"/>
                <a:gd name="T18" fmla="*/ 255 w 389"/>
                <a:gd name="T19" fmla="*/ 288 h 307"/>
                <a:gd name="T20" fmla="*/ 216 w 389"/>
                <a:gd name="T21" fmla="*/ 265 h 307"/>
                <a:gd name="T22" fmla="*/ 184 w 389"/>
                <a:gd name="T23" fmla="*/ 288 h 307"/>
                <a:gd name="T24" fmla="*/ 154 w 389"/>
                <a:gd name="T25" fmla="*/ 268 h 307"/>
                <a:gd name="T26" fmla="*/ 68 w 389"/>
                <a:gd name="T27" fmla="*/ 265 h 307"/>
                <a:gd name="T28" fmla="*/ 81 w 389"/>
                <a:gd name="T29" fmla="*/ 226 h 307"/>
                <a:gd name="T30" fmla="*/ 18 w 389"/>
                <a:gd name="T31" fmla="*/ 222 h 307"/>
                <a:gd name="T32" fmla="*/ 13 w 389"/>
                <a:gd name="T33" fmla="*/ 200 h 307"/>
                <a:gd name="T34" fmla="*/ 25 w 389"/>
                <a:gd name="T35" fmla="*/ 177 h 307"/>
                <a:gd name="T36" fmla="*/ 11 w 389"/>
                <a:gd name="T37" fmla="*/ 155 h 307"/>
                <a:gd name="T38" fmla="*/ 12 w 389"/>
                <a:gd name="T39" fmla="*/ 96 h 307"/>
                <a:gd name="T40" fmla="*/ 0 w 389"/>
                <a:gd name="T41" fmla="*/ 50 h 307"/>
                <a:gd name="T42" fmla="*/ 5 w 389"/>
                <a:gd name="T43" fmla="*/ 32 h 307"/>
                <a:gd name="T44" fmla="*/ 34 w 389"/>
                <a:gd name="T45" fmla="*/ 39 h 307"/>
                <a:gd name="T46" fmla="*/ 63 w 389"/>
                <a:gd name="T47" fmla="*/ 66 h 307"/>
                <a:gd name="T48" fmla="*/ 115 w 389"/>
                <a:gd name="T49" fmla="*/ 72 h 307"/>
                <a:gd name="T50" fmla="*/ 129 w 389"/>
                <a:gd name="T51" fmla="*/ 94 h 307"/>
                <a:gd name="T52" fmla="*/ 103 w 389"/>
                <a:gd name="T53" fmla="*/ 94 h 307"/>
                <a:gd name="T54" fmla="*/ 100 w 389"/>
                <a:gd name="T55" fmla="*/ 113 h 307"/>
                <a:gd name="T56" fmla="*/ 115 w 389"/>
                <a:gd name="T57" fmla="*/ 115 h 307"/>
                <a:gd name="T58" fmla="*/ 120 w 389"/>
                <a:gd name="T59" fmla="*/ 134 h 307"/>
                <a:gd name="T60" fmla="*/ 89 w 389"/>
                <a:gd name="T61" fmla="*/ 148 h 307"/>
                <a:gd name="T62" fmla="*/ 89 w 389"/>
                <a:gd name="T63" fmla="*/ 161 h 307"/>
                <a:gd name="T64" fmla="*/ 124 w 389"/>
                <a:gd name="T65" fmla="*/ 161 h 307"/>
                <a:gd name="T66" fmla="*/ 134 w 389"/>
                <a:gd name="T67" fmla="*/ 128 h 307"/>
                <a:gd name="T68" fmla="*/ 162 w 389"/>
                <a:gd name="T69" fmla="*/ 108 h 307"/>
                <a:gd name="T70" fmla="*/ 129 w 389"/>
                <a:gd name="T71" fmla="*/ 57 h 307"/>
                <a:gd name="T72" fmla="*/ 150 w 389"/>
                <a:gd name="T73" fmla="*/ 40 h 307"/>
                <a:gd name="T74" fmla="*/ 134 w 389"/>
                <a:gd name="T75" fmla="*/ 0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9"/>
                <a:gd name="T115" fmla="*/ 0 h 307"/>
                <a:gd name="T116" fmla="*/ 389 w 3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9" h="307">
                  <a:moveTo>
                    <a:pt x="98" y="0"/>
                  </a:moveTo>
                  <a:lnTo>
                    <a:pt x="178" y="24"/>
                  </a:lnTo>
                  <a:lnTo>
                    <a:pt x="239" y="39"/>
                  </a:lnTo>
                  <a:lnTo>
                    <a:pt x="269" y="46"/>
                  </a:lnTo>
                  <a:lnTo>
                    <a:pt x="299" y="51"/>
                  </a:lnTo>
                  <a:lnTo>
                    <a:pt x="340" y="59"/>
                  </a:lnTo>
                  <a:lnTo>
                    <a:pt x="389" y="68"/>
                  </a:lnTo>
                  <a:lnTo>
                    <a:pt x="357" y="307"/>
                  </a:lnTo>
                  <a:lnTo>
                    <a:pt x="206" y="273"/>
                  </a:lnTo>
                  <a:lnTo>
                    <a:pt x="186" y="288"/>
                  </a:lnTo>
                  <a:lnTo>
                    <a:pt x="158" y="265"/>
                  </a:lnTo>
                  <a:lnTo>
                    <a:pt x="134" y="288"/>
                  </a:lnTo>
                  <a:lnTo>
                    <a:pt x="112" y="268"/>
                  </a:lnTo>
                  <a:lnTo>
                    <a:pt x="50" y="265"/>
                  </a:lnTo>
                  <a:lnTo>
                    <a:pt x="59" y="226"/>
                  </a:lnTo>
                  <a:lnTo>
                    <a:pt x="14" y="222"/>
                  </a:lnTo>
                  <a:lnTo>
                    <a:pt x="9" y="200"/>
                  </a:lnTo>
                  <a:lnTo>
                    <a:pt x="18" y="177"/>
                  </a:lnTo>
                  <a:lnTo>
                    <a:pt x="7" y="155"/>
                  </a:lnTo>
                  <a:lnTo>
                    <a:pt x="8" y="96"/>
                  </a:lnTo>
                  <a:lnTo>
                    <a:pt x="0" y="50"/>
                  </a:lnTo>
                  <a:lnTo>
                    <a:pt x="5" y="32"/>
                  </a:lnTo>
                  <a:lnTo>
                    <a:pt x="25" y="39"/>
                  </a:lnTo>
                  <a:lnTo>
                    <a:pt x="46" y="66"/>
                  </a:lnTo>
                  <a:lnTo>
                    <a:pt x="84" y="72"/>
                  </a:lnTo>
                  <a:lnTo>
                    <a:pt x="94" y="94"/>
                  </a:lnTo>
                  <a:lnTo>
                    <a:pt x="75" y="94"/>
                  </a:lnTo>
                  <a:lnTo>
                    <a:pt x="73" y="113"/>
                  </a:lnTo>
                  <a:lnTo>
                    <a:pt x="84" y="115"/>
                  </a:lnTo>
                  <a:lnTo>
                    <a:pt x="88" y="134"/>
                  </a:lnTo>
                  <a:lnTo>
                    <a:pt x="65" y="148"/>
                  </a:lnTo>
                  <a:lnTo>
                    <a:pt x="65" y="161"/>
                  </a:lnTo>
                  <a:lnTo>
                    <a:pt x="91" y="161"/>
                  </a:lnTo>
                  <a:lnTo>
                    <a:pt x="98" y="128"/>
                  </a:lnTo>
                  <a:lnTo>
                    <a:pt x="118" y="108"/>
                  </a:lnTo>
                  <a:lnTo>
                    <a:pt x="94" y="57"/>
                  </a:lnTo>
                  <a:lnTo>
                    <a:pt x="109" y="40"/>
                  </a:lnTo>
                  <a:lnTo>
                    <a:pt x="98" y="0"/>
                  </a:lnTo>
                  <a:close/>
                </a:path>
              </a:pathLst>
            </a:custGeom>
            <a:solidFill>
              <a:srgbClr val="FC8004"/>
            </a:solidFill>
            <a:ln w="12700">
              <a:solidFill>
                <a:schemeClr val="tx1"/>
              </a:solidFill>
              <a:round/>
              <a:headEnd/>
              <a:tailEnd/>
            </a:ln>
          </p:spPr>
          <p:txBody>
            <a:bodyPr/>
            <a:lstStyle/>
            <a:p>
              <a:pPr>
                <a:defRPr/>
              </a:pPr>
              <a:endParaRPr lang="en-GB" dirty="0"/>
            </a:p>
          </p:txBody>
        </p:sp>
        <p:sp>
          <p:nvSpPr>
            <p:cNvPr id="168" name="Freeform 45"/>
            <p:cNvSpPr>
              <a:spLocks/>
            </p:cNvSpPr>
            <p:nvPr/>
          </p:nvSpPr>
          <p:spPr bwMode="auto">
            <a:xfrm>
              <a:off x="1698625" y="2336800"/>
              <a:ext cx="925513" cy="760413"/>
            </a:xfrm>
            <a:custGeom>
              <a:avLst/>
              <a:gdLst>
                <a:gd name="T0" fmla="*/ 147 w 485"/>
                <a:gd name="T1" fmla="*/ 0 h 399"/>
                <a:gd name="T2" fmla="*/ 127 w 485"/>
                <a:gd name="T3" fmla="*/ 9 h 399"/>
                <a:gd name="T4" fmla="*/ 115 w 485"/>
                <a:gd name="T5" fmla="*/ 44 h 399"/>
                <a:gd name="T6" fmla="*/ 102 w 485"/>
                <a:gd name="T7" fmla="*/ 73 h 399"/>
                <a:gd name="T8" fmla="*/ 94 w 485"/>
                <a:gd name="T9" fmla="*/ 97 h 399"/>
                <a:gd name="T10" fmla="*/ 81 w 485"/>
                <a:gd name="T11" fmla="*/ 123 h 399"/>
                <a:gd name="T12" fmla="*/ 67 w 485"/>
                <a:gd name="T13" fmla="*/ 149 h 399"/>
                <a:gd name="T14" fmla="*/ 50 w 485"/>
                <a:gd name="T15" fmla="*/ 177 h 399"/>
                <a:gd name="T16" fmla="*/ 26 w 485"/>
                <a:gd name="T17" fmla="*/ 210 h 399"/>
                <a:gd name="T18" fmla="*/ 0 w 485"/>
                <a:gd name="T19" fmla="*/ 241 h 399"/>
                <a:gd name="T20" fmla="*/ 0 w 485"/>
                <a:gd name="T21" fmla="*/ 311 h 399"/>
                <a:gd name="T22" fmla="*/ 376 w 485"/>
                <a:gd name="T23" fmla="*/ 371 h 399"/>
                <a:gd name="T24" fmla="*/ 552 w 485"/>
                <a:gd name="T25" fmla="*/ 399 h 399"/>
                <a:gd name="T26" fmla="*/ 587 w 485"/>
                <a:gd name="T27" fmla="*/ 260 h 399"/>
                <a:gd name="T28" fmla="*/ 610 w 485"/>
                <a:gd name="T29" fmla="*/ 249 h 399"/>
                <a:gd name="T30" fmla="*/ 588 w 485"/>
                <a:gd name="T31" fmla="*/ 218 h 399"/>
                <a:gd name="T32" fmla="*/ 600 w 485"/>
                <a:gd name="T33" fmla="*/ 186 h 399"/>
                <a:gd name="T34" fmla="*/ 670 w 485"/>
                <a:gd name="T35" fmla="*/ 133 h 399"/>
                <a:gd name="T36" fmla="*/ 621 w 485"/>
                <a:gd name="T37" fmla="*/ 85 h 399"/>
                <a:gd name="T38" fmla="*/ 412 w 485"/>
                <a:gd name="T39" fmla="*/ 51 h 399"/>
                <a:gd name="T40" fmla="*/ 386 w 485"/>
                <a:gd name="T41" fmla="*/ 65 h 399"/>
                <a:gd name="T42" fmla="*/ 346 w 485"/>
                <a:gd name="T43" fmla="*/ 42 h 399"/>
                <a:gd name="T44" fmla="*/ 312 w 485"/>
                <a:gd name="T45" fmla="*/ 66 h 399"/>
                <a:gd name="T46" fmla="*/ 281 w 485"/>
                <a:gd name="T47" fmla="*/ 42 h 399"/>
                <a:gd name="T48" fmla="*/ 197 w 485"/>
                <a:gd name="T49" fmla="*/ 43 h 399"/>
                <a:gd name="T50" fmla="*/ 209 w 485"/>
                <a:gd name="T51" fmla="*/ 4 h 399"/>
                <a:gd name="T52" fmla="*/ 147 w 485"/>
                <a:gd name="T53" fmla="*/ 0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5"/>
                <a:gd name="T82" fmla="*/ 0 h 399"/>
                <a:gd name="T83" fmla="*/ 485 w 485"/>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5" h="399">
                  <a:moveTo>
                    <a:pt x="106" y="0"/>
                  </a:moveTo>
                  <a:lnTo>
                    <a:pt x="92" y="9"/>
                  </a:lnTo>
                  <a:lnTo>
                    <a:pt x="83" y="44"/>
                  </a:lnTo>
                  <a:lnTo>
                    <a:pt x="74" y="73"/>
                  </a:lnTo>
                  <a:lnTo>
                    <a:pt x="68" y="97"/>
                  </a:lnTo>
                  <a:lnTo>
                    <a:pt x="59" y="123"/>
                  </a:lnTo>
                  <a:lnTo>
                    <a:pt x="49" y="149"/>
                  </a:lnTo>
                  <a:lnTo>
                    <a:pt x="36" y="177"/>
                  </a:lnTo>
                  <a:lnTo>
                    <a:pt x="18" y="210"/>
                  </a:lnTo>
                  <a:lnTo>
                    <a:pt x="0" y="241"/>
                  </a:lnTo>
                  <a:lnTo>
                    <a:pt x="0" y="311"/>
                  </a:lnTo>
                  <a:lnTo>
                    <a:pt x="272" y="371"/>
                  </a:lnTo>
                  <a:lnTo>
                    <a:pt x="398" y="399"/>
                  </a:lnTo>
                  <a:lnTo>
                    <a:pt x="424" y="260"/>
                  </a:lnTo>
                  <a:lnTo>
                    <a:pt x="441" y="249"/>
                  </a:lnTo>
                  <a:lnTo>
                    <a:pt x="425" y="218"/>
                  </a:lnTo>
                  <a:lnTo>
                    <a:pt x="433" y="186"/>
                  </a:lnTo>
                  <a:lnTo>
                    <a:pt x="485" y="133"/>
                  </a:lnTo>
                  <a:lnTo>
                    <a:pt x="449" y="85"/>
                  </a:lnTo>
                  <a:lnTo>
                    <a:pt x="298" y="51"/>
                  </a:lnTo>
                  <a:lnTo>
                    <a:pt x="278" y="65"/>
                  </a:lnTo>
                  <a:lnTo>
                    <a:pt x="250" y="42"/>
                  </a:lnTo>
                  <a:lnTo>
                    <a:pt x="226" y="66"/>
                  </a:lnTo>
                  <a:lnTo>
                    <a:pt x="203" y="42"/>
                  </a:lnTo>
                  <a:lnTo>
                    <a:pt x="143" y="43"/>
                  </a:lnTo>
                  <a:lnTo>
                    <a:pt x="151" y="4"/>
                  </a:lnTo>
                  <a:lnTo>
                    <a:pt x="106" y="0"/>
                  </a:lnTo>
                  <a:close/>
                </a:path>
              </a:pathLst>
            </a:custGeom>
            <a:solidFill>
              <a:schemeClr val="bg1"/>
            </a:solidFill>
            <a:ln w="12700">
              <a:solidFill>
                <a:schemeClr val="tx1"/>
              </a:solidFill>
              <a:round/>
              <a:headEnd/>
              <a:tailEnd/>
            </a:ln>
          </p:spPr>
          <p:txBody>
            <a:bodyPr/>
            <a:lstStyle/>
            <a:p>
              <a:pPr>
                <a:defRPr/>
              </a:pPr>
              <a:endParaRPr lang="en-GB" dirty="0"/>
            </a:p>
          </p:txBody>
        </p:sp>
        <p:sp>
          <p:nvSpPr>
            <p:cNvPr id="169" name="Freeform 46"/>
            <p:cNvSpPr>
              <a:spLocks/>
            </p:cNvSpPr>
            <p:nvPr/>
          </p:nvSpPr>
          <p:spPr bwMode="auto">
            <a:xfrm>
              <a:off x="1622425" y="2925763"/>
              <a:ext cx="976313" cy="1619250"/>
            </a:xfrm>
            <a:custGeom>
              <a:avLst/>
              <a:gdLst>
                <a:gd name="T0" fmla="*/ 55 w 512"/>
                <a:gd name="T1" fmla="*/ 0 h 850"/>
                <a:gd name="T2" fmla="*/ 379 w 512"/>
                <a:gd name="T3" fmla="*/ 50 h 850"/>
                <a:gd name="T4" fmla="*/ 308 w 512"/>
                <a:gd name="T5" fmla="*/ 300 h 850"/>
                <a:gd name="T6" fmla="*/ 673 w 512"/>
                <a:gd name="T7" fmla="*/ 681 h 850"/>
                <a:gd name="T8" fmla="*/ 708 w 512"/>
                <a:gd name="T9" fmla="*/ 730 h 850"/>
                <a:gd name="T10" fmla="*/ 672 w 512"/>
                <a:gd name="T11" fmla="*/ 753 h 850"/>
                <a:gd name="T12" fmla="*/ 651 w 512"/>
                <a:gd name="T13" fmla="*/ 795 h 850"/>
                <a:gd name="T14" fmla="*/ 628 w 512"/>
                <a:gd name="T15" fmla="*/ 820 h 850"/>
                <a:gd name="T16" fmla="*/ 653 w 512"/>
                <a:gd name="T17" fmla="*/ 842 h 850"/>
                <a:gd name="T18" fmla="*/ 612 w 512"/>
                <a:gd name="T19" fmla="*/ 850 h 850"/>
                <a:gd name="T20" fmla="*/ 398 w 512"/>
                <a:gd name="T21" fmla="*/ 844 h 850"/>
                <a:gd name="T22" fmla="*/ 384 w 512"/>
                <a:gd name="T23" fmla="*/ 794 h 850"/>
                <a:gd name="T24" fmla="*/ 348 w 512"/>
                <a:gd name="T25" fmla="*/ 758 h 850"/>
                <a:gd name="T26" fmla="*/ 320 w 512"/>
                <a:gd name="T27" fmla="*/ 745 h 850"/>
                <a:gd name="T28" fmla="*/ 313 w 512"/>
                <a:gd name="T29" fmla="*/ 719 h 850"/>
                <a:gd name="T30" fmla="*/ 291 w 512"/>
                <a:gd name="T31" fmla="*/ 705 h 850"/>
                <a:gd name="T32" fmla="*/ 268 w 512"/>
                <a:gd name="T33" fmla="*/ 687 h 850"/>
                <a:gd name="T34" fmla="*/ 260 w 512"/>
                <a:gd name="T35" fmla="*/ 667 h 850"/>
                <a:gd name="T36" fmla="*/ 240 w 512"/>
                <a:gd name="T37" fmla="*/ 654 h 850"/>
                <a:gd name="T38" fmla="*/ 207 w 512"/>
                <a:gd name="T39" fmla="*/ 661 h 850"/>
                <a:gd name="T40" fmla="*/ 168 w 512"/>
                <a:gd name="T41" fmla="*/ 651 h 850"/>
                <a:gd name="T42" fmla="*/ 168 w 512"/>
                <a:gd name="T43" fmla="*/ 640 h 850"/>
                <a:gd name="T44" fmla="*/ 167 w 512"/>
                <a:gd name="T45" fmla="*/ 617 h 850"/>
                <a:gd name="T46" fmla="*/ 152 w 512"/>
                <a:gd name="T47" fmla="*/ 591 h 850"/>
                <a:gd name="T48" fmla="*/ 151 w 512"/>
                <a:gd name="T49" fmla="*/ 570 h 850"/>
                <a:gd name="T50" fmla="*/ 134 w 512"/>
                <a:gd name="T51" fmla="*/ 551 h 850"/>
                <a:gd name="T52" fmla="*/ 138 w 512"/>
                <a:gd name="T53" fmla="*/ 533 h 850"/>
                <a:gd name="T54" fmla="*/ 92 w 512"/>
                <a:gd name="T55" fmla="*/ 490 h 850"/>
                <a:gd name="T56" fmla="*/ 92 w 512"/>
                <a:gd name="T57" fmla="*/ 465 h 850"/>
                <a:gd name="T58" fmla="*/ 115 w 512"/>
                <a:gd name="T59" fmla="*/ 456 h 850"/>
                <a:gd name="T60" fmla="*/ 115 w 512"/>
                <a:gd name="T61" fmla="*/ 440 h 850"/>
                <a:gd name="T62" fmla="*/ 92 w 512"/>
                <a:gd name="T63" fmla="*/ 436 h 850"/>
                <a:gd name="T64" fmla="*/ 80 w 512"/>
                <a:gd name="T65" fmla="*/ 412 h 850"/>
                <a:gd name="T66" fmla="*/ 69 w 512"/>
                <a:gd name="T67" fmla="*/ 371 h 850"/>
                <a:gd name="T68" fmla="*/ 103 w 512"/>
                <a:gd name="T69" fmla="*/ 393 h 850"/>
                <a:gd name="T70" fmla="*/ 89 w 512"/>
                <a:gd name="T71" fmla="*/ 364 h 850"/>
                <a:gd name="T72" fmla="*/ 115 w 512"/>
                <a:gd name="T73" fmla="*/ 364 h 850"/>
                <a:gd name="T74" fmla="*/ 115 w 512"/>
                <a:gd name="T75" fmla="*/ 343 h 850"/>
                <a:gd name="T76" fmla="*/ 89 w 512"/>
                <a:gd name="T77" fmla="*/ 329 h 850"/>
                <a:gd name="T78" fmla="*/ 78 w 512"/>
                <a:gd name="T79" fmla="*/ 349 h 850"/>
                <a:gd name="T80" fmla="*/ 55 w 512"/>
                <a:gd name="T81" fmla="*/ 342 h 850"/>
                <a:gd name="T82" fmla="*/ 11 w 512"/>
                <a:gd name="T83" fmla="*/ 246 h 850"/>
                <a:gd name="T84" fmla="*/ 22 w 512"/>
                <a:gd name="T85" fmla="*/ 178 h 850"/>
                <a:gd name="T86" fmla="*/ 0 w 512"/>
                <a:gd name="T87" fmla="*/ 139 h 850"/>
                <a:gd name="T88" fmla="*/ 12 w 512"/>
                <a:gd name="T89" fmla="*/ 110 h 850"/>
                <a:gd name="T90" fmla="*/ 33 w 512"/>
                <a:gd name="T91" fmla="*/ 104 h 850"/>
                <a:gd name="T92" fmla="*/ 55 w 512"/>
                <a:gd name="T93" fmla="*/ 57 h 850"/>
                <a:gd name="T94" fmla="*/ 55 w 512"/>
                <a:gd name="T95" fmla="*/ 0 h 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2"/>
                <a:gd name="T145" fmla="*/ 0 h 850"/>
                <a:gd name="T146" fmla="*/ 512 w 512"/>
                <a:gd name="T147" fmla="*/ 850 h 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2" h="850">
                  <a:moveTo>
                    <a:pt x="40" y="0"/>
                  </a:moveTo>
                  <a:lnTo>
                    <a:pt x="275" y="50"/>
                  </a:lnTo>
                  <a:lnTo>
                    <a:pt x="223" y="300"/>
                  </a:lnTo>
                  <a:lnTo>
                    <a:pt x="488" y="681"/>
                  </a:lnTo>
                  <a:lnTo>
                    <a:pt x="512" y="730"/>
                  </a:lnTo>
                  <a:lnTo>
                    <a:pt x="487" y="753"/>
                  </a:lnTo>
                  <a:lnTo>
                    <a:pt x="471" y="795"/>
                  </a:lnTo>
                  <a:lnTo>
                    <a:pt x="455" y="820"/>
                  </a:lnTo>
                  <a:lnTo>
                    <a:pt x="472" y="842"/>
                  </a:lnTo>
                  <a:lnTo>
                    <a:pt x="444" y="850"/>
                  </a:lnTo>
                  <a:lnTo>
                    <a:pt x="289" y="844"/>
                  </a:lnTo>
                  <a:lnTo>
                    <a:pt x="279" y="794"/>
                  </a:lnTo>
                  <a:lnTo>
                    <a:pt x="252" y="758"/>
                  </a:lnTo>
                  <a:lnTo>
                    <a:pt x="232" y="745"/>
                  </a:lnTo>
                  <a:lnTo>
                    <a:pt x="227" y="719"/>
                  </a:lnTo>
                  <a:lnTo>
                    <a:pt x="210" y="705"/>
                  </a:lnTo>
                  <a:lnTo>
                    <a:pt x="194" y="687"/>
                  </a:lnTo>
                  <a:lnTo>
                    <a:pt x="188" y="667"/>
                  </a:lnTo>
                  <a:lnTo>
                    <a:pt x="173" y="654"/>
                  </a:lnTo>
                  <a:lnTo>
                    <a:pt x="149" y="661"/>
                  </a:lnTo>
                  <a:lnTo>
                    <a:pt x="122" y="651"/>
                  </a:lnTo>
                  <a:lnTo>
                    <a:pt x="122" y="640"/>
                  </a:lnTo>
                  <a:lnTo>
                    <a:pt x="121" y="617"/>
                  </a:lnTo>
                  <a:lnTo>
                    <a:pt x="110" y="591"/>
                  </a:lnTo>
                  <a:lnTo>
                    <a:pt x="109" y="570"/>
                  </a:lnTo>
                  <a:lnTo>
                    <a:pt x="97" y="551"/>
                  </a:lnTo>
                  <a:lnTo>
                    <a:pt x="100" y="533"/>
                  </a:lnTo>
                  <a:lnTo>
                    <a:pt x="66" y="490"/>
                  </a:lnTo>
                  <a:lnTo>
                    <a:pt x="66" y="465"/>
                  </a:lnTo>
                  <a:lnTo>
                    <a:pt x="83" y="456"/>
                  </a:lnTo>
                  <a:lnTo>
                    <a:pt x="83" y="440"/>
                  </a:lnTo>
                  <a:lnTo>
                    <a:pt x="66" y="436"/>
                  </a:lnTo>
                  <a:lnTo>
                    <a:pt x="58" y="412"/>
                  </a:lnTo>
                  <a:lnTo>
                    <a:pt x="50" y="371"/>
                  </a:lnTo>
                  <a:lnTo>
                    <a:pt x="75" y="393"/>
                  </a:lnTo>
                  <a:lnTo>
                    <a:pt x="65" y="364"/>
                  </a:lnTo>
                  <a:lnTo>
                    <a:pt x="83" y="364"/>
                  </a:lnTo>
                  <a:lnTo>
                    <a:pt x="83" y="343"/>
                  </a:lnTo>
                  <a:lnTo>
                    <a:pt x="65" y="329"/>
                  </a:lnTo>
                  <a:lnTo>
                    <a:pt x="56" y="349"/>
                  </a:lnTo>
                  <a:lnTo>
                    <a:pt x="40" y="342"/>
                  </a:lnTo>
                  <a:lnTo>
                    <a:pt x="7" y="246"/>
                  </a:lnTo>
                  <a:lnTo>
                    <a:pt x="16" y="178"/>
                  </a:lnTo>
                  <a:lnTo>
                    <a:pt x="0" y="139"/>
                  </a:lnTo>
                  <a:lnTo>
                    <a:pt x="8" y="110"/>
                  </a:lnTo>
                  <a:lnTo>
                    <a:pt x="24" y="104"/>
                  </a:lnTo>
                  <a:lnTo>
                    <a:pt x="40" y="57"/>
                  </a:lnTo>
                  <a:lnTo>
                    <a:pt x="40" y="0"/>
                  </a:lnTo>
                  <a:close/>
                </a:path>
              </a:pathLst>
            </a:custGeom>
            <a:solidFill>
              <a:srgbClr val="FC8004"/>
            </a:solidFill>
            <a:ln w="12700">
              <a:solidFill>
                <a:schemeClr val="tx1"/>
              </a:solidFill>
              <a:round/>
              <a:headEnd/>
              <a:tailEnd/>
            </a:ln>
          </p:spPr>
          <p:txBody>
            <a:bodyPr/>
            <a:lstStyle/>
            <a:p>
              <a:pPr>
                <a:defRPr/>
              </a:pPr>
              <a:endParaRPr lang="en-GB" dirty="0"/>
            </a:p>
          </p:txBody>
        </p:sp>
        <p:sp>
          <p:nvSpPr>
            <p:cNvPr id="170" name="Freeform 47"/>
            <p:cNvSpPr>
              <a:spLocks/>
            </p:cNvSpPr>
            <p:nvPr/>
          </p:nvSpPr>
          <p:spPr bwMode="auto">
            <a:xfrm>
              <a:off x="2454275" y="2041525"/>
              <a:ext cx="666750" cy="1158875"/>
            </a:xfrm>
            <a:custGeom>
              <a:avLst/>
              <a:gdLst>
                <a:gd name="T0" fmla="*/ 117 w 349"/>
                <a:gd name="T1" fmla="*/ 0 h 608"/>
                <a:gd name="T2" fmla="*/ 72 w 349"/>
                <a:gd name="T3" fmla="*/ 238 h 608"/>
                <a:gd name="T4" fmla="*/ 118 w 349"/>
                <a:gd name="T5" fmla="*/ 288 h 608"/>
                <a:gd name="T6" fmla="*/ 47 w 349"/>
                <a:gd name="T7" fmla="*/ 341 h 608"/>
                <a:gd name="T8" fmla="*/ 37 w 349"/>
                <a:gd name="T9" fmla="*/ 378 h 608"/>
                <a:gd name="T10" fmla="*/ 58 w 349"/>
                <a:gd name="T11" fmla="*/ 404 h 608"/>
                <a:gd name="T12" fmla="*/ 37 w 349"/>
                <a:gd name="T13" fmla="*/ 416 h 608"/>
                <a:gd name="T14" fmla="*/ 0 w 349"/>
                <a:gd name="T15" fmla="*/ 554 h 608"/>
                <a:gd name="T16" fmla="*/ 230 w 349"/>
                <a:gd name="T17" fmla="*/ 586 h 608"/>
                <a:gd name="T18" fmla="*/ 451 w 349"/>
                <a:gd name="T19" fmla="*/ 608 h 608"/>
                <a:gd name="T20" fmla="*/ 472 w 349"/>
                <a:gd name="T21" fmla="*/ 482 h 608"/>
                <a:gd name="T22" fmla="*/ 485 w 349"/>
                <a:gd name="T23" fmla="*/ 413 h 608"/>
                <a:gd name="T24" fmla="*/ 464 w 349"/>
                <a:gd name="T25" fmla="*/ 388 h 608"/>
                <a:gd name="T26" fmla="*/ 414 w 349"/>
                <a:gd name="T27" fmla="*/ 395 h 608"/>
                <a:gd name="T28" fmla="*/ 346 w 349"/>
                <a:gd name="T29" fmla="*/ 401 h 608"/>
                <a:gd name="T30" fmla="*/ 338 w 349"/>
                <a:gd name="T31" fmla="*/ 345 h 608"/>
                <a:gd name="T32" fmla="*/ 257 w 349"/>
                <a:gd name="T33" fmla="*/ 299 h 608"/>
                <a:gd name="T34" fmla="*/ 268 w 349"/>
                <a:gd name="T35" fmla="*/ 270 h 608"/>
                <a:gd name="T36" fmla="*/ 275 w 349"/>
                <a:gd name="T37" fmla="*/ 218 h 608"/>
                <a:gd name="T38" fmla="*/ 175 w 349"/>
                <a:gd name="T39" fmla="*/ 106 h 608"/>
                <a:gd name="T40" fmla="*/ 188 w 349"/>
                <a:gd name="T41" fmla="*/ 7 h 608"/>
                <a:gd name="T42" fmla="*/ 117 w 349"/>
                <a:gd name="T43" fmla="*/ 0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608"/>
                <a:gd name="T68" fmla="*/ 349 w 349"/>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608">
                  <a:moveTo>
                    <a:pt x="84" y="0"/>
                  </a:moveTo>
                  <a:lnTo>
                    <a:pt x="52" y="238"/>
                  </a:lnTo>
                  <a:lnTo>
                    <a:pt x="85" y="288"/>
                  </a:lnTo>
                  <a:lnTo>
                    <a:pt x="34" y="341"/>
                  </a:lnTo>
                  <a:lnTo>
                    <a:pt x="27" y="378"/>
                  </a:lnTo>
                  <a:lnTo>
                    <a:pt x="41" y="404"/>
                  </a:lnTo>
                  <a:lnTo>
                    <a:pt x="27" y="416"/>
                  </a:lnTo>
                  <a:lnTo>
                    <a:pt x="0" y="554"/>
                  </a:lnTo>
                  <a:lnTo>
                    <a:pt x="166" y="586"/>
                  </a:lnTo>
                  <a:lnTo>
                    <a:pt x="324" y="608"/>
                  </a:lnTo>
                  <a:lnTo>
                    <a:pt x="340" y="482"/>
                  </a:lnTo>
                  <a:lnTo>
                    <a:pt x="349" y="413"/>
                  </a:lnTo>
                  <a:lnTo>
                    <a:pt x="333" y="388"/>
                  </a:lnTo>
                  <a:lnTo>
                    <a:pt x="297" y="395"/>
                  </a:lnTo>
                  <a:lnTo>
                    <a:pt x="250" y="401"/>
                  </a:lnTo>
                  <a:lnTo>
                    <a:pt x="242" y="345"/>
                  </a:lnTo>
                  <a:lnTo>
                    <a:pt x="185" y="299"/>
                  </a:lnTo>
                  <a:lnTo>
                    <a:pt x="192" y="270"/>
                  </a:lnTo>
                  <a:lnTo>
                    <a:pt x="198" y="218"/>
                  </a:lnTo>
                  <a:lnTo>
                    <a:pt x="125" y="106"/>
                  </a:lnTo>
                  <a:lnTo>
                    <a:pt x="134" y="7"/>
                  </a:lnTo>
                  <a:lnTo>
                    <a:pt x="84" y="0"/>
                  </a:lnTo>
                  <a:close/>
                </a:path>
              </a:pathLst>
            </a:custGeom>
            <a:solidFill>
              <a:schemeClr val="bg1"/>
            </a:solidFill>
            <a:ln w="12700">
              <a:solidFill>
                <a:schemeClr val="tx1"/>
              </a:solidFill>
              <a:round/>
              <a:headEnd/>
              <a:tailEnd/>
            </a:ln>
          </p:spPr>
          <p:txBody>
            <a:bodyPr/>
            <a:lstStyle/>
            <a:p>
              <a:pPr>
                <a:defRPr/>
              </a:pPr>
              <a:endParaRPr lang="en-GB" dirty="0"/>
            </a:p>
          </p:txBody>
        </p:sp>
        <p:sp>
          <p:nvSpPr>
            <p:cNvPr id="171" name="Freeform 48"/>
            <p:cNvSpPr>
              <a:spLocks/>
            </p:cNvSpPr>
            <p:nvPr/>
          </p:nvSpPr>
          <p:spPr bwMode="auto">
            <a:xfrm>
              <a:off x="5260975" y="4259263"/>
              <a:ext cx="400050" cy="750887"/>
            </a:xfrm>
            <a:custGeom>
              <a:avLst/>
              <a:gdLst>
                <a:gd name="T0" fmla="*/ 81 w 210"/>
                <a:gd name="T1" fmla="*/ 13 h 394"/>
                <a:gd name="T2" fmla="*/ 37 w 210"/>
                <a:gd name="T3" fmla="*/ 80 h 394"/>
                <a:gd name="T4" fmla="*/ 0 w 210"/>
                <a:gd name="T5" fmla="*/ 124 h 394"/>
                <a:gd name="T6" fmla="*/ 13 w 210"/>
                <a:gd name="T7" fmla="*/ 175 h 394"/>
                <a:gd name="T8" fmla="*/ 57 w 210"/>
                <a:gd name="T9" fmla="*/ 246 h 394"/>
                <a:gd name="T10" fmla="*/ 23 w 210"/>
                <a:gd name="T11" fmla="*/ 318 h 394"/>
                <a:gd name="T12" fmla="*/ 6 w 210"/>
                <a:gd name="T13" fmla="*/ 355 h 394"/>
                <a:gd name="T14" fmla="*/ 174 w 210"/>
                <a:gd name="T15" fmla="*/ 340 h 394"/>
                <a:gd name="T16" fmla="*/ 184 w 210"/>
                <a:gd name="T17" fmla="*/ 388 h 394"/>
                <a:gd name="T18" fmla="*/ 217 w 210"/>
                <a:gd name="T19" fmla="*/ 394 h 394"/>
                <a:gd name="T20" fmla="*/ 225 w 210"/>
                <a:gd name="T21" fmla="*/ 369 h 394"/>
                <a:gd name="T22" fmla="*/ 286 w 210"/>
                <a:gd name="T23" fmla="*/ 362 h 394"/>
                <a:gd name="T24" fmla="*/ 272 w 210"/>
                <a:gd name="T25" fmla="*/ 282 h 394"/>
                <a:gd name="T26" fmla="*/ 270 w 210"/>
                <a:gd name="T27" fmla="*/ 0 h 394"/>
                <a:gd name="T28" fmla="*/ 81 w 210"/>
                <a:gd name="T29" fmla="*/ 13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394"/>
                <a:gd name="T47" fmla="*/ 210 w 210"/>
                <a:gd name="T48" fmla="*/ 394 h 3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394">
                  <a:moveTo>
                    <a:pt x="59" y="13"/>
                  </a:moveTo>
                  <a:lnTo>
                    <a:pt x="27" y="80"/>
                  </a:lnTo>
                  <a:lnTo>
                    <a:pt x="0" y="124"/>
                  </a:lnTo>
                  <a:lnTo>
                    <a:pt x="9" y="175"/>
                  </a:lnTo>
                  <a:lnTo>
                    <a:pt x="42" y="246"/>
                  </a:lnTo>
                  <a:lnTo>
                    <a:pt x="17" y="318"/>
                  </a:lnTo>
                  <a:lnTo>
                    <a:pt x="6" y="355"/>
                  </a:lnTo>
                  <a:lnTo>
                    <a:pt x="128" y="340"/>
                  </a:lnTo>
                  <a:lnTo>
                    <a:pt x="134" y="388"/>
                  </a:lnTo>
                  <a:lnTo>
                    <a:pt x="159" y="394"/>
                  </a:lnTo>
                  <a:lnTo>
                    <a:pt x="165" y="369"/>
                  </a:lnTo>
                  <a:lnTo>
                    <a:pt x="210" y="362"/>
                  </a:lnTo>
                  <a:lnTo>
                    <a:pt x="200" y="282"/>
                  </a:lnTo>
                  <a:lnTo>
                    <a:pt x="198" y="0"/>
                  </a:lnTo>
                  <a:lnTo>
                    <a:pt x="59" y="13"/>
                  </a:lnTo>
                  <a:close/>
                </a:path>
              </a:pathLst>
            </a:custGeom>
            <a:solidFill>
              <a:schemeClr val="bg1"/>
            </a:solidFill>
            <a:ln w="12700">
              <a:solidFill>
                <a:schemeClr val="tx1"/>
              </a:solidFill>
              <a:round/>
              <a:headEnd/>
              <a:tailEnd/>
            </a:ln>
          </p:spPr>
          <p:txBody>
            <a:bodyPr/>
            <a:lstStyle/>
            <a:p>
              <a:pPr>
                <a:defRPr/>
              </a:pPr>
              <a:endParaRPr lang="en-GB" dirty="0"/>
            </a:p>
          </p:txBody>
        </p:sp>
        <p:sp>
          <p:nvSpPr>
            <p:cNvPr id="172" name="Freeform 49"/>
            <p:cNvSpPr>
              <a:spLocks/>
            </p:cNvSpPr>
            <p:nvPr/>
          </p:nvSpPr>
          <p:spPr bwMode="auto">
            <a:xfrm>
              <a:off x="5635625" y="4222750"/>
              <a:ext cx="452438" cy="758825"/>
            </a:xfrm>
            <a:custGeom>
              <a:avLst/>
              <a:gdLst>
                <a:gd name="T0" fmla="*/ 0 w 237"/>
                <a:gd name="T1" fmla="*/ 20 h 398"/>
                <a:gd name="T2" fmla="*/ 213 w 237"/>
                <a:gd name="T3" fmla="*/ 0 h 398"/>
                <a:gd name="T4" fmla="*/ 281 w 237"/>
                <a:gd name="T5" fmla="*/ 184 h 398"/>
                <a:gd name="T6" fmla="*/ 329 w 237"/>
                <a:gd name="T7" fmla="*/ 213 h 398"/>
                <a:gd name="T8" fmla="*/ 291 w 237"/>
                <a:gd name="T9" fmla="*/ 267 h 398"/>
                <a:gd name="T10" fmla="*/ 326 w 237"/>
                <a:gd name="T11" fmla="*/ 319 h 398"/>
                <a:gd name="T12" fmla="*/ 110 w 237"/>
                <a:gd name="T13" fmla="*/ 338 h 398"/>
                <a:gd name="T14" fmla="*/ 117 w 237"/>
                <a:gd name="T15" fmla="*/ 383 h 398"/>
                <a:gd name="T16" fmla="*/ 86 w 237"/>
                <a:gd name="T17" fmla="*/ 398 h 398"/>
                <a:gd name="T18" fmla="*/ 61 w 237"/>
                <a:gd name="T19" fmla="*/ 341 h 398"/>
                <a:gd name="T20" fmla="*/ 46 w 237"/>
                <a:gd name="T21" fmla="*/ 387 h 398"/>
                <a:gd name="T22" fmla="*/ 17 w 237"/>
                <a:gd name="T23" fmla="*/ 383 h 398"/>
                <a:gd name="T24" fmla="*/ 11 w 237"/>
                <a:gd name="T25" fmla="*/ 337 h 398"/>
                <a:gd name="T26" fmla="*/ 1 w 237"/>
                <a:gd name="T27" fmla="*/ 297 h 398"/>
                <a:gd name="T28" fmla="*/ 0 w 237"/>
                <a:gd name="T29" fmla="*/ 2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7"/>
                <a:gd name="T46" fmla="*/ 0 h 398"/>
                <a:gd name="T47" fmla="*/ 237 w 237"/>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7" h="398">
                  <a:moveTo>
                    <a:pt x="0" y="20"/>
                  </a:moveTo>
                  <a:lnTo>
                    <a:pt x="154" y="0"/>
                  </a:lnTo>
                  <a:lnTo>
                    <a:pt x="203" y="184"/>
                  </a:lnTo>
                  <a:lnTo>
                    <a:pt x="237" y="213"/>
                  </a:lnTo>
                  <a:lnTo>
                    <a:pt x="210" y="267"/>
                  </a:lnTo>
                  <a:lnTo>
                    <a:pt x="236" y="319"/>
                  </a:lnTo>
                  <a:lnTo>
                    <a:pt x="79" y="338"/>
                  </a:lnTo>
                  <a:lnTo>
                    <a:pt x="85" y="383"/>
                  </a:lnTo>
                  <a:lnTo>
                    <a:pt x="62" y="398"/>
                  </a:lnTo>
                  <a:lnTo>
                    <a:pt x="44" y="341"/>
                  </a:lnTo>
                  <a:lnTo>
                    <a:pt x="33" y="387"/>
                  </a:lnTo>
                  <a:lnTo>
                    <a:pt x="13" y="383"/>
                  </a:lnTo>
                  <a:lnTo>
                    <a:pt x="7" y="337"/>
                  </a:lnTo>
                  <a:lnTo>
                    <a:pt x="1" y="297"/>
                  </a:lnTo>
                  <a:lnTo>
                    <a:pt x="0" y="20"/>
                  </a:lnTo>
                  <a:close/>
                </a:path>
              </a:pathLst>
            </a:custGeom>
            <a:solidFill>
              <a:schemeClr val="bg1"/>
            </a:solidFill>
            <a:ln w="12700">
              <a:solidFill>
                <a:schemeClr val="tx1"/>
              </a:solidFill>
              <a:round/>
              <a:headEnd/>
              <a:tailEnd/>
            </a:ln>
          </p:spPr>
          <p:txBody>
            <a:bodyPr/>
            <a:lstStyle/>
            <a:p>
              <a:pPr>
                <a:defRPr/>
              </a:pPr>
              <a:endParaRPr lang="en-GB" dirty="0"/>
            </a:p>
          </p:txBody>
        </p:sp>
        <p:sp>
          <p:nvSpPr>
            <p:cNvPr id="173" name="Freeform 50"/>
            <p:cNvSpPr>
              <a:spLocks/>
            </p:cNvSpPr>
            <p:nvPr/>
          </p:nvSpPr>
          <p:spPr bwMode="auto">
            <a:xfrm>
              <a:off x="5929313" y="4184650"/>
              <a:ext cx="627062" cy="698500"/>
            </a:xfrm>
            <a:custGeom>
              <a:avLst/>
              <a:gdLst>
                <a:gd name="T0" fmla="*/ 0 w 328"/>
                <a:gd name="T1" fmla="*/ 23 h 366"/>
                <a:gd name="T2" fmla="*/ 4 w 328"/>
                <a:gd name="T3" fmla="*/ 23 h 366"/>
                <a:gd name="T4" fmla="*/ 111 w 328"/>
                <a:gd name="T5" fmla="*/ 7 h 366"/>
                <a:gd name="T6" fmla="*/ 206 w 328"/>
                <a:gd name="T7" fmla="*/ 0 h 366"/>
                <a:gd name="T8" fmla="*/ 192 w 328"/>
                <a:gd name="T9" fmla="*/ 19 h 366"/>
                <a:gd name="T10" fmla="*/ 221 w 328"/>
                <a:gd name="T11" fmla="*/ 19 h 366"/>
                <a:gd name="T12" fmla="*/ 384 w 328"/>
                <a:gd name="T13" fmla="*/ 132 h 366"/>
                <a:gd name="T14" fmla="*/ 446 w 328"/>
                <a:gd name="T15" fmla="*/ 205 h 366"/>
                <a:gd name="T16" fmla="*/ 455 w 328"/>
                <a:gd name="T17" fmla="*/ 254 h 366"/>
                <a:gd name="T18" fmla="*/ 434 w 328"/>
                <a:gd name="T19" fmla="*/ 266 h 366"/>
                <a:gd name="T20" fmla="*/ 446 w 328"/>
                <a:gd name="T21" fmla="*/ 316 h 366"/>
                <a:gd name="T22" fmla="*/ 402 w 328"/>
                <a:gd name="T23" fmla="*/ 318 h 366"/>
                <a:gd name="T24" fmla="*/ 402 w 328"/>
                <a:gd name="T25" fmla="*/ 360 h 366"/>
                <a:gd name="T26" fmla="*/ 364 w 328"/>
                <a:gd name="T27" fmla="*/ 339 h 366"/>
                <a:gd name="T28" fmla="*/ 130 w 328"/>
                <a:gd name="T29" fmla="*/ 366 h 366"/>
                <a:gd name="T30" fmla="*/ 78 w 328"/>
                <a:gd name="T31" fmla="*/ 287 h 366"/>
                <a:gd name="T32" fmla="*/ 115 w 328"/>
                <a:gd name="T33" fmla="*/ 233 h 366"/>
                <a:gd name="T34" fmla="*/ 65 w 328"/>
                <a:gd name="T35" fmla="*/ 206 h 366"/>
                <a:gd name="T36" fmla="*/ 0 w 328"/>
                <a:gd name="T37" fmla="*/ 23 h 3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8"/>
                <a:gd name="T58" fmla="*/ 0 h 366"/>
                <a:gd name="T59" fmla="*/ 328 w 328"/>
                <a:gd name="T60" fmla="*/ 366 h 3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8" h="366">
                  <a:moveTo>
                    <a:pt x="0" y="23"/>
                  </a:moveTo>
                  <a:lnTo>
                    <a:pt x="4" y="23"/>
                  </a:lnTo>
                  <a:lnTo>
                    <a:pt x="80" y="7"/>
                  </a:lnTo>
                  <a:lnTo>
                    <a:pt x="148" y="0"/>
                  </a:lnTo>
                  <a:lnTo>
                    <a:pt x="138" y="19"/>
                  </a:lnTo>
                  <a:lnTo>
                    <a:pt x="159" y="19"/>
                  </a:lnTo>
                  <a:lnTo>
                    <a:pt x="276" y="132"/>
                  </a:lnTo>
                  <a:lnTo>
                    <a:pt x="322" y="205"/>
                  </a:lnTo>
                  <a:lnTo>
                    <a:pt x="328" y="254"/>
                  </a:lnTo>
                  <a:lnTo>
                    <a:pt x="313" y="266"/>
                  </a:lnTo>
                  <a:lnTo>
                    <a:pt x="322" y="316"/>
                  </a:lnTo>
                  <a:lnTo>
                    <a:pt x="289" y="318"/>
                  </a:lnTo>
                  <a:lnTo>
                    <a:pt x="289" y="360"/>
                  </a:lnTo>
                  <a:lnTo>
                    <a:pt x="263" y="339"/>
                  </a:lnTo>
                  <a:lnTo>
                    <a:pt x="94" y="366"/>
                  </a:lnTo>
                  <a:lnTo>
                    <a:pt x="56" y="287"/>
                  </a:lnTo>
                  <a:lnTo>
                    <a:pt x="83" y="233"/>
                  </a:lnTo>
                  <a:lnTo>
                    <a:pt x="47" y="206"/>
                  </a:lnTo>
                  <a:lnTo>
                    <a:pt x="0" y="23"/>
                  </a:lnTo>
                  <a:close/>
                </a:path>
              </a:pathLst>
            </a:custGeom>
            <a:solidFill>
              <a:schemeClr val="bg1"/>
            </a:solidFill>
            <a:ln w="12700">
              <a:solidFill>
                <a:schemeClr val="tx1"/>
              </a:solidFill>
              <a:round/>
              <a:headEnd/>
              <a:tailEnd/>
            </a:ln>
          </p:spPr>
          <p:txBody>
            <a:bodyPr/>
            <a:lstStyle/>
            <a:p>
              <a:pPr>
                <a:defRPr/>
              </a:pPr>
              <a:endParaRPr lang="en-GB" dirty="0"/>
            </a:p>
          </p:txBody>
        </p:sp>
        <p:sp>
          <p:nvSpPr>
            <p:cNvPr id="174" name="Freeform 51"/>
            <p:cNvSpPr>
              <a:spLocks/>
            </p:cNvSpPr>
            <p:nvPr/>
          </p:nvSpPr>
          <p:spPr bwMode="auto">
            <a:xfrm>
              <a:off x="6081713" y="3757613"/>
              <a:ext cx="982662" cy="463550"/>
            </a:xfrm>
            <a:custGeom>
              <a:avLst/>
              <a:gdLst>
                <a:gd name="T0" fmla="*/ 25 w 516"/>
                <a:gd name="T1" fmla="*/ 180 h 243"/>
                <a:gd name="T2" fmla="*/ 0 w 516"/>
                <a:gd name="T3" fmla="*/ 231 h 243"/>
                <a:gd name="T4" fmla="*/ 93 w 516"/>
                <a:gd name="T5" fmla="*/ 224 h 243"/>
                <a:gd name="T6" fmla="*/ 128 w 516"/>
                <a:gd name="T7" fmla="*/ 201 h 243"/>
                <a:gd name="T8" fmla="*/ 253 w 516"/>
                <a:gd name="T9" fmla="*/ 175 h 243"/>
                <a:gd name="T10" fmla="*/ 287 w 516"/>
                <a:gd name="T11" fmla="*/ 189 h 243"/>
                <a:gd name="T12" fmla="*/ 369 w 516"/>
                <a:gd name="T13" fmla="*/ 180 h 243"/>
                <a:gd name="T14" fmla="*/ 369 w 516"/>
                <a:gd name="T15" fmla="*/ 183 h 243"/>
                <a:gd name="T16" fmla="*/ 494 w 516"/>
                <a:gd name="T17" fmla="*/ 243 h 243"/>
                <a:gd name="T18" fmla="*/ 565 w 516"/>
                <a:gd name="T19" fmla="*/ 226 h 243"/>
                <a:gd name="T20" fmla="*/ 608 w 516"/>
                <a:gd name="T21" fmla="*/ 159 h 243"/>
                <a:gd name="T22" fmla="*/ 677 w 516"/>
                <a:gd name="T23" fmla="*/ 140 h 243"/>
                <a:gd name="T24" fmla="*/ 711 w 516"/>
                <a:gd name="T25" fmla="*/ 90 h 243"/>
                <a:gd name="T26" fmla="*/ 708 w 516"/>
                <a:gd name="T27" fmla="*/ 30 h 243"/>
                <a:gd name="T28" fmla="*/ 701 w 516"/>
                <a:gd name="T29" fmla="*/ 80 h 243"/>
                <a:gd name="T30" fmla="*/ 661 w 516"/>
                <a:gd name="T31" fmla="*/ 122 h 243"/>
                <a:gd name="T32" fmla="*/ 646 w 516"/>
                <a:gd name="T33" fmla="*/ 119 h 243"/>
                <a:gd name="T34" fmla="*/ 594 w 516"/>
                <a:gd name="T35" fmla="*/ 130 h 243"/>
                <a:gd name="T36" fmla="*/ 594 w 516"/>
                <a:gd name="T37" fmla="*/ 116 h 243"/>
                <a:gd name="T38" fmla="*/ 646 w 516"/>
                <a:gd name="T39" fmla="*/ 102 h 243"/>
                <a:gd name="T40" fmla="*/ 597 w 516"/>
                <a:gd name="T41" fmla="*/ 97 h 243"/>
                <a:gd name="T42" fmla="*/ 652 w 516"/>
                <a:gd name="T43" fmla="*/ 85 h 243"/>
                <a:gd name="T44" fmla="*/ 674 w 516"/>
                <a:gd name="T45" fmla="*/ 92 h 243"/>
                <a:gd name="T46" fmla="*/ 685 w 516"/>
                <a:gd name="T47" fmla="*/ 45 h 243"/>
                <a:gd name="T48" fmla="*/ 672 w 516"/>
                <a:gd name="T49" fmla="*/ 34 h 243"/>
                <a:gd name="T50" fmla="*/ 607 w 516"/>
                <a:gd name="T51" fmla="*/ 53 h 243"/>
                <a:gd name="T52" fmla="*/ 608 w 516"/>
                <a:gd name="T53" fmla="*/ 25 h 243"/>
                <a:gd name="T54" fmla="*/ 635 w 516"/>
                <a:gd name="T55" fmla="*/ 32 h 243"/>
                <a:gd name="T56" fmla="*/ 672 w 516"/>
                <a:gd name="T57" fmla="*/ 10 h 243"/>
                <a:gd name="T58" fmla="*/ 651 w 516"/>
                <a:gd name="T59" fmla="*/ 0 h 243"/>
                <a:gd name="T60" fmla="*/ 438 w 516"/>
                <a:gd name="T61" fmla="*/ 37 h 243"/>
                <a:gd name="T62" fmla="*/ 179 w 516"/>
                <a:gd name="T63" fmla="*/ 79 h 243"/>
                <a:gd name="T64" fmla="*/ 60 w 516"/>
                <a:gd name="T65" fmla="*/ 179 h 243"/>
                <a:gd name="T66" fmla="*/ 25 w 516"/>
                <a:gd name="T67" fmla="*/ 18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43"/>
                <a:gd name="T104" fmla="*/ 516 w 5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43">
                  <a:moveTo>
                    <a:pt x="18" y="180"/>
                  </a:moveTo>
                  <a:lnTo>
                    <a:pt x="0" y="231"/>
                  </a:lnTo>
                  <a:lnTo>
                    <a:pt x="67" y="224"/>
                  </a:lnTo>
                  <a:lnTo>
                    <a:pt x="93" y="201"/>
                  </a:lnTo>
                  <a:lnTo>
                    <a:pt x="184" y="175"/>
                  </a:lnTo>
                  <a:lnTo>
                    <a:pt x="209" y="189"/>
                  </a:lnTo>
                  <a:lnTo>
                    <a:pt x="269" y="180"/>
                  </a:lnTo>
                  <a:lnTo>
                    <a:pt x="269" y="183"/>
                  </a:lnTo>
                  <a:lnTo>
                    <a:pt x="359" y="243"/>
                  </a:lnTo>
                  <a:lnTo>
                    <a:pt x="411" y="226"/>
                  </a:lnTo>
                  <a:lnTo>
                    <a:pt x="441" y="159"/>
                  </a:lnTo>
                  <a:lnTo>
                    <a:pt x="492" y="140"/>
                  </a:lnTo>
                  <a:lnTo>
                    <a:pt x="516" y="90"/>
                  </a:lnTo>
                  <a:lnTo>
                    <a:pt x="515" y="30"/>
                  </a:lnTo>
                  <a:lnTo>
                    <a:pt x="509" y="80"/>
                  </a:lnTo>
                  <a:lnTo>
                    <a:pt x="480" y="122"/>
                  </a:lnTo>
                  <a:lnTo>
                    <a:pt x="469" y="119"/>
                  </a:lnTo>
                  <a:lnTo>
                    <a:pt x="431" y="130"/>
                  </a:lnTo>
                  <a:lnTo>
                    <a:pt x="431" y="116"/>
                  </a:lnTo>
                  <a:lnTo>
                    <a:pt x="469" y="102"/>
                  </a:lnTo>
                  <a:lnTo>
                    <a:pt x="434" y="97"/>
                  </a:lnTo>
                  <a:lnTo>
                    <a:pt x="474" y="85"/>
                  </a:lnTo>
                  <a:lnTo>
                    <a:pt x="489" y="92"/>
                  </a:lnTo>
                  <a:lnTo>
                    <a:pt x="497" y="45"/>
                  </a:lnTo>
                  <a:lnTo>
                    <a:pt x="487" y="34"/>
                  </a:lnTo>
                  <a:lnTo>
                    <a:pt x="440" y="53"/>
                  </a:lnTo>
                  <a:lnTo>
                    <a:pt x="441" y="25"/>
                  </a:lnTo>
                  <a:lnTo>
                    <a:pt x="461" y="32"/>
                  </a:lnTo>
                  <a:lnTo>
                    <a:pt x="487" y="10"/>
                  </a:lnTo>
                  <a:lnTo>
                    <a:pt x="473" y="0"/>
                  </a:lnTo>
                  <a:lnTo>
                    <a:pt x="318" y="37"/>
                  </a:lnTo>
                  <a:lnTo>
                    <a:pt x="129" y="79"/>
                  </a:lnTo>
                  <a:lnTo>
                    <a:pt x="43" y="179"/>
                  </a:lnTo>
                  <a:lnTo>
                    <a:pt x="18" y="180"/>
                  </a:lnTo>
                  <a:close/>
                </a:path>
              </a:pathLst>
            </a:custGeom>
            <a:solidFill>
              <a:srgbClr val="FC8004"/>
            </a:solidFill>
            <a:ln w="12700">
              <a:solidFill>
                <a:schemeClr val="tx1"/>
              </a:solidFill>
              <a:round/>
              <a:headEnd/>
              <a:tailEnd/>
            </a:ln>
          </p:spPr>
          <p:txBody>
            <a:bodyPr/>
            <a:lstStyle/>
            <a:p>
              <a:pPr>
                <a:defRPr/>
              </a:pPr>
              <a:endParaRPr lang="en-GB" dirty="0"/>
            </a:p>
          </p:txBody>
        </p:sp>
        <p:sp>
          <p:nvSpPr>
            <p:cNvPr id="175" name="Freeform 52"/>
            <p:cNvSpPr>
              <a:spLocks/>
            </p:cNvSpPr>
            <p:nvPr/>
          </p:nvSpPr>
          <p:spPr bwMode="auto">
            <a:xfrm>
              <a:off x="6877050" y="3270250"/>
              <a:ext cx="136525" cy="182563"/>
            </a:xfrm>
            <a:custGeom>
              <a:avLst/>
              <a:gdLst>
                <a:gd name="T0" fmla="*/ 0 w 72"/>
                <a:gd name="T1" fmla="*/ 5 h 96"/>
                <a:gd name="T2" fmla="*/ 20 w 72"/>
                <a:gd name="T3" fmla="*/ 0 h 96"/>
                <a:gd name="T4" fmla="*/ 66 w 72"/>
                <a:gd name="T5" fmla="*/ 21 h 96"/>
                <a:gd name="T6" fmla="*/ 66 w 72"/>
                <a:gd name="T7" fmla="*/ 42 h 96"/>
                <a:gd name="T8" fmla="*/ 97 w 72"/>
                <a:gd name="T9" fmla="*/ 57 h 96"/>
                <a:gd name="T10" fmla="*/ 99 w 72"/>
                <a:gd name="T11" fmla="*/ 85 h 96"/>
                <a:gd name="T12" fmla="*/ 48 w 72"/>
                <a:gd name="T13" fmla="*/ 96 h 96"/>
                <a:gd name="T14" fmla="*/ 0 w 72"/>
                <a:gd name="T15" fmla="*/ 5 h 96"/>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96"/>
                <a:gd name="T26" fmla="*/ 72 w 7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96">
                  <a:moveTo>
                    <a:pt x="0" y="5"/>
                  </a:moveTo>
                  <a:lnTo>
                    <a:pt x="15" y="0"/>
                  </a:lnTo>
                  <a:lnTo>
                    <a:pt x="48" y="21"/>
                  </a:lnTo>
                  <a:lnTo>
                    <a:pt x="48" y="42"/>
                  </a:lnTo>
                  <a:lnTo>
                    <a:pt x="71" y="57"/>
                  </a:lnTo>
                  <a:lnTo>
                    <a:pt x="72" y="85"/>
                  </a:lnTo>
                  <a:lnTo>
                    <a:pt x="35" y="96"/>
                  </a:lnTo>
                  <a:lnTo>
                    <a:pt x="0" y="5"/>
                  </a:lnTo>
                  <a:close/>
                </a:path>
              </a:pathLst>
            </a:custGeom>
            <a:solidFill>
              <a:schemeClr val="bg1"/>
            </a:solidFill>
            <a:ln w="12700">
              <a:solidFill>
                <a:schemeClr val="tx1"/>
              </a:solidFill>
              <a:round/>
              <a:headEnd/>
              <a:tailEnd/>
            </a:ln>
          </p:spPr>
          <p:txBody>
            <a:bodyPr/>
            <a:lstStyle/>
            <a:p>
              <a:pPr>
                <a:defRPr/>
              </a:pPr>
              <a:endParaRPr lang="en-GB" dirty="0"/>
            </a:p>
          </p:txBody>
        </p:sp>
        <p:sp>
          <p:nvSpPr>
            <p:cNvPr id="176" name="Freeform 53"/>
            <p:cNvSpPr>
              <a:spLocks/>
            </p:cNvSpPr>
            <p:nvPr/>
          </p:nvSpPr>
          <p:spPr bwMode="auto">
            <a:xfrm>
              <a:off x="6345238" y="2382838"/>
              <a:ext cx="731837" cy="639762"/>
            </a:xfrm>
            <a:custGeom>
              <a:avLst/>
              <a:gdLst>
                <a:gd name="T0" fmla="*/ 40 w 384"/>
                <a:gd name="T1" fmla="*/ 226 h 336"/>
                <a:gd name="T2" fmla="*/ 92 w 384"/>
                <a:gd name="T3" fmla="*/ 206 h 336"/>
                <a:gd name="T4" fmla="*/ 158 w 384"/>
                <a:gd name="T5" fmla="*/ 201 h 336"/>
                <a:gd name="T6" fmla="*/ 177 w 384"/>
                <a:gd name="T7" fmla="*/ 183 h 336"/>
                <a:gd name="T8" fmla="*/ 198 w 384"/>
                <a:gd name="T9" fmla="*/ 181 h 336"/>
                <a:gd name="T10" fmla="*/ 212 w 384"/>
                <a:gd name="T11" fmla="*/ 162 h 336"/>
                <a:gd name="T12" fmla="*/ 235 w 384"/>
                <a:gd name="T13" fmla="*/ 155 h 336"/>
                <a:gd name="T14" fmla="*/ 225 w 384"/>
                <a:gd name="T15" fmla="*/ 120 h 336"/>
                <a:gd name="T16" fmla="*/ 211 w 384"/>
                <a:gd name="T17" fmla="*/ 111 h 336"/>
                <a:gd name="T18" fmla="*/ 240 w 384"/>
                <a:gd name="T19" fmla="*/ 82 h 336"/>
                <a:gd name="T20" fmla="*/ 258 w 384"/>
                <a:gd name="T21" fmla="*/ 82 h 336"/>
                <a:gd name="T22" fmla="*/ 320 w 384"/>
                <a:gd name="T23" fmla="*/ 22 h 336"/>
                <a:gd name="T24" fmla="*/ 414 w 384"/>
                <a:gd name="T25" fmla="*/ 0 h 336"/>
                <a:gd name="T26" fmla="*/ 425 w 384"/>
                <a:gd name="T27" fmla="*/ 56 h 336"/>
                <a:gd name="T28" fmla="*/ 430 w 384"/>
                <a:gd name="T29" fmla="*/ 54 h 336"/>
                <a:gd name="T30" fmla="*/ 452 w 384"/>
                <a:gd name="T31" fmla="*/ 74 h 336"/>
                <a:gd name="T32" fmla="*/ 453 w 384"/>
                <a:gd name="T33" fmla="*/ 132 h 336"/>
                <a:gd name="T34" fmla="*/ 482 w 384"/>
                <a:gd name="T35" fmla="*/ 179 h 336"/>
                <a:gd name="T36" fmla="*/ 493 w 384"/>
                <a:gd name="T37" fmla="*/ 240 h 336"/>
                <a:gd name="T38" fmla="*/ 495 w 384"/>
                <a:gd name="T39" fmla="*/ 293 h 336"/>
                <a:gd name="T40" fmla="*/ 530 w 384"/>
                <a:gd name="T41" fmla="*/ 310 h 336"/>
                <a:gd name="T42" fmla="*/ 505 w 384"/>
                <a:gd name="T43" fmla="*/ 336 h 336"/>
                <a:gd name="T44" fmla="*/ 444 w 384"/>
                <a:gd name="T45" fmla="*/ 306 h 336"/>
                <a:gd name="T46" fmla="*/ 412 w 384"/>
                <a:gd name="T47" fmla="*/ 308 h 336"/>
                <a:gd name="T48" fmla="*/ 380 w 384"/>
                <a:gd name="T49" fmla="*/ 301 h 336"/>
                <a:gd name="T50" fmla="*/ 381 w 384"/>
                <a:gd name="T51" fmla="*/ 283 h 336"/>
                <a:gd name="T52" fmla="*/ 362 w 384"/>
                <a:gd name="T53" fmla="*/ 277 h 336"/>
                <a:gd name="T54" fmla="*/ 15 w 384"/>
                <a:gd name="T55" fmla="*/ 329 h 336"/>
                <a:gd name="T56" fmla="*/ 0 w 384"/>
                <a:gd name="T57" fmla="*/ 314 h 336"/>
                <a:gd name="T58" fmla="*/ 52 w 384"/>
                <a:gd name="T59" fmla="*/ 254 h 336"/>
                <a:gd name="T60" fmla="*/ 40 w 384"/>
                <a:gd name="T61" fmla="*/ 226 h 3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4"/>
                <a:gd name="T94" fmla="*/ 0 h 336"/>
                <a:gd name="T95" fmla="*/ 384 w 384"/>
                <a:gd name="T96" fmla="*/ 336 h 3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4" h="336">
                  <a:moveTo>
                    <a:pt x="29" y="226"/>
                  </a:moveTo>
                  <a:lnTo>
                    <a:pt x="66" y="206"/>
                  </a:lnTo>
                  <a:lnTo>
                    <a:pt x="115" y="201"/>
                  </a:lnTo>
                  <a:lnTo>
                    <a:pt x="127" y="183"/>
                  </a:lnTo>
                  <a:lnTo>
                    <a:pt x="144" y="181"/>
                  </a:lnTo>
                  <a:lnTo>
                    <a:pt x="154" y="162"/>
                  </a:lnTo>
                  <a:lnTo>
                    <a:pt x="171" y="155"/>
                  </a:lnTo>
                  <a:lnTo>
                    <a:pt x="163" y="120"/>
                  </a:lnTo>
                  <a:lnTo>
                    <a:pt x="153" y="111"/>
                  </a:lnTo>
                  <a:lnTo>
                    <a:pt x="174" y="82"/>
                  </a:lnTo>
                  <a:lnTo>
                    <a:pt x="187" y="82"/>
                  </a:lnTo>
                  <a:lnTo>
                    <a:pt x="232" y="22"/>
                  </a:lnTo>
                  <a:lnTo>
                    <a:pt x="301" y="0"/>
                  </a:lnTo>
                  <a:lnTo>
                    <a:pt x="308" y="56"/>
                  </a:lnTo>
                  <a:lnTo>
                    <a:pt x="312" y="54"/>
                  </a:lnTo>
                  <a:lnTo>
                    <a:pt x="328" y="74"/>
                  </a:lnTo>
                  <a:lnTo>
                    <a:pt x="329" y="132"/>
                  </a:lnTo>
                  <a:lnTo>
                    <a:pt x="350" y="179"/>
                  </a:lnTo>
                  <a:lnTo>
                    <a:pt x="358" y="240"/>
                  </a:lnTo>
                  <a:lnTo>
                    <a:pt x="360" y="293"/>
                  </a:lnTo>
                  <a:lnTo>
                    <a:pt x="384" y="310"/>
                  </a:lnTo>
                  <a:lnTo>
                    <a:pt x="366" y="336"/>
                  </a:lnTo>
                  <a:lnTo>
                    <a:pt x="322" y="306"/>
                  </a:lnTo>
                  <a:lnTo>
                    <a:pt x="299" y="308"/>
                  </a:lnTo>
                  <a:lnTo>
                    <a:pt x="276" y="301"/>
                  </a:lnTo>
                  <a:lnTo>
                    <a:pt x="277" y="283"/>
                  </a:lnTo>
                  <a:lnTo>
                    <a:pt x="262" y="277"/>
                  </a:lnTo>
                  <a:lnTo>
                    <a:pt x="11" y="329"/>
                  </a:lnTo>
                  <a:lnTo>
                    <a:pt x="0" y="314"/>
                  </a:lnTo>
                  <a:lnTo>
                    <a:pt x="38" y="254"/>
                  </a:lnTo>
                  <a:lnTo>
                    <a:pt x="29" y="226"/>
                  </a:lnTo>
                  <a:close/>
                </a:path>
              </a:pathLst>
            </a:custGeom>
            <a:solidFill>
              <a:srgbClr val="FC8004"/>
            </a:solidFill>
            <a:ln w="12700">
              <a:solidFill>
                <a:schemeClr val="tx1"/>
              </a:solidFill>
              <a:round/>
              <a:headEnd/>
              <a:tailEnd/>
            </a:ln>
          </p:spPr>
          <p:txBody>
            <a:bodyPr/>
            <a:lstStyle/>
            <a:p>
              <a:pPr>
                <a:defRPr/>
              </a:pPr>
              <a:endParaRPr lang="en-GB" dirty="0"/>
            </a:p>
          </p:txBody>
        </p:sp>
        <p:sp>
          <p:nvSpPr>
            <p:cNvPr id="177" name="Freeform 54"/>
            <p:cNvSpPr>
              <a:spLocks/>
            </p:cNvSpPr>
            <p:nvPr/>
          </p:nvSpPr>
          <p:spPr bwMode="auto">
            <a:xfrm>
              <a:off x="7059613" y="2919413"/>
              <a:ext cx="212725" cy="138112"/>
            </a:xfrm>
            <a:custGeom>
              <a:avLst/>
              <a:gdLst>
                <a:gd name="T0" fmla="*/ 0 w 112"/>
                <a:gd name="T1" fmla="*/ 53 h 72"/>
                <a:gd name="T2" fmla="*/ 63 w 112"/>
                <a:gd name="T3" fmla="*/ 30 h 72"/>
                <a:gd name="T4" fmla="*/ 124 w 112"/>
                <a:gd name="T5" fmla="*/ 0 h 72"/>
                <a:gd name="T6" fmla="*/ 135 w 112"/>
                <a:gd name="T7" fmla="*/ 1 h 72"/>
                <a:gd name="T8" fmla="*/ 153 w 112"/>
                <a:gd name="T9" fmla="*/ 3 h 72"/>
                <a:gd name="T10" fmla="*/ 92 w 112"/>
                <a:gd name="T11" fmla="*/ 40 h 72"/>
                <a:gd name="T12" fmla="*/ 17 w 112"/>
                <a:gd name="T13" fmla="*/ 72 h 72"/>
                <a:gd name="T14" fmla="*/ 0 w 112"/>
                <a:gd name="T15" fmla="*/ 53 h 72"/>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72"/>
                <a:gd name="T26" fmla="*/ 112 w 11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72">
                  <a:moveTo>
                    <a:pt x="0" y="53"/>
                  </a:moveTo>
                  <a:lnTo>
                    <a:pt x="46" y="30"/>
                  </a:lnTo>
                  <a:lnTo>
                    <a:pt x="91" y="0"/>
                  </a:lnTo>
                  <a:lnTo>
                    <a:pt x="99" y="1"/>
                  </a:lnTo>
                  <a:lnTo>
                    <a:pt x="112" y="3"/>
                  </a:lnTo>
                  <a:lnTo>
                    <a:pt x="68" y="40"/>
                  </a:lnTo>
                  <a:lnTo>
                    <a:pt x="13" y="72"/>
                  </a:lnTo>
                  <a:lnTo>
                    <a:pt x="0" y="53"/>
                  </a:lnTo>
                  <a:close/>
                </a:path>
              </a:pathLst>
            </a:custGeom>
            <a:solidFill>
              <a:srgbClr val="FC8004"/>
            </a:solidFill>
            <a:ln w="12700">
              <a:solidFill>
                <a:schemeClr val="tx1"/>
              </a:solidFill>
              <a:round/>
              <a:headEnd/>
              <a:tailEnd/>
            </a:ln>
          </p:spPr>
          <p:txBody>
            <a:bodyPr/>
            <a:lstStyle/>
            <a:p>
              <a:pPr>
                <a:defRPr/>
              </a:pPr>
              <a:endParaRPr lang="en-GB" dirty="0"/>
            </a:p>
          </p:txBody>
        </p:sp>
        <p:sp>
          <p:nvSpPr>
            <p:cNvPr id="178" name="Freeform 55"/>
            <p:cNvSpPr>
              <a:spLocks/>
            </p:cNvSpPr>
            <p:nvPr/>
          </p:nvSpPr>
          <p:spPr bwMode="auto">
            <a:xfrm>
              <a:off x="6956425" y="3517900"/>
              <a:ext cx="58738" cy="109538"/>
            </a:xfrm>
            <a:custGeom>
              <a:avLst/>
              <a:gdLst>
                <a:gd name="T0" fmla="*/ 0 w 31"/>
                <a:gd name="T1" fmla="*/ 5 h 57"/>
                <a:gd name="T2" fmla="*/ 45 w 31"/>
                <a:gd name="T3" fmla="*/ 0 h 57"/>
                <a:gd name="T4" fmla="*/ 20 w 31"/>
                <a:gd name="T5" fmla="*/ 57 h 57"/>
                <a:gd name="T6" fmla="*/ 2 w 31"/>
                <a:gd name="T7" fmla="*/ 55 h 57"/>
                <a:gd name="T8" fmla="*/ 0 w 31"/>
                <a:gd name="T9" fmla="*/ 5 h 57"/>
                <a:gd name="T10" fmla="*/ 0 60000 65536"/>
                <a:gd name="T11" fmla="*/ 0 60000 65536"/>
                <a:gd name="T12" fmla="*/ 0 60000 65536"/>
                <a:gd name="T13" fmla="*/ 0 60000 65536"/>
                <a:gd name="T14" fmla="*/ 0 60000 65536"/>
                <a:gd name="T15" fmla="*/ 0 w 31"/>
                <a:gd name="T16" fmla="*/ 0 h 57"/>
                <a:gd name="T17" fmla="*/ 31 w 31"/>
                <a:gd name="T18" fmla="*/ 57 h 57"/>
              </a:gdLst>
              <a:ahLst/>
              <a:cxnLst>
                <a:cxn ang="T10">
                  <a:pos x="T0" y="T1"/>
                </a:cxn>
                <a:cxn ang="T11">
                  <a:pos x="T2" y="T3"/>
                </a:cxn>
                <a:cxn ang="T12">
                  <a:pos x="T4" y="T5"/>
                </a:cxn>
                <a:cxn ang="T13">
                  <a:pos x="T6" y="T7"/>
                </a:cxn>
                <a:cxn ang="T14">
                  <a:pos x="T8" y="T9"/>
                </a:cxn>
              </a:cxnLst>
              <a:rect l="T15" t="T16" r="T17" b="T18"/>
              <a:pathLst>
                <a:path w="31" h="57">
                  <a:moveTo>
                    <a:pt x="0" y="5"/>
                  </a:moveTo>
                  <a:lnTo>
                    <a:pt x="31" y="0"/>
                  </a:lnTo>
                  <a:lnTo>
                    <a:pt x="14" y="57"/>
                  </a:lnTo>
                  <a:lnTo>
                    <a:pt x="2" y="55"/>
                  </a:lnTo>
                  <a:lnTo>
                    <a:pt x="0" y="5"/>
                  </a:lnTo>
                  <a:close/>
                </a:path>
              </a:pathLst>
            </a:custGeom>
            <a:solidFill>
              <a:schemeClr val="bg1"/>
            </a:solidFill>
            <a:ln w="12700">
              <a:solidFill>
                <a:schemeClr val="tx1"/>
              </a:solidFill>
              <a:round/>
              <a:headEnd/>
              <a:tailEnd/>
            </a:ln>
          </p:spPr>
          <p:txBody>
            <a:bodyPr/>
            <a:lstStyle/>
            <a:p>
              <a:pPr>
                <a:defRPr/>
              </a:pPr>
              <a:endParaRPr lang="en-GB" dirty="0"/>
            </a:p>
          </p:txBody>
        </p:sp>
      </p:grpSp>
    </p:spTree>
    <p:extLst>
      <p:ext uri="{BB962C8B-B14F-4D97-AF65-F5344CB8AC3E}">
        <p14:creationId xmlns:p14="http://schemas.microsoft.com/office/powerpoint/2010/main" xmlns="" val="28170694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gray">
          <a:xfrm>
            <a:off x="393332" y="468788"/>
            <a:ext cx="8229600" cy="303096"/>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eaLnBrk="0" hangingPunct="0">
              <a:lnSpc>
                <a:spcPct val="106000"/>
              </a:lnSpc>
              <a:defRPr/>
            </a:pPr>
            <a:r>
              <a:rPr lang="en-US" sz="2000" b="1" kern="0" noProof="0" dirty="0" smtClean="0">
                <a:latin typeface="+mj-lt"/>
                <a:ea typeface="+mj-ea"/>
                <a:cs typeface="+mj-cs"/>
              </a:rPr>
              <a:t>RRIF Update </a:t>
            </a:r>
            <a:endParaRPr kumimoji="0" lang="en-US" sz="2000" b="1" i="1"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54" name="Rectangle 153"/>
          <p:cNvSpPr/>
          <p:nvPr/>
        </p:nvSpPr>
        <p:spPr bwMode="auto">
          <a:xfrm>
            <a:off x="444327" y="914400"/>
            <a:ext cx="3025966" cy="3388999"/>
          </a:xfrm>
          <a:prstGeom prst="rect">
            <a:avLst/>
          </a:prstGeom>
          <a:solidFill>
            <a:srgbClr val="00B050"/>
          </a:solidFill>
          <a:ln w="14605" algn="ctr">
            <a:solidFill>
              <a:schemeClr val="tx1"/>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155" name="TextBox 154"/>
          <p:cNvSpPr txBox="1"/>
          <p:nvPr/>
        </p:nvSpPr>
        <p:spPr>
          <a:xfrm>
            <a:off x="1752602" y="1120170"/>
            <a:ext cx="1649364" cy="707886"/>
          </a:xfrm>
          <a:prstGeom prst="rect">
            <a:avLst/>
          </a:prstGeom>
          <a:noFill/>
        </p:spPr>
        <p:txBody>
          <a:bodyPr wrap="square" rtlCol="0">
            <a:spAutoFit/>
          </a:bodyPr>
          <a:lstStyle/>
          <a:p>
            <a:pPr algn="ctr"/>
            <a:r>
              <a:rPr lang="en-US" sz="2000" b="1" dirty="0" smtClean="0">
                <a:solidFill>
                  <a:schemeClr val="bg1"/>
                </a:solidFill>
              </a:rPr>
              <a:t>Loans Issued</a:t>
            </a:r>
            <a:endParaRPr lang="en-US" sz="2000" b="1" dirty="0">
              <a:solidFill>
                <a:schemeClr val="bg1"/>
              </a:solidFill>
            </a:endParaRPr>
          </a:p>
        </p:txBody>
      </p:sp>
      <p:sp>
        <p:nvSpPr>
          <p:cNvPr id="156" name="TextBox 155"/>
          <p:cNvSpPr txBox="1"/>
          <p:nvPr/>
        </p:nvSpPr>
        <p:spPr>
          <a:xfrm>
            <a:off x="1702675" y="3277239"/>
            <a:ext cx="1767618" cy="1015663"/>
          </a:xfrm>
          <a:prstGeom prst="rect">
            <a:avLst/>
          </a:prstGeom>
          <a:noFill/>
        </p:spPr>
        <p:txBody>
          <a:bodyPr wrap="square" rtlCol="0">
            <a:spAutoFit/>
          </a:bodyPr>
          <a:lstStyle/>
          <a:p>
            <a:pPr algn="ctr"/>
            <a:r>
              <a:rPr lang="en-US" sz="2000" b="1" dirty="0" smtClean="0">
                <a:solidFill>
                  <a:schemeClr val="bg1"/>
                </a:solidFill>
              </a:rPr>
              <a:t>Applications Under Review</a:t>
            </a:r>
            <a:endParaRPr lang="en-US" sz="2000" b="1" dirty="0">
              <a:solidFill>
                <a:schemeClr val="bg1"/>
              </a:solidFill>
            </a:endParaRPr>
          </a:p>
        </p:txBody>
      </p:sp>
      <p:sp>
        <p:nvSpPr>
          <p:cNvPr id="157" name="TextBox 156"/>
          <p:cNvSpPr txBox="1"/>
          <p:nvPr/>
        </p:nvSpPr>
        <p:spPr>
          <a:xfrm>
            <a:off x="1761801" y="2254956"/>
            <a:ext cx="1649366" cy="707886"/>
          </a:xfrm>
          <a:prstGeom prst="rect">
            <a:avLst/>
          </a:prstGeom>
          <a:noFill/>
        </p:spPr>
        <p:txBody>
          <a:bodyPr wrap="square" rtlCol="0">
            <a:spAutoFit/>
          </a:bodyPr>
          <a:lstStyle/>
          <a:p>
            <a:pPr algn="ctr"/>
            <a:r>
              <a:rPr lang="en-US" sz="2000" b="1" dirty="0" smtClean="0">
                <a:solidFill>
                  <a:schemeClr val="bg1"/>
                </a:solidFill>
              </a:rPr>
              <a:t>Billion Obligated</a:t>
            </a:r>
            <a:endParaRPr lang="en-US" sz="2000" b="1" dirty="0">
              <a:solidFill>
                <a:schemeClr val="bg1"/>
              </a:solidFill>
            </a:endParaRPr>
          </a:p>
        </p:txBody>
      </p:sp>
      <p:sp>
        <p:nvSpPr>
          <p:cNvPr id="158" name="TextBox 157"/>
          <p:cNvSpPr txBox="1"/>
          <p:nvPr/>
        </p:nvSpPr>
        <p:spPr>
          <a:xfrm>
            <a:off x="329437" y="1043226"/>
            <a:ext cx="1423163" cy="861774"/>
          </a:xfrm>
          <a:prstGeom prst="rect">
            <a:avLst/>
          </a:prstGeom>
          <a:noFill/>
        </p:spPr>
        <p:txBody>
          <a:bodyPr wrap="square" rtlCol="0">
            <a:spAutoFit/>
          </a:bodyPr>
          <a:lstStyle/>
          <a:p>
            <a:pPr algn="r"/>
            <a:r>
              <a:rPr lang="en-US" sz="5000" dirty="0" smtClean="0">
                <a:solidFill>
                  <a:schemeClr val="bg1"/>
                </a:solidFill>
              </a:rPr>
              <a:t>33</a:t>
            </a:r>
            <a:endParaRPr lang="en-US" sz="5000" dirty="0">
              <a:solidFill>
                <a:schemeClr val="bg1"/>
              </a:solidFill>
            </a:endParaRPr>
          </a:p>
        </p:txBody>
      </p:sp>
      <p:sp>
        <p:nvSpPr>
          <p:cNvPr id="159" name="TextBox 158"/>
          <p:cNvSpPr txBox="1"/>
          <p:nvPr/>
        </p:nvSpPr>
        <p:spPr>
          <a:xfrm>
            <a:off x="405637" y="2178012"/>
            <a:ext cx="1423163" cy="861774"/>
          </a:xfrm>
          <a:prstGeom prst="rect">
            <a:avLst/>
          </a:prstGeom>
          <a:noFill/>
        </p:spPr>
        <p:txBody>
          <a:bodyPr wrap="square" rtlCol="0">
            <a:spAutoFit/>
          </a:bodyPr>
          <a:lstStyle/>
          <a:p>
            <a:pPr algn="r"/>
            <a:r>
              <a:rPr lang="en-US" sz="5000" dirty="0" smtClean="0">
                <a:solidFill>
                  <a:schemeClr val="bg1"/>
                </a:solidFill>
              </a:rPr>
              <a:t>$1.7</a:t>
            </a:r>
            <a:endParaRPr lang="en-US" sz="5000" dirty="0">
              <a:solidFill>
                <a:schemeClr val="bg1"/>
              </a:solidFill>
            </a:endParaRPr>
          </a:p>
        </p:txBody>
      </p:sp>
      <p:sp>
        <p:nvSpPr>
          <p:cNvPr id="160" name="TextBox 159"/>
          <p:cNvSpPr txBox="1"/>
          <p:nvPr/>
        </p:nvSpPr>
        <p:spPr>
          <a:xfrm>
            <a:off x="284102" y="3340419"/>
            <a:ext cx="1423163" cy="861774"/>
          </a:xfrm>
          <a:prstGeom prst="rect">
            <a:avLst/>
          </a:prstGeom>
          <a:noFill/>
        </p:spPr>
        <p:txBody>
          <a:bodyPr wrap="square" rtlCol="0">
            <a:spAutoFit/>
          </a:bodyPr>
          <a:lstStyle/>
          <a:p>
            <a:pPr algn="r"/>
            <a:r>
              <a:rPr lang="en-US" sz="5000" dirty="0" smtClean="0">
                <a:solidFill>
                  <a:schemeClr val="bg1"/>
                </a:solidFill>
              </a:rPr>
              <a:t>12</a:t>
            </a:r>
            <a:endParaRPr lang="en-US" sz="5000" dirty="0">
              <a:solidFill>
                <a:schemeClr val="bg1"/>
              </a:solidFill>
            </a:endParaRPr>
          </a:p>
        </p:txBody>
      </p:sp>
      <p:cxnSp>
        <p:nvCxnSpPr>
          <p:cNvPr id="161" name="Straight Connector 160"/>
          <p:cNvCxnSpPr/>
          <p:nvPr/>
        </p:nvCxnSpPr>
        <p:spPr bwMode="auto">
          <a:xfrm>
            <a:off x="966090" y="2057400"/>
            <a:ext cx="1905000" cy="0"/>
          </a:xfrm>
          <a:prstGeom prst="line">
            <a:avLst/>
          </a:prstGeom>
          <a:solidFill>
            <a:schemeClr val="accent2"/>
          </a:solidFill>
          <a:ln w="12700" cap="flat" cmpd="sng" algn="ctr">
            <a:solidFill>
              <a:schemeClr val="accent3"/>
            </a:solidFill>
            <a:prstDash val="solid"/>
            <a:round/>
            <a:headEnd type="none" w="med" len="med"/>
            <a:tailEnd type="none" w="med" len="med"/>
          </a:ln>
          <a:effectLst/>
        </p:spPr>
      </p:cxnSp>
      <p:cxnSp>
        <p:nvCxnSpPr>
          <p:cNvPr id="162" name="Straight Connector 161"/>
          <p:cNvCxnSpPr/>
          <p:nvPr/>
        </p:nvCxnSpPr>
        <p:spPr bwMode="auto">
          <a:xfrm>
            <a:off x="966090" y="3200400"/>
            <a:ext cx="1905000" cy="0"/>
          </a:xfrm>
          <a:prstGeom prst="line">
            <a:avLst/>
          </a:prstGeom>
          <a:solidFill>
            <a:schemeClr val="accent2"/>
          </a:solidFill>
          <a:ln w="12700" cap="flat" cmpd="sng" algn="ctr">
            <a:solidFill>
              <a:schemeClr val="accent3"/>
            </a:solidFill>
            <a:prstDash val="solid"/>
            <a:round/>
            <a:headEnd type="none" w="med" len="med"/>
            <a:tailEnd type="none" w="med" len="med"/>
          </a:ln>
          <a:effectLst/>
        </p:spPr>
      </p:cxnSp>
      <p:sp>
        <p:nvSpPr>
          <p:cNvPr id="7" name="Rectangle 6"/>
          <p:cNvSpPr/>
          <p:nvPr/>
        </p:nvSpPr>
        <p:spPr bwMode="auto">
          <a:xfrm>
            <a:off x="447680" y="4694872"/>
            <a:ext cx="8248641" cy="1629728"/>
          </a:xfrm>
          <a:prstGeom prst="rect">
            <a:avLst/>
          </a:prstGeom>
          <a:solidFill>
            <a:schemeClr val="bg1"/>
          </a:solidFill>
          <a:ln w="38100" algn="ctr">
            <a:solidFill>
              <a:srgbClr val="00B050"/>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9" name="TextBox 8"/>
          <p:cNvSpPr txBox="1"/>
          <p:nvPr/>
        </p:nvSpPr>
        <p:spPr>
          <a:xfrm>
            <a:off x="858305" y="4507468"/>
            <a:ext cx="2342095" cy="369332"/>
          </a:xfrm>
          <a:prstGeom prst="rect">
            <a:avLst/>
          </a:prstGeom>
          <a:solidFill>
            <a:schemeClr val="bg1"/>
          </a:solidFill>
        </p:spPr>
        <p:txBody>
          <a:bodyPr wrap="square" rtlCol="0">
            <a:spAutoFit/>
          </a:bodyPr>
          <a:lstStyle/>
          <a:p>
            <a:r>
              <a:rPr lang="en-US" b="1" dirty="0" smtClean="0"/>
              <a:t>Program Highlights</a:t>
            </a:r>
          </a:p>
        </p:txBody>
      </p:sp>
      <p:sp>
        <p:nvSpPr>
          <p:cNvPr id="2" name="TextBox 1"/>
          <p:cNvSpPr txBox="1"/>
          <p:nvPr/>
        </p:nvSpPr>
        <p:spPr>
          <a:xfrm>
            <a:off x="481837" y="4800600"/>
            <a:ext cx="4170761" cy="1615827"/>
          </a:xfrm>
          <a:prstGeom prst="rect">
            <a:avLst/>
          </a:prstGeom>
          <a:noFill/>
        </p:spPr>
        <p:txBody>
          <a:bodyPr wrap="square" rtlCol="0">
            <a:spAutoFit/>
          </a:bodyPr>
          <a:lstStyle/>
          <a:p>
            <a:pPr marL="228600" indent="-228600">
              <a:buFont typeface="Arial" pitchFamily="34" charset="0"/>
              <a:buChar char="•"/>
            </a:pPr>
            <a:r>
              <a:rPr lang="en-US" dirty="0" smtClean="0"/>
              <a:t>Investments </a:t>
            </a:r>
            <a:r>
              <a:rPr lang="en-US" dirty="0"/>
              <a:t>in </a:t>
            </a:r>
            <a:r>
              <a:rPr lang="en-US" dirty="0" smtClean="0"/>
              <a:t>26 </a:t>
            </a:r>
            <a:r>
              <a:rPr lang="en-US" dirty="0"/>
              <a:t>states</a:t>
            </a:r>
          </a:p>
          <a:p>
            <a:pPr marL="228600" indent="-228600">
              <a:buFont typeface="Arial" pitchFamily="34" charset="0"/>
              <a:buChar char="•"/>
            </a:pPr>
            <a:endParaRPr lang="en-US" dirty="0" smtClean="0"/>
          </a:p>
          <a:p>
            <a:pPr marL="228600" indent="-228600">
              <a:buFont typeface="Arial" pitchFamily="34" charset="0"/>
              <a:buChar char="•"/>
            </a:pPr>
            <a:endParaRPr lang="en-US" sz="1200" dirty="0" smtClean="0"/>
          </a:p>
          <a:p>
            <a:pPr marL="228600" indent="-228600">
              <a:buFont typeface="Arial" pitchFamily="34" charset="0"/>
              <a:buChar char="•"/>
            </a:pPr>
            <a:r>
              <a:rPr lang="en-US" dirty="0" smtClean="0"/>
              <a:t>72</a:t>
            </a:r>
            <a:r>
              <a:rPr lang="en-US" dirty="0"/>
              <a:t>% of loans have been executed with Class II and III </a:t>
            </a:r>
            <a:r>
              <a:rPr lang="en-US" dirty="0" smtClean="0"/>
              <a:t>railroads</a:t>
            </a:r>
            <a:endParaRPr lang="en-US" dirty="0"/>
          </a:p>
          <a:p>
            <a:endParaRPr lang="en-US" sz="1500" dirty="0" smtClean="0"/>
          </a:p>
        </p:txBody>
      </p:sp>
      <p:sp>
        <p:nvSpPr>
          <p:cNvPr id="76" name="TextBox 75"/>
          <p:cNvSpPr txBox="1"/>
          <p:nvPr/>
        </p:nvSpPr>
        <p:spPr>
          <a:xfrm>
            <a:off x="4571999" y="4771072"/>
            <a:ext cx="4190125" cy="1384995"/>
          </a:xfrm>
          <a:prstGeom prst="rect">
            <a:avLst/>
          </a:prstGeom>
          <a:noFill/>
        </p:spPr>
        <p:txBody>
          <a:bodyPr wrap="square" rtlCol="0">
            <a:spAutoFit/>
          </a:bodyPr>
          <a:lstStyle/>
          <a:p>
            <a:pPr marL="228600" indent="-228600">
              <a:buFont typeface="Arial" pitchFamily="34" charset="0"/>
              <a:buChar char="•"/>
            </a:pPr>
            <a:r>
              <a:rPr lang="en-US" dirty="0" smtClean="0"/>
              <a:t>New pilot </a:t>
            </a:r>
            <a:r>
              <a:rPr lang="en-US" dirty="0"/>
              <a:t>program to connect short lines to </a:t>
            </a:r>
            <a:r>
              <a:rPr lang="en-US" dirty="0" smtClean="0"/>
              <a:t>RRIF (Ohio RDC)</a:t>
            </a:r>
            <a:endParaRPr lang="en-US" dirty="0"/>
          </a:p>
          <a:p>
            <a:pPr marL="228600" indent="-228600">
              <a:buFont typeface="Arial" pitchFamily="34" charset="0"/>
              <a:buChar char="•"/>
            </a:pPr>
            <a:endParaRPr lang="en-US" sz="1200" dirty="0" smtClean="0"/>
          </a:p>
          <a:p>
            <a:pPr marL="228600" indent="-228600">
              <a:buFont typeface="Arial" pitchFamily="34" charset="0"/>
              <a:buChar char="•"/>
            </a:pPr>
            <a:r>
              <a:rPr lang="en-US" dirty="0" smtClean="0"/>
              <a:t>Program evaluation/improvements underway</a:t>
            </a:r>
            <a:endParaRPr lang="en-US" dirty="0"/>
          </a:p>
        </p:txBody>
      </p:sp>
      <p:grpSp>
        <p:nvGrpSpPr>
          <p:cNvPr id="74" name="Group 73"/>
          <p:cNvGrpSpPr/>
          <p:nvPr/>
        </p:nvGrpSpPr>
        <p:grpSpPr>
          <a:xfrm>
            <a:off x="3665175" y="914399"/>
            <a:ext cx="5096950" cy="3334197"/>
            <a:chOff x="1622425" y="1860550"/>
            <a:chExt cx="5921375" cy="3873500"/>
          </a:xfrm>
          <a:solidFill>
            <a:schemeClr val="bg1"/>
          </a:solidFill>
        </p:grpSpPr>
        <p:sp>
          <p:nvSpPr>
            <p:cNvPr id="75" name="Freeform 74"/>
            <p:cNvSpPr>
              <a:spLocks/>
            </p:cNvSpPr>
            <p:nvPr/>
          </p:nvSpPr>
          <p:spPr bwMode="auto">
            <a:xfrm>
              <a:off x="7105650" y="1860550"/>
              <a:ext cx="438150" cy="717550"/>
            </a:xfrm>
            <a:custGeom>
              <a:avLst/>
              <a:gdLst>
                <a:gd name="T0" fmla="*/ 74 w 230"/>
                <a:gd name="T1" fmla="*/ 12 h 377"/>
                <a:gd name="T2" fmla="*/ 28 w 230"/>
                <a:gd name="T3" fmla="*/ 81 h 377"/>
                <a:gd name="T4" fmla="*/ 49 w 230"/>
                <a:gd name="T5" fmla="*/ 107 h 377"/>
                <a:gd name="T6" fmla="*/ 28 w 230"/>
                <a:gd name="T7" fmla="*/ 139 h 377"/>
                <a:gd name="T8" fmla="*/ 41 w 230"/>
                <a:gd name="T9" fmla="*/ 149 h 377"/>
                <a:gd name="T10" fmla="*/ 31 w 230"/>
                <a:gd name="T11" fmla="*/ 171 h 377"/>
                <a:gd name="T12" fmla="*/ 31 w 230"/>
                <a:gd name="T13" fmla="*/ 206 h 377"/>
                <a:gd name="T14" fmla="*/ 0 w 230"/>
                <a:gd name="T15" fmla="*/ 219 h 377"/>
                <a:gd name="T16" fmla="*/ 13 w 230"/>
                <a:gd name="T17" fmla="*/ 229 h 377"/>
                <a:gd name="T18" fmla="*/ 79 w 230"/>
                <a:gd name="T19" fmla="*/ 361 h 377"/>
                <a:gd name="T20" fmla="*/ 131 w 230"/>
                <a:gd name="T21" fmla="*/ 377 h 377"/>
                <a:gd name="T22" fmla="*/ 128 w 230"/>
                <a:gd name="T23" fmla="*/ 350 h 377"/>
                <a:gd name="T24" fmla="*/ 154 w 230"/>
                <a:gd name="T25" fmla="*/ 329 h 377"/>
                <a:gd name="T26" fmla="*/ 144 w 230"/>
                <a:gd name="T27" fmla="*/ 307 h 377"/>
                <a:gd name="T28" fmla="*/ 210 w 230"/>
                <a:gd name="T29" fmla="*/ 280 h 377"/>
                <a:gd name="T30" fmla="*/ 212 w 230"/>
                <a:gd name="T31" fmla="*/ 243 h 377"/>
                <a:gd name="T32" fmla="*/ 250 w 230"/>
                <a:gd name="T33" fmla="*/ 241 h 377"/>
                <a:gd name="T34" fmla="*/ 280 w 230"/>
                <a:gd name="T35" fmla="*/ 213 h 377"/>
                <a:gd name="T36" fmla="*/ 316 w 230"/>
                <a:gd name="T37" fmla="*/ 194 h 377"/>
                <a:gd name="T38" fmla="*/ 316 w 230"/>
                <a:gd name="T39" fmla="*/ 171 h 377"/>
                <a:gd name="T40" fmla="*/ 266 w 230"/>
                <a:gd name="T41" fmla="*/ 163 h 377"/>
                <a:gd name="T42" fmla="*/ 257 w 230"/>
                <a:gd name="T43" fmla="*/ 138 h 377"/>
                <a:gd name="T44" fmla="*/ 207 w 230"/>
                <a:gd name="T45" fmla="*/ 134 h 377"/>
                <a:gd name="T46" fmla="*/ 168 w 230"/>
                <a:gd name="T47" fmla="*/ 22 h 377"/>
                <a:gd name="T48" fmla="*/ 148 w 230"/>
                <a:gd name="T49" fmla="*/ 0 h 377"/>
                <a:gd name="T50" fmla="*/ 99 w 230"/>
                <a:gd name="T51" fmla="*/ 9 h 377"/>
                <a:gd name="T52" fmla="*/ 90 w 230"/>
                <a:gd name="T53" fmla="*/ 20 h 377"/>
                <a:gd name="T54" fmla="*/ 74 w 230"/>
                <a:gd name="T55" fmla="*/ 12 h 3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377"/>
                <a:gd name="T86" fmla="*/ 230 w 230"/>
                <a:gd name="T87" fmla="*/ 377 h 37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377">
                  <a:moveTo>
                    <a:pt x="54" y="12"/>
                  </a:moveTo>
                  <a:lnTo>
                    <a:pt x="20" y="81"/>
                  </a:lnTo>
                  <a:lnTo>
                    <a:pt x="36" y="107"/>
                  </a:lnTo>
                  <a:lnTo>
                    <a:pt x="20" y="139"/>
                  </a:lnTo>
                  <a:lnTo>
                    <a:pt x="30" y="149"/>
                  </a:lnTo>
                  <a:lnTo>
                    <a:pt x="23" y="171"/>
                  </a:lnTo>
                  <a:lnTo>
                    <a:pt x="23" y="206"/>
                  </a:lnTo>
                  <a:lnTo>
                    <a:pt x="0" y="219"/>
                  </a:lnTo>
                  <a:lnTo>
                    <a:pt x="9" y="229"/>
                  </a:lnTo>
                  <a:lnTo>
                    <a:pt x="57" y="361"/>
                  </a:lnTo>
                  <a:lnTo>
                    <a:pt x="95" y="377"/>
                  </a:lnTo>
                  <a:lnTo>
                    <a:pt x="93" y="350"/>
                  </a:lnTo>
                  <a:lnTo>
                    <a:pt x="112" y="329"/>
                  </a:lnTo>
                  <a:lnTo>
                    <a:pt x="105" y="307"/>
                  </a:lnTo>
                  <a:lnTo>
                    <a:pt x="152" y="280"/>
                  </a:lnTo>
                  <a:lnTo>
                    <a:pt x="154" y="243"/>
                  </a:lnTo>
                  <a:lnTo>
                    <a:pt x="182" y="241"/>
                  </a:lnTo>
                  <a:lnTo>
                    <a:pt x="204" y="213"/>
                  </a:lnTo>
                  <a:lnTo>
                    <a:pt x="230" y="194"/>
                  </a:lnTo>
                  <a:lnTo>
                    <a:pt x="230" y="171"/>
                  </a:lnTo>
                  <a:lnTo>
                    <a:pt x="194" y="163"/>
                  </a:lnTo>
                  <a:lnTo>
                    <a:pt x="187" y="138"/>
                  </a:lnTo>
                  <a:lnTo>
                    <a:pt x="151" y="134"/>
                  </a:lnTo>
                  <a:lnTo>
                    <a:pt x="122" y="22"/>
                  </a:lnTo>
                  <a:lnTo>
                    <a:pt x="108" y="0"/>
                  </a:lnTo>
                  <a:lnTo>
                    <a:pt x="72" y="9"/>
                  </a:lnTo>
                  <a:lnTo>
                    <a:pt x="66" y="20"/>
                  </a:lnTo>
                  <a:lnTo>
                    <a:pt x="54" y="12"/>
                  </a:lnTo>
                  <a:close/>
                </a:path>
              </a:pathLst>
            </a:custGeom>
            <a:solidFill>
              <a:srgbClr val="00B050"/>
            </a:solidFill>
            <a:ln w="12700">
              <a:solidFill>
                <a:schemeClr val="tx1"/>
              </a:solidFill>
              <a:round/>
              <a:headEnd/>
              <a:tailEnd/>
            </a:ln>
          </p:spPr>
          <p:txBody>
            <a:bodyPr/>
            <a:lstStyle/>
            <a:p>
              <a:pPr>
                <a:defRPr/>
              </a:pPr>
              <a:endParaRPr lang="en-GB" dirty="0"/>
            </a:p>
          </p:txBody>
        </p:sp>
        <p:sp>
          <p:nvSpPr>
            <p:cNvPr id="77" name="Freeform 76"/>
            <p:cNvSpPr>
              <a:spLocks/>
            </p:cNvSpPr>
            <p:nvPr/>
          </p:nvSpPr>
          <p:spPr bwMode="auto">
            <a:xfrm>
              <a:off x="3427413" y="4129088"/>
              <a:ext cx="1611312" cy="1604962"/>
            </a:xfrm>
            <a:custGeom>
              <a:avLst/>
              <a:gdLst>
                <a:gd name="T0" fmla="*/ 337 w 846"/>
                <a:gd name="T1" fmla="*/ 0 h 842"/>
                <a:gd name="T2" fmla="*/ 594 w 846"/>
                <a:gd name="T3" fmla="*/ 7 h 842"/>
                <a:gd name="T4" fmla="*/ 594 w 846"/>
                <a:gd name="T5" fmla="*/ 160 h 842"/>
                <a:gd name="T6" fmla="*/ 724 w 846"/>
                <a:gd name="T7" fmla="*/ 202 h 842"/>
                <a:gd name="T8" fmla="*/ 761 w 846"/>
                <a:gd name="T9" fmla="*/ 188 h 842"/>
                <a:gd name="T10" fmla="*/ 847 w 846"/>
                <a:gd name="T11" fmla="*/ 221 h 842"/>
                <a:gd name="T12" fmla="*/ 897 w 846"/>
                <a:gd name="T13" fmla="*/ 219 h 842"/>
                <a:gd name="T14" fmla="*/ 996 w 846"/>
                <a:gd name="T15" fmla="*/ 186 h 842"/>
                <a:gd name="T16" fmla="*/ 1054 w 846"/>
                <a:gd name="T17" fmla="*/ 218 h 842"/>
                <a:gd name="T18" fmla="*/ 1103 w 846"/>
                <a:gd name="T19" fmla="*/ 226 h 842"/>
                <a:gd name="T20" fmla="*/ 1103 w 846"/>
                <a:gd name="T21" fmla="*/ 350 h 842"/>
                <a:gd name="T22" fmla="*/ 1163 w 846"/>
                <a:gd name="T23" fmla="*/ 428 h 842"/>
                <a:gd name="T24" fmla="*/ 1149 w 846"/>
                <a:gd name="T25" fmla="*/ 534 h 842"/>
                <a:gd name="T26" fmla="*/ 1086 w 846"/>
                <a:gd name="T27" fmla="*/ 576 h 842"/>
                <a:gd name="T28" fmla="*/ 1073 w 846"/>
                <a:gd name="T29" fmla="*/ 537 h 842"/>
                <a:gd name="T30" fmla="*/ 1054 w 846"/>
                <a:gd name="T31" fmla="*/ 555 h 842"/>
                <a:gd name="T32" fmla="*/ 1068 w 846"/>
                <a:gd name="T33" fmla="*/ 580 h 842"/>
                <a:gd name="T34" fmla="*/ 955 w 846"/>
                <a:gd name="T35" fmla="*/ 643 h 842"/>
                <a:gd name="T36" fmla="*/ 927 w 846"/>
                <a:gd name="T37" fmla="*/ 647 h 842"/>
                <a:gd name="T38" fmla="*/ 868 w 846"/>
                <a:gd name="T39" fmla="*/ 678 h 842"/>
                <a:gd name="T40" fmla="*/ 868 w 846"/>
                <a:gd name="T41" fmla="*/ 696 h 842"/>
                <a:gd name="T42" fmla="*/ 850 w 846"/>
                <a:gd name="T43" fmla="*/ 700 h 842"/>
                <a:gd name="T44" fmla="*/ 864 w 846"/>
                <a:gd name="T45" fmla="*/ 721 h 842"/>
                <a:gd name="T46" fmla="*/ 833 w 846"/>
                <a:gd name="T47" fmla="*/ 752 h 842"/>
                <a:gd name="T48" fmla="*/ 850 w 846"/>
                <a:gd name="T49" fmla="*/ 798 h 842"/>
                <a:gd name="T50" fmla="*/ 868 w 846"/>
                <a:gd name="T51" fmla="*/ 814 h 842"/>
                <a:gd name="T52" fmla="*/ 864 w 846"/>
                <a:gd name="T53" fmla="*/ 842 h 842"/>
                <a:gd name="T54" fmla="*/ 819 w 846"/>
                <a:gd name="T55" fmla="*/ 842 h 842"/>
                <a:gd name="T56" fmla="*/ 780 w 846"/>
                <a:gd name="T57" fmla="*/ 828 h 842"/>
                <a:gd name="T58" fmla="*/ 751 w 846"/>
                <a:gd name="T59" fmla="*/ 831 h 842"/>
                <a:gd name="T60" fmla="*/ 662 w 846"/>
                <a:gd name="T61" fmla="*/ 807 h 842"/>
                <a:gd name="T62" fmla="*/ 620 w 846"/>
                <a:gd name="T63" fmla="*/ 710 h 842"/>
                <a:gd name="T64" fmla="*/ 558 w 846"/>
                <a:gd name="T65" fmla="*/ 664 h 842"/>
                <a:gd name="T66" fmla="*/ 501 w 846"/>
                <a:gd name="T67" fmla="*/ 580 h 842"/>
                <a:gd name="T68" fmla="*/ 477 w 846"/>
                <a:gd name="T69" fmla="*/ 571 h 842"/>
                <a:gd name="T70" fmla="*/ 447 w 846"/>
                <a:gd name="T71" fmla="*/ 550 h 842"/>
                <a:gd name="T72" fmla="*/ 417 w 846"/>
                <a:gd name="T73" fmla="*/ 550 h 842"/>
                <a:gd name="T74" fmla="*/ 374 w 846"/>
                <a:gd name="T75" fmla="*/ 543 h 842"/>
                <a:gd name="T76" fmla="*/ 341 w 846"/>
                <a:gd name="T77" fmla="*/ 550 h 842"/>
                <a:gd name="T78" fmla="*/ 319 w 846"/>
                <a:gd name="T79" fmla="*/ 593 h 842"/>
                <a:gd name="T80" fmla="*/ 285 w 846"/>
                <a:gd name="T81" fmla="*/ 600 h 842"/>
                <a:gd name="T82" fmla="*/ 211 w 846"/>
                <a:gd name="T83" fmla="*/ 567 h 842"/>
                <a:gd name="T84" fmla="*/ 167 w 846"/>
                <a:gd name="T85" fmla="*/ 527 h 842"/>
                <a:gd name="T86" fmla="*/ 159 w 846"/>
                <a:gd name="T87" fmla="*/ 479 h 842"/>
                <a:gd name="T88" fmla="*/ 128 w 846"/>
                <a:gd name="T89" fmla="*/ 446 h 842"/>
                <a:gd name="T90" fmla="*/ 53 w 846"/>
                <a:gd name="T91" fmla="*/ 400 h 842"/>
                <a:gd name="T92" fmla="*/ 0 w 846"/>
                <a:gd name="T93" fmla="*/ 352 h 842"/>
                <a:gd name="T94" fmla="*/ 0 w 846"/>
                <a:gd name="T95" fmla="*/ 332 h 842"/>
                <a:gd name="T96" fmla="*/ 176 w 846"/>
                <a:gd name="T97" fmla="*/ 333 h 842"/>
                <a:gd name="T98" fmla="*/ 319 w 846"/>
                <a:gd name="T99" fmla="*/ 342 h 842"/>
                <a:gd name="T100" fmla="*/ 337 w 846"/>
                <a:gd name="T101" fmla="*/ 0 h 8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6"/>
                <a:gd name="T154" fmla="*/ 0 h 842"/>
                <a:gd name="T155" fmla="*/ 846 w 846"/>
                <a:gd name="T156" fmla="*/ 842 h 8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6" h="842">
                  <a:moveTo>
                    <a:pt x="245" y="0"/>
                  </a:moveTo>
                  <a:lnTo>
                    <a:pt x="432" y="7"/>
                  </a:lnTo>
                  <a:lnTo>
                    <a:pt x="432" y="160"/>
                  </a:lnTo>
                  <a:lnTo>
                    <a:pt x="527" y="202"/>
                  </a:lnTo>
                  <a:lnTo>
                    <a:pt x="553" y="188"/>
                  </a:lnTo>
                  <a:lnTo>
                    <a:pt x="616" y="221"/>
                  </a:lnTo>
                  <a:lnTo>
                    <a:pt x="653" y="219"/>
                  </a:lnTo>
                  <a:lnTo>
                    <a:pt x="725" y="186"/>
                  </a:lnTo>
                  <a:lnTo>
                    <a:pt x="767" y="218"/>
                  </a:lnTo>
                  <a:lnTo>
                    <a:pt x="803" y="226"/>
                  </a:lnTo>
                  <a:lnTo>
                    <a:pt x="803" y="350"/>
                  </a:lnTo>
                  <a:lnTo>
                    <a:pt x="846" y="428"/>
                  </a:lnTo>
                  <a:lnTo>
                    <a:pt x="836" y="534"/>
                  </a:lnTo>
                  <a:lnTo>
                    <a:pt x="790" y="576"/>
                  </a:lnTo>
                  <a:lnTo>
                    <a:pt x="780" y="537"/>
                  </a:lnTo>
                  <a:lnTo>
                    <a:pt x="767" y="555"/>
                  </a:lnTo>
                  <a:lnTo>
                    <a:pt x="777" y="580"/>
                  </a:lnTo>
                  <a:lnTo>
                    <a:pt x="695" y="643"/>
                  </a:lnTo>
                  <a:lnTo>
                    <a:pt x="675" y="647"/>
                  </a:lnTo>
                  <a:lnTo>
                    <a:pt x="632" y="678"/>
                  </a:lnTo>
                  <a:lnTo>
                    <a:pt x="632" y="696"/>
                  </a:lnTo>
                  <a:lnTo>
                    <a:pt x="619" y="700"/>
                  </a:lnTo>
                  <a:lnTo>
                    <a:pt x="629" y="721"/>
                  </a:lnTo>
                  <a:lnTo>
                    <a:pt x="606" y="752"/>
                  </a:lnTo>
                  <a:lnTo>
                    <a:pt x="619" y="798"/>
                  </a:lnTo>
                  <a:lnTo>
                    <a:pt x="632" y="814"/>
                  </a:lnTo>
                  <a:lnTo>
                    <a:pt x="629" y="842"/>
                  </a:lnTo>
                  <a:lnTo>
                    <a:pt x="596" y="842"/>
                  </a:lnTo>
                  <a:lnTo>
                    <a:pt x="567" y="828"/>
                  </a:lnTo>
                  <a:lnTo>
                    <a:pt x="547" y="831"/>
                  </a:lnTo>
                  <a:lnTo>
                    <a:pt x="481" y="807"/>
                  </a:lnTo>
                  <a:lnTo>
                    <a:pt x="452" y="710"/>
                  </a:lnTo>
                  <a:lnTo>
                    <a:pt x="406" y="664"/>
                  </a:lnTo>
                  <a:lnTo>
                    <a:pt x="365" y="580"/>
                  </a:lnTo>
                  <a:lnTo>
                    <a:pt x="347" y="571"/>
                  </a:lnTo>
                  <a:lnTo>
                    <a:pt x="325" y="550"/>
                  </a:lnTo>
                  <a:lnTo>
                    <a:pt x="304" y="550"/>
                  </a:lnTo>
                  <a:lnTo>
                    <a:pt x="272" y="543"/>
                  </a:lnTo>
                  <a:lnTo>
                    <a:pt x="248" y="550"/>
                  </a:lnTo>
                  <a:lnTo>
                    <a:pt x="232" y="593"/>
                  </a:lnTo>
                  <a:lnTo>
                    <a:pt x="207" y="600"/>
                  </a:lnTo>
                  <a:lnTo>
                    <a:pt x="153" y="567"/>
                  </a:lnTo>
                  <a:lnTo>
                    <a:pt x="121" y="527"/>
                  </a:lnTo>
                  <a:lnTo>
                    <a:pt x="116" y="479"/>
                  </a:lnTo>
                  <a:lnTo>
                    <a:pt x="93" y="446"/>
                  </a:lnTo>
                  <a:lnTo>
                    <a:pt x="39" y="400"/>
                  </a:lnTo>
                  <a:lnTo>
                    <a:pt x="0" y="352"/>
                  </a:lnTo>
                  <a:lnTo>
                    <a:pt x="0" y="332"/>
                  </a:lnTo>
                  <a:lnTo>
                    <a:pt x="128" y="333"/>
                  </a:lnTo>
                  <a:lnTo>
                    <a:pt x="232" y="342"/>
                  </a:lnTo>
                  <a:lnTo>
                    <a:pt x="245" y="0"/>
                  </a:lnTo>
                  <a:close/>
                </a:path>
              </a:pathLst>
            </a:custGeom>
            <a:solidFill>
              <a:srgbClr val="00B050"/>
            </a:solidFill>
            <a:ln w="12700">
              <a:solidFill>
                <a:schemeClr val="tx1"/>
              </a:solidFill>
              <a:round/>
              <a:headEnd/>
              <a:tailEnd/>
            </a:ln>
          </p:spPr>
          <p:txBody>
            <a:bodyPr/>
            <a:lstStyle/>
            <a:p>
              <a:endParaRPr lang="en-GB" dirty="0"/>
            </a:p>
          </p:txBody>
        </p:sp>
        <p:sp>
          <p:nvSpPr>
            <p:cNvPr id="78" name="Freeform 77"/>
            <p:cNvSpPr>
              <a:spLocks/>
            </p:cNvSpPr>
            <p:nvPr/>
          </p:nvSpPr>
          <p:spPr bwMode="auto">
            <a:xfrm>
              <a:off x="4861213" y="4062413"/>
              <a:ext cx="560388" cy="561975"/>
            </a:xfrm>
            <a:custGeom>
              <a:avLst/>
              <a:gdLst>
                <a:gd name="T0" fmla="*/ 0 w 294"/>
                <a:gd name="T1" fmla="*/ 27 h 295"/>
                <a:gd name="T2" fmla="*/ 162 w 294"/>
                <a:gd name="T3" fmla="*/ 12 h 295"/>
                <a:gd name="T4" fmla="*/ 359 w 294"/>
                <a:gd name="T5" fmla="*/ 0 h 295"/>
                <a:gd name="T6" fmla="*/ 348 w 294"/>
                <a:gd name="T7" fmla="*/ 39 h 295"/>
                <a:gd name="T8" fmla="*/ 392 w 294"/>
                <a:gd name="T9" fmla="*/ 30 h 295"/>
                <a:gd name="T10" fmla="*/ 407 w 294"/>
                <a:gd name="T11" fmla="*/ 56 h 295"/>
                <a:gd name="T12" fmla="*/ 362 w 294"/>
                <a:gd name="T13" fmla="*/ 80 h 295"/>
                <a:gd name="T14" fmla="*/ 373 w 294"/>
                <a:gd name="T15" fmla="*/ 121 h 295"/>
                <a:gd name="T16" fmla="*/ 327 w 294"/>
                <a:gd name="T17" fmla="*/ 189 h 295"/>
                <a:gd name="T18" fmla="*/ 291 w 294"/>
                <a:gd name="T19" fmla="*/ 231 h 295"/>
                <a:gd name="T20" fmla="*/ 310 w 294"/>
                <a:gd name="T21" fmla="*/ 285 h 295"/>
                <a:gd name="T22" fmla="*/ 60 w 294"/>
                <a:gd name="T23" fmla="*/ 295 h 295"/>
                <a:gd name="T24" fmla="*/ 59 w 294"/>
                <a:gd name="T25" fmla="*/ 262 h 295"/>
                <a:gd name="T26" fmla="*/ 10 w 294"/>
                <a:gd name="T27" fmla="*/ 255 h 295"/>
                <a:gd name="T28" fmla="*/ 10 w 294"/>
                <a:gd name="T29" fmla="*/ 80 h 295"/>
                <a:gd name="T30" fmla="*/ 0 w 294"/>
                <a:gd name="T31" fmla="*/ 27 h 2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5"/>
                <a:gd name="T50" fmla="*/ 294 w 294"/>
                <a:gd name="T51" fmla="*/ 295 h 2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5">
                  <a:moveTo>
                    <a:pt x="0" y="27"/>
                  </a:moveTo>
                  <a:lnTo>
                    <a:pt x="116" y="12"/>
                  </a:lnTo>
                  <a:lnTo>
                    <a:pt x="259" y="0"/>
                  </a:lnTo>
                  <a:lnTo>
                    <a:pt x="252" y="39"/>
                  </a:lnTo>
                  <a:lnTo>
                    <a:pt x="283" y="30"/>
                  </a:lnTo>
                  <a:lnTo>
                    <a:pt x="294" y="56"/>
                  </a:lnTo>
                  <a:lnTo>
                    <a:pt x="262" y="80"/>
                  </a:lnTo>
                  <a:lnTo>
                    <a:pt x="269" y="121"/>
                  </a:lnTo>
                  <a:lnTo>
                    <a:pt x="235" y="189"/>
                  </a:lnTo>
                  <a:lnTo>
                    <a:pt x="210" y="231"/>
                  </a:lnTo>
                  <a:lnTo>
                    <a:pt x="224" y="285"/>
                  </a:lnTo>
                  <a:lnTo>
                    <a:pt x="43" y="295"/>
                  </a:lnTo>
                  <a:lnTo>
                    <a:pt x="42" y="262"/>
                  </a:lnTo>
                  <a:lnTo>
                    <a:pt x="6" y="255"/>
                  </a:lnTo>
                  <a:lnTo>
                    <a:pt x="6" y="80"/>
                  </a:lnTo>
                  <a:lnTo>
                    <a:pt x="0" y="27"/>
                  </a:lnTo>
                  <a:close/>
                </a:path>
              </a:pathLst>
            </a:custGeom>
            <a:solidFill>
              <a:srgbClr val="00B050"/>
            </a:solidFill>
            <a:ln w="12700">
              <a:solidFill>
                <a:schemeClr val="tx1"/>
              </a:solidFill>
              <a:round/>
              <a:headEnd/>
              <a:tailEnd/>
            </a:ln>
          </p:spPr>
          <p:txBody>
            <a:bodyPr/>
            <a:lstStyle/>
            <a:p>
              <a:endParaRPr lang="en-GB" dirty="0"/>
            </a:p>
          </p:txBody>
        </p:sp>
        <p:sp>
          <p:nvSpPr>
            <p:cNvPr id="79" name="Freeform 78"/>
            <p:cNvSpPr>
              <a:spLocks/>
            </p:cNvSpPr>
            <p:nvPr/>
          </p:nvSpPr>
          <p:spPr bwMode="auto">
            <a:xfrm>
              <a:off x="4943475" y="4603750"/>
              <a:ext cx="684213" cy="588963"/>
            </a:xfrm>
            <a:custGeom>
              <a:avLst/>
              <a:gdLst>
                <a:gd name="T0" fmla="*/ 0 w 359"/>
                <a:gd name="T1" fmla="*/ 7 h 309"/>
                <a:gd name="T2" fmla="*/ 247 w 359"/>
                <a:gd name="T3" fmla="*/ 0 h 309"/>
                <a:gd name="T4" fmla="*/ 291 w 359"/>
                <a:gd name="T5" fmla="*/ 64 h 309"/>
                <a:gd name="T6" fmla="*/ 254 w 359"/>
                <a:gd name="T7" fmla="*/ 139 h 309"/>
                <a:gd name="T8" fmla="*/ 242 w 359"/>
                <a:gd name="T9" fmla="*/ 173 h 309"/>
                <a:gd name="T10" fmla="*/ 407 w 359"/>
                <a:gd name="T11" fmla="*/ 159 h 309"/>
                <a:gd name="T12" fmla="*/ 417 w 359"/>
                <a:gd name="T13" fmla="*/ 208 h 309"/>
                <a:gd name="T14" fmla="*/ 367 w 359"/>
                <a:gd name="T15" fmla="*/ 204 h 309"/>
                <a:gd name="T16" fmla="*/ 346 w 359"/>
                <a:gd name="T17" fmla="*/ 225 h 309"/>
                <a:gd name="T18" fmla="*/ 369 w 359"/>
                <a:gd name="T19" fmla="*/ 239 h 309"/>
                <a:gd name="T20" fmla="*/ 416 w 359"/>
                <a:gd name="T21" fmla="*/ 222 h 309"/>
                <a:gd name="T22" fmla="*/ 417 w 359"/>
                <a:gd name="T23" fmla="*/ 246 h 309"/>
                <a:gd name="T24" fmla="*/ 444 w 359"/>
                <a:gd name="T25" fmla="*/ 226 h 309"/>
                <a:gd name="T26" fmla="*/ 463 w 359"/>
                <a:gd name="T27" fmla="*/ 226 h 309"/>
                <a:gd name="T28" fmla="*/ 441 w 359"/>
                <a:gd name="T29" fmla="*/ 267 h 309"/>
                <a:gd name="T30" fmla="*/ 482 w 359"/>
                <a:gd name="T31" fmla="*/ 274 h 309"/>
                <a:gd name="T32" fmla="*/ 495 w 359"/>
                <a:gd name="T33" fmla="*/ 297 h 309"/>
                <a:gd name="T34" fmla="*/ 476 w 359"/>
                <a:gd name="T35" fmla="*/ 304 h 309"/>
                <a:gd name="T36" fmla="*/ 451 w 359"/>
                <a:gd name="T37" fmla="*/ 289 h 309"/>
                <a:gd name="T38" fmla="*/ 402 w 359"/>
                <a:gd name="T39" fmla="*/ 279 h 309"/>
                <a:gd name="T40" fmla="*/ 412 w 359"/>
                <a:gd name="T41" fmla="*/ 306 h 309"/>
                <a:gd name="T42" fmla="*/ 390 w 359"/>
                <a:gd name="T43" fmla="*/ 309 h 309"/>
                <a:gd name="T44" fmla="*/ 368 w 359"/>
                <a:gd name="T45" fmla="*/ 285 h 309"/>
                <a:gd name="T46" fmla="*/ 356 w 359"/>
                <a:gd name="T47" fmla="*/ 300 h 309"/>
                <a:gd name="T48" fmla="*/ 284 w 359"/>
                <a:gd name="T49" fmla="*/ 300 h 309"/>
                <a:gd name="T50" fmla="*/ 284 w 359"/>
                <a:gd name="T51" fmla="*/ 285 h 309"/>
                <a:gd name="T52" fmla="*/ 258 w 359"/>
                <a:gd name="T53" fmla="*/ 267 h 309"/>
                <a:gd name="T54" fmla="*/ 202 w 359"/>
                <a:gd name="T55" fmla="*/ 265 h 309"/>
                <a:gd name="T56" fmla="*/ 248 w 359"/>
                <a:gd name="T57" fmla="*/ 285 h 309"/>
                <a:gd name="T58" fmla="*/ 184 w 359"/>
                <a:gd name="T59" fmla="*/ 295 h 309"/>
                <a:gd name="T60" fmla="*/ 86 w 359"/>
                <a:gd name="T61" fmla="*/ 281 h 309"/>
                <a:gd name="T62" fmla="*/ 48 w 359"/>
                <a:gd name="T63" fmla="*/ 285 h 309"/>
                <a:gd name="T64" fmla="*/ 62 w 359"/>
                <a:gd name="T65" fmla="*/ 181 h 309"/>
                <a:gd name="T66" fmla="*/ 1 w 359"/>
                <a:gd name="T67" fmla="*/ 99 h 309"/>
                <a:gd name="T68" fmla="*/ 0 w 359"/>
                <a:gd name="T69" fmla="*/ 7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09"/>
                <a:gd name="T107" fmla="*/ 359 w 359"/>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09">
                  <a:moveTo>
                    <a:pt x="0" y="7"/>
                  </a:moveTo>
                  <a:lnTo>
                    <a:pt x="179" y="0"/>
                  </a:lnTo>
                  <a:lnTo>
                    <a:pt x="211" y="64"/>
                  </a:lnTo>
                  <a:lnTo>
                    <a:pt x="184" y="139"/>
                  </a:lnTo>
                  <a:lnTo>
                    <a:pt x="175" y="173"/>
                  </a:lnTo>
                  <a:lnTo>
                    <a:pt x="295" y="159"/>
                  </a:lnTo>
                  <a:lnTo>
                    <a:pt x="303" y="208"/>
                  </a:lnTo>
                  <a:lnTo>
                    <a:pt x="267" y="204"/>
                  </a:lnTo>
                  <a:lnTo>
                    <a:pt x="250" y="225"/>
                  </a:lnTo>
                  <a:lnTo>
                    <a:pt x="269" y="239"/>
                  </a:lnTo>
                  <a:lnTo>
                    <a:pt x="302" y="222"/>
                  </a:lnTo>
                  <a:lnTo>
                    <a:pt x="303" y="246"/>
                  </a:lnTo>
                  <a:lnTo>
                    <a:pt x="322" y="226"/>
                  </a:lnTo>
                  <a:lnTo>
                    <a:pt x="336" y="226"/>
                  </a:lnTo>
                  <a:lnTo>
                    <a:pt x="320" y="267"/>
                  </a:lnTo>
                  <a:lnTo>
                    <a:pt x="350" y="274"/>
                  </a:lnTo>
                  <a:lnTo>
                    <a:pt x="359" y="297"/>
                  </a:lnTo>
                  <a:lnTo>
                    <a:pt x="345" y="304"/>
                  </a:lnTo>
                  <a:lnTo>
                    <a:pt x="327" y="289"/>
                  </a:lnTo>
                  <a:lnTo>
                    <a:pt x="292" y="279"/>
                  </a:lnTo>
                  <a:lnTo>
                    <a:pt x="299" y="306"/>
                  </a:lnTo>
                  <a:lnTo>
                    <a:pt x="282" y="309"/>
                  </a:lnTo>
                  <a:lnTo>
                    <a:pt x="268" y="285"/>
                  </a:lnTo>
                  <a:lnTo>
                    <a:pt x="259" y="300"/>
                  </a:lnTo>
                  <a:lnTo>
                    <a:pt x="206" y="300"/>
                  </a:lnTo>
                  <a:lnTo>
                    <a:pt x="206" y="285"/>
                  </a:lnTo>
                  <a:lnTo>
                    <a:pt x="187" y="267"/>
                  </a:lnTo>
                  <a:lnTo>
                    <a:pt x="147" y="265"/>
                  </a:lnTo>
                  <a:lnTo>
                    <a:pt x="180" y="285"/>
                  </a:lnTo>
                  <a:lnTo>
                    <a:pt x="134" y="295"/>
                  </a:lnTo>
                  <a:lnTo>
                    <a:pt x="62" y="281"/>
                  </a:lnTo>
                  <a:lnTo>
                    <a:pt x="35" y="285"/>
                  </a:lnTo>
                  <a:lnTo>
                    <a:pt x="45" y="181"/>
                  </a:lnTo>
                  <a:lnTo>
                    <a:pt x="1" y="99"/>
                  </a:lnTo>
                  <a:lnTo>
                    <a:pt x="0" y="7"/>
                  </a:lnTo>
                  <a:close/>
                </a:path>
              </a:pathLst>
            </a:custGeom>
            <a:grpFill/>
            <a:ln w="12700">
              <a:solidFill>
                <a:schemeClr val="tx1"/>
              </a:solidFill>
              <a:round/>
              <a:headEnd/>
              <a:tailEnd/>
            </a:ln>
          </p:spPr>
          <p:txBody>
            <a:bodyPr/>
            <a:lstStyle/>
            <a:p>
              <a:pPr>
                <a:defRPr/>
              </a:pPr>
              <a:endParaRPr lang="en-GB" dirty="0"/>
            </a:p>
          </p:txBody>
        </p:sp>
        <p:sp>
          <p:nvSpPr>
            <p:cNvPr id="80" name="Freeform 79"/>
            <p:cNvSpPr>
              <a:spLocks/>
            </p:cNvSpPr>
            <p:nvPr/>
          </p:nvSpPr>
          <p:spPr bwMode="auto">
            <a:xfrm>
              <a:off x="4467215" y="2130226"/>
              <a:ext cx="779760" cy="912705"/>
            </a:xfrm>
            <a:custGeom>
              <a:avLst/>
              <a:gdLst>
                <a:gd name="T0" fmla="*/ 0 w 400"/>
                <a:gd name="T1" fmla="*/ 38 h 485"/>
                <a:gd name="T2" fmla="*/ 144 w 400"/>
                <a:gd name="T3" fmla="*/ 38 h 485"/>
                <a:gd name="T4" fmla="*/ 143 w 400"/>
                <a:gd name="T5" fmla="*/ 0 h 485"/>
                <a:gd name="T6" fmla="*/ 172 w 400"/>
                <a:gd name="T7" fmla="*/ 11 h 485"/>
                <a:gd name="T8" fmla="*/ 181 w 400"/>
                <a:gd name="T9" fmla="*/ 40 h 485"/>
                <a:gd name="T10" fmla="*/ 248 w 400"/>
                <a:gd name="T11" fmla="*/ 72 h 485"/>
                <a:gd name="T12" fmla="*/ 268 w 400"/>
                <a:gd name="T13" fmla="*/ 58 h 485"/>
                <a:gd name="T14" fmla="*/ 311 w 400"/>
                <a:gd name="T15" fmla="*/ 58 h 485"/>
                <a:gd name="T16" fmla="*/ 342 w 400"/>
                <a:gd name="T17" fmla="*/ 86 h 485"/>
                <a:gd name="T18" fmla="*/ 364 w 400"/>
                <a:gd name="T19" fmla="*/ 76 h 485"/>
                <a:gd name="T20" fmla="*/ 422 w 400"/>
                <a:gd name="T21" fmla="*/ 87 h 485"/>
                <a:gd name="T22" fmla="*/ 444 w 400"/>
                <a:gd name="T23" fmla="*/ 66 h 485"/>
                <a:gd name="T24" fmla="*/ 482 w 400"/>
                <a:gd name="T25" fmla="*/ 83 h 485"/>
                <a:gd name="T26" fmla="*/ 550 w 400"/>
                <a:gd name="T27" fmla="*/ 80 h 485"/>
                <a:gd name="T28" fmla="*/ 439 w 400"/>
                <a:gd name="T29" fmla="*/ 140 h 485"/>
                <a:gd name="T30" fmla="*/ 385 w 400"/>
                <a:gd name="T31" fmla="*/ 193 h 485"/>
                <a:gd name="T32" fmla="*/ 396 w 400"/>
                <a:gd name="T33" fmla="*/ 269 h 485"/>
                <a:gd name="T34" fmla="*/ 358 w 400"/>
                <a:gd name="T35" fmla="*/ 301 h 485"/>
                <a:gd name="T36" fmla="*/ 372 w 400"/>
                <a:gd name="T37" fmla="*/ 324 h 485"/>
                <a:gd name="T38" fmla="*/ 372 w 400"/>
                <a:gd name="T39" fmla="*/ 380 h 485"/>
                <a:gd name="T40" fmla="*/ 411 w 400"/>
                <a:gd name="T41" fmla="*/ 380 h 485"/>
                <a:gd name="T42" fmla="*/ 467 w 400"/>
                <a:gd name="T43" fmla="*/ 421 h 485"/>
                <a:gd name="T44" fmla="*/ 488 w 400"/>
                <a:gd name="T45" fmla="*/ 471 h 485"/>
                <a:gd name="T46" fmla="*/ 101 w 400"/>
                <a:gd name="T47" fmla="*/ 485 h 485"/>
                <a:gd name="T48" fmla="*/ 102 w 400"/>
                <a:gd name="T49" fmla="*/ 351 h 485"/>
                <a:gd name="T50" fmla="*/ 67 w 400"/>
                <a:gd name="T51" fmla="*/ 321 h 485"/>
                <a:gd name="T52" fmla="*/ 80 w 400"/>
                <a:gd name="T53" fmla="*/ 286 h 485"/>
                <a:gd name="T54" fmla="*/ 90 w 400"/>
                <a:gd name="T55" fmla="*/ 266 h 485"/>
                <a:gd name="T56" fmla="*/ 67 w 400"/>
                <a:gd name="T57" fmla="*/ 173 h 485"/>
                <a:gd name="T58" fmla="*/ 34 w 400"/>
                <a:gd name="T59" fmla="*/ 112 h 485"/>
                <a:gd name="T60" fmla="*/ 0 w 400"/>
                <a:gd name="T61" fmla="*/ 38 h 4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0"/>
                <a:gd name="T94" fmla="*/ 0 h 485"/>
                <a:gd name="T95" fmla="*/ 400 w 400"/>
                <a:gd name="T96" fmla="*/ 485 h 4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0" h="485">
                  <a:moveTo>
                    <a:pt x="0" y="38"/>
                  </a:moveTo>
                  <a:lnTo>
                    <a:pt x="105" y="38"/>
                  </a:lnTo>
                  <a:lnTo>
                    <a:pt x="104" y="0"/>
                  </a:lnTo>
                  <a:lnTo>
                    <a:pt x="126" y="11"/>
                  </a:lnTo>
                  <a:lnTo>
                    <a:pt x="131" y="40"/>
                  </a:lnTo>
                  <a:lnTo>
                    <a:pt x="181" y="72"/>
                  </a:lnTo>
                  <a:lnTo>
                    <a:pt x="196" y="58"/>
                  </a:lnTo>
                  <a:lnTo>
                    <a:pt x="226" y="58"/>
                  </a:lnTo>
                  <a:lnTo>
                    <a:pt x="249" y="86"/>
                  </a:lnTo>
                  <a:lnTo>
                    <a:pt x="264" y="76"/>
                  </a:lnTo>
                  <a:lnTo>
                    <a:pt x="308" y="87"/>
                  </a:lnTo>
                  <a:lnTo>
                    <a:pt x="323" y="66"/>
                  </a:lnTo>
                  <a:lnTo>
                    <a:pt x="351" y="83"/>
                  </a:lnTo>
                  <a:lnTo>
                    <a:pt x="400" y="80"/>
                  </a:lnTo>
                  <a:lnTo>
                    <a:pt x="320" y="140"/>
                  </a:lnTo>
                  <a:lnTo>
                    <a:pt x="281" y="193"/>
                  </a:lnTo>
                  <a:lnTo>
                    <a:pt x="288" y="269"/>
                  </a:lnTo>
                  <a:lnTo>
                    <a:pt x="261" y="301"/>
                  </a:lnTo>
                  <a:lnTo>
                    <a:pt x="272" y="324"/>
                  </a:lnTo>
                  <a:lnTo>
                    <a:pt x="272" y="380"/>
                  </a:lnTo>
                  <a:lnTo>
                    <a:pt x="299" y="380"/>
                  </a:lnTo>
                  <a:lnTo>
                    <a:pt x="340" y="421"/>
                  </a:lnTo>
                  <a:lnTo>
                    <a:pt x="356" y="471"/>
                  </a:lnTo>
                  <a:lnTo>
                    <a:pt x="73" y="485"/>
                  </a:lnTo>
                  <a:lnTo>
                    <a:pt x="74" y="351"/>
                  </a:lnTo>
                  <a:lnTo>
                    <a:pt x="49" y="321"/>
                  </a:lnTo>
                  <a:lnTo>
                    <a:pt x="58" y="286"/>
                  </a:lnTo>
                  <a:lnTo>
                    <a:pt x="66" y="266"/>
                  </a:lnTo>
                  <a:lnTo>
                    <a:pt x="49" y="173"/>
                  </a:lnTo>
                  <a:lnTo>
                    <a:pt x="25" y="112"/>
                  </a:lnTo>
                  <a:lnTo>
                    <a:pt x="0" y="38"/>
                  </a:lnTo>
                  <a:close/>
                </a:path>
              </a:pathLst>
            </a:custGeom>
            <a:grpFill/>
            <a:ln w="12700">
              <a:solidFill>
                <a:schemeClr val="tx1"/>
              </a:solidFill>
              <a:round/>
              <a:headEnd/>
              <a:tailEnd/>
            </a:ln>
          </p:spPr>
          <p:txBody>
            <a:bodyPr/>
            <a:lstStyle/>
            <a:p>
              <a:pPr>
                <a:defRPr/>
              </a:pPr>
              <a:endParaRPr lang="en-GB" dirty="0"/>
            </a:p>
          </p:txBody>
        </p:sp>
        <p:sp>
          <p:nvSpPr>
            <p:cNvPr id="81" name="Freeform 80"/>
            <p:cNvSpPr>
              <a:spLocks/>
            </p:cNvSpPr>
            <p:nvPr/>
          </p:nvSpPr>
          <p:spPr bwMode="auto">
            <a:xfrm>
              <a:off x="4967864" y="2435225"/>
              <a:ext cx="579437" cy="728663"/>
            </a:xfrm>
            <a:custGeom>
              <a:avLst/>
              <a:gdLst>
                <a:gd name="T0" fmla="*/ 30 w 304"/>
                <a:gd name="T1" fmla="*/ 26 h 382"/>
                <a:gd name="T2" fmla="*/ 62 w 304"/>
                <a:gd name="T3" fmla="*/ 23 h 382"/>
                <a:gd name="T4" fmla="*/ 89 w 304"/>
                <a:gd name="T5" fmla="*/ 23 h 382"/>
                <a:gd name="T6" fmla="*/ 108 w 304"/>
                <a:gd name="T7" fmla="*/ 0 h 382"/>
                <a:gd name="T8" fmla="*/ 120 w 304"/>
                <a:gd name="T9" fmla="*/ 28 h 382"/>
                <a:gd name="T10" fmla="*/ 167 w 304"/>
                <a:gd name="T11" fmla="*/ 28 h 382"/>
                <a:gd name="T12" fmla="*/ 189 w 304"/>
                <a:gd name="T13" fmla="*/ 54 h 382"/>
                <a:gd name="T14" fmla="*/ 237 w 304"/>
                <a:gd name="T15" fmla="*/ 47 h 382"/>
                <a:gd name="T16" fmla="*/ 268 w 304"/>
                <a:gd name="T17" fmla="*/ 64 h 382"/>
                <a:gd name="T18" fmla="*/ 327 w 304"/>
                <a:gd name="T19" fmla="*/ 75 h 382"/>
                <a:gd name="T20" fmla="*/ 338 w 304"/>
                <a:gd name="T21" fmla="*/ 95 h 382"/>
                <a:gd name="T22" fmla="*/ 368 w 304"/>
                <a:gd name="T23" fmla="*/ 97 h 382"/>
                <a:gd name="T24" fmla="*/ 357 w 304"/>
                <a:gd name="T25" fmla="*/ 117 h 382"/>
                <a:gd name="T26" fmla="*/ 369 w 304"/>
                <a:gd name="T27" fmla="*/ 139 h 382"/>
                <a:gd name="T28" fmla="*/ 351 w 304"/>
                <a:gd name="T29" fmla="*/ 167 h 382"/>
                <a:gd name="T30" fmla="*/ 365 w 304"/>
                <a:gd name="T31" fmla="*/ 173 h 382"/>
                <a:gd name="T32" fmla="*/ 397 w 304"/>
                <a:gd name="T33" fmla="*/ 142 h 382"/>
                <a:gd name="T34" fmla="*/ 396 w 304"/>
                <a:gd name="T35" fmla="*/ 132 h 382"/>
                <a:gd name="T36" fmla="*/ 407 w 304"/>
                <a:gd name="T37" fmla="*/ 127 h 382"/>
                <a:gd name="T38" fmla="*/ 417 w 304"/>
                <a:gd name="T39" fmla="*/ 142 h 382"/>
                <a:gd name="T40" fmla="*/ 390 w 304"/>
                <a:gd name="T41" fmla="*/ 164 h 382"/>
                <a:gd name="T42" fmla="*/ 382 w 304"/>
                <a:gd name="T43" fmla="*/ 212 h 382"/>
                <a:gd name="T44" fmla="*/ 382 w 304"/>
                <a:gd name="T45" fmla="*/ 293 h 382"/>
                <a:gd name="T46" fmla="*/ 397 w 304"/>
                <a:gd name="T47" fmla="*/ 307 h 382"/>
                <a:gd name="T48" fmla="*/ 389 w 304"/>
                <a:gd name="T49" fmla="*/ 358 h 382"/>
                <a:gd name="T50" fmla="*/ 194 w 304"/>
                <a:gd name="T51" fmla="*/ 382 h 382"/>
                <a:gd name="T52" fmla="*/ 143 w 304"/>
                <a:gd name="T53" fmla="*/ 359 h 382"/>
                <a:gd name="T54" fmla="*/ 153 w 304"/>
                <a:gd name="T55" fmla="*/ 328 h 382"/>
                <a:gd name="T56" fmla="*/ 129 w 304"/>
                <a:gd name="T57" fmla="*/ 295 h 382"/>
                <a:gd name="T58" fmla="*/ 108 w 304"/>
                <a:gd name="T59" fmla="*/ 254 h 382"/>
                <a:gd name="T60" fmla="*/ 52 w 304"/>
                <a:gd name="T61" fmla="*/ 213 h 382"/>
                <a:gd name="T62" fmla="*/ 17 w 304"/>
                <a:gd name="T63" fmla="*/ 213 h 382"/>
                <a:gd name="T64" fmla="*/ 17 w 304"/>
                <a:gd name="T65" fmla="*/ 157 h 382"/>
                <a:gd name="T66" fmla="*/ 0 w 304"/>
                <a:gd name="T67" fmla="*/ 135 h 382"/>
                <a:gd name="T68" fmla="*/ 38 w 304"/>
                <a:gd name="T69" fmla="*/ 102 h 382"/>
                <a:gd name="T70" fmla="*/ 30 w 304"/>
                <a:gd name="T71" fmla="*/ 26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382"/>
                <a:gd name="T110" fmla="*/ 304 w 304"/>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382">
                  <a:moveTo>
                    <a:pt x="22" y="26"/>
                  </a:moveTo>
                  <a:lnTo>
                    <a:pt x="45" y="23"/>
                  </a:lnTo>
                  <a:lnTo>
                    <a:pt x="65" y="23"/>
                  </a:lnTo>
                  <a:lnTo>
                    <a:pt x="79" y="0"/>
                  </a:lnTo>
                  <a:lnTo>
                    <a:pt x="88" y="28"/>
                  </a:lnTo>
                  <a:lnTo>
                    <a:pt x="121" y="28"/>
                  </a:lnTo>
                  <a:lnTo>
                    <a:pt x="139" y="54"/>
                  </a:lnTo>
                  <a:lnTo>
                    <a:pt x="173" y="47"/>
                  </a:lnTo>
                  <a:lnTo>
                    <a:pt x="196" y="64"/>
                  </a:lnTo>
                  <a:lnTo>
                    <a:pt x="238" y="75"/>
                  </a:lnTo>
                  <a:lnTo>
                    <a:pt x="246" y="95"/>
                  </a:lnTo>
                  <a:lnTo>
                    <a:pt x="268" y="97"/>
                  </a:lnTo>
                  <a:lnTo>
                    <a:pt x="261" y="117"/>
                  </a:lnTo>
                  <a:lnTo>
                    <a:pt x="269" y="139"/>
                  </a:lnTo>
                  <a:lnTo>
                    <a:pt x="255" y="167"/>
                  </a:lnTo>
                  <a:lnTo>
                    <a:pt x="265" y="173"/>
                  </a:lnTo>
                  <a:lnTo>
                    <a:pt x="289" y="142"/>
                  </a:lnTo>
                  <a:lnTo>
                    <a:pt x="288" y="132"/>
                  </a:lnTo>
                  <a:lnTo>
                    <a:pt x="297" y="127"/>
                  </a:lnTo>
                  <a:lnTo>
                    <a:pt x="304" y="142"/>
                  </a:lnTo>
                  <a:lnTo>
                    <a:pt x="285" y="164"/>
                  </a:lnTo>
                  <a:lnTo>
                    <a:pt x="278" y="212"/>
                  </a:lnTo>
                  <a:lnTo>
                    <a:pt x="278" y="293"/>
                  </a:lnTo>
                  <a:lnTo>
                    <a:pt x="289" y="307"/>
                  </a:lnTo>
                  <a:lnTo>
                    <a:pt x="284" y="358"/>
                  </a:lnTo>
                  <a:lnTo>
                    <a:pt x="140" y="382"/>
                  </a:lnTo>
                  <a:lnTo>
                    <a:pt x="104" y="359"/>
                  </a:lnTo>
                  <a:lnTo>
                    <a:pt x="111" y="328"/>
                  </a:lnTo>
                  <a:lnTo>
                    <a:pt x="94" y="295"/>
                  </a:lnTo>
                  <a:lnTo>
                    <a:pt x="79" y="254"/>
                  </a:lnTo>
                  <a:lnTo>
                    <a:pt x="38" y="213"/>
                  </a:lnTo>
                  <a:lnTo>
                    <a:pt x="13" y="213"/>
                  </a:lnTo>
                  <a:lnTo>
                    <a:pt x="13" y="157"/>
                  </a:lnTo>
                  <a:lnTo>
                    <a:pt x="0" y="135"/>
                  </a:lnTo>
                  <a:lnTo>
                    <a:pt x="28" y="102"/>
                  </a:lnTo>
                  <a:lnTo>
                    <a:pt x="22" y="26"/>
                  </a:lnTo>
                  <a:close/>
                </a:path>
              </a:pathLst>
            </a:custGeom>
            <a:grpFill/>
            <a:ln w="12700">
              <a:solidFill>
                <a:schemeClr val="tx1"/>
              </a:solidFill>
              <a:round/>
              <a:headEnd/>
              <a:tailEnd/>
            </a:ln>
          </p:spPr>
          <p:txBody>
            <a:bodyPr/>
            <a:lstStyle/>
            <a:p>
              <a:pPr>
                <a:defRPr/>
              </a:pPr>
              <a:endParaRPr lang="en-GB" dirty="0"/>
            </a:p>
          </p:txBody>
        </p:sp>
        <p:sp>
          <p:nvSpPr>
            <p:cNvPr id="82" name="Freeform 81"/>
            <p:cNvSpPr>
              <a:spLocks/>
            </p:cNvSpPr>
            <p:nvPr/>
          </p:nvSpPr>
          <p:spPr bwMode="auto">
            <a:xfrm>
              <a:off x="5204112" y="2333625"/>
              <a:ext cx="625475" cy="288925"/>
            </a:xfrm>
            <a:custGeom>
              <a:avLst/>
              <a:gdLst>
                <a:gd name="T0" fmla="*/ 0 w 327"/>
                <a:gd name="T1" fmla="*/ 84 h 152"/>
                <a:gd name="T2" fmla="*/ 101 w 327"/>
                <a:gd name="T3" fmla="*/ 0 h 152"/>
                <a:gd name="T4" fmla="*/ 84 w 327"/>
                <a:gd name="T5" fmla="*/ 34 h 152"/>
                <a:gd name="T6" fmla="*/ 98 w 327"/>
                <a:gd name="T7" fmla="*/ 45 h 152"/>
                <a:gd name="T8" fmla="*/ 129 w 327"/>
                <a:gd name="T9" fmla="*/ 31 h 152"/>
                <a:gd name="T10" fmla="*/ 198 w 327"/>
                <a:gd name="T11" fmla="*/ 52 h 152"/>
                <a:gd name="T12" fmla="*/ 229 w 327"/>
                <a:gd name="T13" fmla="*/ 34 h 152"/>
                <a:gd name="T14" fmla="*/ 325 w 327"/>
                <a:gd name="T15" fmla="*/ 25 h 152"/>
                <a:gd name="T16" fmla="*/ 342 w 327"/>
                <a:gd name="T17" fmla="*/ 46 h 152"/>
                <a:gd name="T18" fmla="*/ 377 w 327"/>
                <a:gd name="T19" fmla="*/ 41 h 152"/>
                <a:gd name="T20" fmla="*/ 451 w 327"/>
                <a:gd name="T21" fmla="*/ 64 h 152"/>
                <a:gd name="T22" fmla="*/ 454 w 327"/>
                <a:gd name="T23" fmla="*/ 80 h 152"/>
                <a:gd name="T24" fmla="*/ 376 w 327"/>
                <a:gd name="T25" fmla="*/ 94 h 152"/>
                <a:gd name="T26" fmla="*/ 355 w 327"/>
                <a:gd name="T27" fmla="*/ 84 h 152"/>
                <a:gd name="T28" fmla="*/ 315 w 327"/>
                <a:gd name="T29" fmla="*/ 87 h 152"/>
                <a:gd name="T30" fmla="*/ 270 w 327"/>
                <a:gd name="T31" fmla="*/ 108 h 152"/>
                <a:gd name="T32" fmla="*/ 248 w 327"/>
                <a:gd name="T33" fmla="*/ 109 h 152"/>
                <a:gd name="T34" fmla="*/ 230 w 327"/>
                <a:gd name="T35" fmla="*/ 94 h 152"/>
                <a:gd name="T36" fmla="*/ 206 w 327"/>
                <a:gd name="T37" fmla="*/ 151 h 152"/>
                <a:gd name="T38" fmla="*/ 177 w 327"/>
                <a:gd name="T39" fmla="*/ 152 h 152"/>
                <a:gd name="T40" fmla="*/ 164 w 327"/>
                <a:gd name="T41" fmla="*/ 129 h 152"/>
                <a:gd name="T42" fmla="*/ 102 w 327"/>
                <a:gd name="T43" fmla="*/ 119 h 152"/>
                <a:gd name="T44" fmla="*/ 75 w 327"/>
                <a:gd name="T45" fmla="*/ 102 h 152"/>
                <a:gd name="T46" fmla="*/ 26 w 327"/>
                <a:gd name="T47" fmla="*/ 108 h 152"/>
                <a:gd name="T48" fmla="*/ 0 w 327"/>
                <a:gd name="T49" fmla="*/ 84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7"/>
                <a:gd name="T76" fmla="*/ 0 h 152"/>
                <a:gd name="T77" fmla="*/ 327 w 327"/>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7" h="152">
                  <a:moveTo>
                    <a:pt x="0" y="84"/>
                  </a:moveTo>
                  <a:lnTo>
                    <a:pt x="73" y="0"/>
                  </a:lnTo>
                  <a:lnTo>
                    <a:pt x="60" y="34"/>
                  </a:lnTo>
                  <a:lnTo>
                    <a:pt x="70" y="45"/>
                  </a:lnTo>
                  <a:lnTo>
                    <a:pt x="93" y="31"/>
                  </a:lnTo>
                  <a:lnTo>
                    <a:pt x="143" y="52"/>
                  </a:lnTo>
                  <a:lnTo>
                    <a:pt x="165" y="34"/>
                  </a:lnTo>
                  <a:lnTo>
                    <a:pt x="233" y="25"/>
                  </a:lnTo>
                  <a:lnTo>
                    <a:pt x="246" y="46"/>
                  </a:lnTo>
                  <a:lnTo>
                    <a:pt x="272" y="41"/>
                  </a:lnTo>
                  <a:lnTo>
                    <a:pt x="324" y="64"/>
                  </a:lnTo>
                  <a:lnTo>
                    <a:pt x="327" y="80"/>
                  </a:lnTo>
                  <a:lnTo>
                    <a:pt x="271" y="94"/>
                  </a:lnTo>
                  <a:lnTo>
                    <a:pt x="255" y="84"/>
                  </a:lnTo>
                  <a:lnTo>
                    <a:pt x="227" y="87"/>
                  </a:lnTo>
                  <a:lnTo>
                    <a:pt x="194" y="108"/>
                  </a:lnTo>
                  <a:lnTo>
                    <a:pt x="178" y="109"/>
                  </a:lnTo>
                  <a:lnTo>
                    <a:pt x="166" y="94"/>
                  </a:lnTo>
                  <a:lnTo>
                    <a:pt x="148" y="151"/>
                  </a:lnTo>
                  <a:lnTo>
                    <a:pt x="127" y="152"/>
                  </a:lnTo>
                  <a:lnTo>
                    <a:pt x="118" y="129"/>
                  </a:lnTo>
                  <a:lnTo>
                    <a:pt x="74" y="119"/>
                  </a:lnTo>
                  <a:lnTo>
                    <a:pt x="54" y="102"/>
                  </a:lnTo>
                  <a:lnTo>
                    <a:pt x="18" y="108"/>
                  </a:lnTo>
                  <a:lnTo>
                    <a:pt x="0" y="84"/>
                  </a:lnTo>
                  <a:close/>
                </a:path>
              </a:pathLst>
            </a:custGeom>
            <a:solidFill>
              <a:srgbClr val="00B050"/>
            </a:solidFill>
            <a:ln w="12700">
              <a:solidFill>
                <a:schemeClr val="tx1"/>
              </a:solidFill>
              <a:round/>
              <a:headEnd/>
              <a:tailEnd/>
            </a:ln>
          </p:spPr>
          <p:txBody>
            <a:bodyPr/>
            <a:lstStyle/>
            <a:p>
              <a:pPr>
                <a:defRPr/>
              </a:pPr>
              <a:endParaRPr lang="en-GB" dirty="0"/>
            </a:p>
          </p:txBody>
        </p:sp>
        <p:sp>
          <p:nvSpPr>
            <p:cNvPr id="83" name="Freeform 82"/>
            <p:cNvSpPr>
              <a:spLocks/>
            </p:cNvSpPr>
            <p:nvPr/>
          </p:nvSpPr>
          <p:spPr bwMode="auto">
            <a:xfrm>
              <a:off x="5627688" y="2536825"/>
              <a:ext cx="444500" cy="649288"/>
            </a:xfrm>
            <a:custGeom>
              <a:avLst/>
              <a:gdLst>
                <a:gd name="T0" fmla="*/ 81 w 234"/>
                <a:gd name="T1" fmla="*/ 14 h 341"/>
                <a:gd name="T2" fmla="*/ 91 w 234"/>
                <a:gd name="T3" fmla="*/ 35 h 341"/>
                <a:gd name="T4" fmla="*/ 69 w 234"/>
                <a:gd name="T5" fmla="*/ 48 h 341"/>
                <a:gd name="T6" fmla="*/ 68 w 234"/>
                <a:gd name="T7" fmla="*/ 102 h 341"/>
                <a:gd name="T8" fmla="*/ 56 w 234"/>
                <a:gd name="T9" fmla="*/ 67 h 341"/>
                <a:gd name="T10" fmla="*/ 11 w 234"/>
                <a:gd name="T11" fmla="*/ 101 h 341"/>
                <a:gd name="T12" fmla="*/ 0 w 234"/>
                <a:gd name="T13" fmla="*/ 199 h 341"/>
                <a:gd name="T14" fmla="*/ 29 w 234"/>
                <a:gd name="T15" fmla="*/ 247 h 341"/>
                <a:gd name="T16" fmla="*/ 32 w 234"/>
                <a:gd name="T17" fmla="*/ 272 h 341"/>
                <a:gd name="T18" fmla="*/ 34 w 234"/>
                <a:gd name="T19" fmla="*/ 292 h 341"/>
                <a:gd name="T20" fmla="*/ 32 w 234"/>
                <a:gd name="T21" fmla="*/ 309 h 341"/>
                <a:gd name="T22" fmla="*/ 27 w 234"/>
                <a:gd name="T23" fmla="*/ 341 h 341"/>
                <a:gd name="T24" fmla="*/ 152 w 234"/>
                <a:gd name="T25" fmla="*/ 335 h 341"/>
                <a:gd name="T26" fmla="*/ 318 w 234"/>
                <a:gd name="T27" fmla="*/ 323 h 341"/>
                <a:gd name="T28" fmla="*/ 289 w 234"/>
                <a:gd name="T29" fmla="*/ 316 h 341"/>
                <a:gd name="T30" fmla="*/ 271 w 234"/>
                <a:gd name="T31" fmla="*/ 299 h 341"/>
                <a:gd name="T32" fmla="*/ 297 w 234"/>
                <a:gd name="T33" fmla="*/ 283 h 341"/>
                <a:gd name="T34" fmla="*/ 297 w 234"/>
                <a:gd name="T35" fmla="*/ 265 h 341"/>
                <a:gd name="T36" fmla="*/ 284 w 234"/>
                <a:gd name="T37" fmla="*/ 248 h 341"/>
                <a:gd name="T38" fmla="*/ 297 w 234"/>
                <a:gd name="T39" fmla="*/ 236 h 341"/>
                <a:gd name="T40" fmla="*/ 320 w 234"/>
                <a:gd name="T41" fmla="*/ 238 h 341"/>
                <a:gd name="T42" fmla="*/ 315 w 234"/>
                <a:gd name="T43" fmla="*/ 191 h 341"/>
                <a:gd name="T44" fmla="*/ 308 w 234"/>
                <a:gd name="T45" fmla="*/ 162 h 341"/>
                <a:gd name="T46" fmla="*/ 296 w 234"/>
                <a:gd name="T47" fmla="*/ 145 h 341"/>
                <a:gd name="T48" fmla="*/ 282 w 234"/>
                <a:gd name="T49" fmla="*/ 134 h 341"/>
                <a:gd name="T50" fmla="*/ 262 w 234"/>
                <a:gd name="T51" fmla="*/ 131 h 341"/>
                <a:gd name="T52" fmla="*/ 242 w 234"/>
                <a:gd name="T53" fmla="*/ 131 h 341"/>
                <a:gd name="T54" fmla="*/ 219 w 234"/>
                <a:gd name="T55" fmla="*/ 153 h 341"/>
                <a:gd name="T56" fmla="*/ 207 w 234"/>
                <a:gd name="T57" fmla="*/ 160 h 341"/>
                <a:gd name="T58" fmla="*/ 199 w 234"/>
                <a:gd name="T59" fmla="*/ 162 h 341"/>
                <a:gd name="T60" fmla="*/ 187 w 234"/>
                <a:gd name="T61" fmla="*/ 159 h 341"/>
                <a:gd name="T62" fmla="*/ 185 w 234"/>
                <a:gd name="T63" fmla="*/ 148 h 341"/>
                <a:gd name="T64" fmla="*/ 187 w 234"/>
                <a:gd name="T65" fmla="*/ 141 h 341"/>
                <a:gd name="T66" fmla="*/ 198 w 234"/>
                <a:gd name="T67" fmla="*/ 134 h 341"/>
                <a:gd name="T68" fmla="*/ 205 w 234"/>
                <a:gd name="T69" fmla="*/ 131 h 341"/>
                <a:gd name="T70" fmla="*/ 215 w 234"/>
                <a:gd name="T71" fmla="*/ 129 h 341"/>
                <a:gd name="T72" fmla="*/ 215 w 234"/>
                <a:gd name="T73" fmla="*/ 117 h 341"/>
                <a:gd name="T74" fmla="*/ 239 w 234"/>
                <a:gd name="T75" fmla="*/ 102 h 341"/>
                <a:gd name="T76" fmla="*/ 215 w 234"/>
                <a:gd name="T77" fmla="*/ 58 h 341"/>
                <a:gd name="T78" fmla="*/ 215 w 234"/>
                <a:gd name="T79" fmla="*/ 37 h 341"/>
                <a:gd name="T80" fmla="*/ 174 w 234"/>
                <a:gd name="T81" fmla="*/ 28 h 341"/>
                <a:gd name="T82" fmla="*/ 116 w 234"/>
                <a:gd name="T83" fmla="*/ 0 h 341"/>
                <a:gd name="T84" fmla="*/ 81 w 234"/>
                <a:gd name="T85" fmla="*/ 14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4"/>
                <a:gd name="T130" fmla="*/ 0 h 341"/>
                <a:gd name="T131" fmla="*/ 234 w 234"/>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4" h="341">
                  <a:moveTo>
                    <a:pt x="59" y="14"/>
                  </a:moveTo>
                  <a:lnTo>
                    <a:pt x="67" y="35"/>
                  </a:lnTo>
                  <a:lnTo>
                    <a:pt x="51" y="48"/>
                  </a:lnTo>
                  <a:lnTo>
                    <a:pt x="50" y="102"/>
                  </a:lnTo>
                  <a:lnTo>
                    <a:pt x="41" y="67"/>
                  </a:lnTo>
                  <a:lnTo>
                    <a:pt x="7" y="101"/>
                  </a:lnTo>
                  <a:lnTo>
                    <a:pt x="0" y="199"/>
                  </a:lnTo>
                  <a:lnTo>
                    <a:pt x="21" y="247"/>
                  </a:lnTo>
                  <a:lnTo>
                    <a:pt x="24" y="272"/>
                  </a:lnTo>
                  <a:lnTo>
                    <a:pt x="25" y="292"/>
                  </a:lnTo>
                  <a:lnTo>
                    <a:pt x="24" y="309"/>
                  </a:lnTo>
                  <a:lnTo>
                    <a:pt x="19" y="341"/>
                  </a:lnTo>
                  <a:lnTo>
                    <a:pt x="111" y="335"/>
                  </a:lnTo>
                  <a:lnTo>
                    <a:pt x="233" y="323"/>
                  </a:lnTo>
                  <a:lnTo>
                    <a:pt x="211" y="316"/>
                  </a:lnTo>
                  <a:lnTo>
                    <a:pt x="199" y="299"/>
                  </a:lnTo>
                  <a:lnTo>
                    <a:pt x="217" y="283"/>
                  </a:lnTo>
                  <a:lnTo>
                    <a:pt x="217" y="265"/>
                  </a:lnTo>
                  <a:lnTo>
                    <a:pt x="208" y="248"/>
                  </a:lnTo>
                  <a:lnTo>
                    <a:pt x="217" y="236"/>
                  </a:lnTo>
                  <a:lnTo>
                    <a:pt x="234" y="238"/>
                  </a:lnTo>
                  <a:lnTo>
                    <a:pt x="230" y="191"/>
                  </a:lnTo>
                  <a:lnTo>
                    <a:pt x="226" y="162"/>
                  </a:lnTo>
                  <a:lnTo>
                    <a:pt x="216" y="145"/>
                  </a:lnTo>
                  <a:lnTo>
                    <a:pt x="206" y="134"/>
                  </a:lnTo>
                  <a:lnTo>
                    <a:pt x="191" y="131"/>
                  </a:lnTo>
                  <a:lnTo>
                    <a:pt x="177" y="131"/>
                  </a:lnTo>
                  <a:lnTo>
                    <a:pt x="161" y="153"/>
                  </a:lnTo>
                  <a:lnTo>
                    <a:pt x="152" y="160"/>
                  </a:lnTo>
                  <a:lnTo>
                    <a:pt x="145" y="162"/>
                  </a:lnTo>
                  <a:lnTo>
                    <a:pt x="137" y="159"/>
                  </a:lnTo>
                  <a:lnTo>
                    <a:pt x="135" y="148"/>
                  </a:lnTo>
                  <a:lnTo>
                    <a:pt x="137" y="141"/>
                  </a:lnTo>
                  <a:lnTo>
                    <a:pt x="144" y="134"/>
                  </a:lnTo>
                  <a:lnTo>
                    <a:pt x="151" y="131"/>
                  </a:lnTo>
                  <a:lnTo>
                    <a:pt x="157" y="129"/>
                  </a:lnTo>
                  <a:lnTo>
                    <a:pt x="157" y="117"/>
                  </a:lnTo>
                  <a:lnTo>
                    <a:pt x="175" y="102"/>
                  </a:lnTo>
                  <a:lnTo>
                    <a:pt x="157" y="58"/>
                  </a:lnTo>
                  <a:lnTo>
                    <a:pt x="157" y="37"/>
                  </a:lnTo>
                  <a:lnTo>
                    <a:pt x="128" y="28"/>
                  </a:lnTo>
                  <a:lnTo>
                    <a:pt x="85" y="0"/>
                  </a:lnTo>
                  <a:lnTo>
                    <a:pt x="59" y="14"/>
                  </a:lnTo>
                  <a:close/>
                </a:path>
              </a:pathLst>
            </a:custGeom>
            <a:solidFill>
              <a:srgbClr val="00B050"/>
            </a:solidFill>
            <a:ln w="12700">
              <a:solidFill>
                <a:schemeClr val="tx1"/>
              </a:solidFill>
              <a:round/>
              <a:headEnd/>
              <a:tailEnd/>
            </a:ln>
          </p:spPr>
          <p:txBody>
            <a:bodyPr/>
            <a:lstStyle/>
            <a:p>
              <a:pPr>
                <a:defRPr/>
              </a:pPr>
              <a:endParaRPr lang="en-GB" dirty="0"/>
            </a:p>
          </p:txBody>
        </p:sp>
        <p:sp>
          <p:nvSpPr>
            <p:cNvPr id="84" name="Freeform 83"/>
            <p:cNvSpPr>
              <a:spLocks/>
            </p:cNvSpPr>
            <p:nvPr/>
          </p:nvSpPr>
          <p:spPr bwMode="auto">
            <a:xfrm>
              <a:off x="6194425" y="4090988"/>
              <a:ext cx="571500" cy="485775"/>
            </a:xfrm>
            <a:custGeom>
              <a:avLst/>
              <a:gdLst>
                <a:gd name="T0" fmla="*/ 15 w 300"/>
                <a:gd name="T1" fmla="*/ 46 h 255"/>
                <a:gd name="T2" fmla="*/ 48 w 300"/>
                <a:gd name="T3" fmla="*/ 21 h 255"/>
                <a:gd name="T4" fmla="*/ 171 w 300"/>
                <a:gd name="T5" fmla="*/ 0 h 255"/>
                <a:gd name="T6" fmla="*/ 210 w 300"/>
                <a:gd name="T7" fmla="*/ 14 h 255"/>
                <a:gd name="T8" fmla="*/ 288 w 300"/>
                <a:gd name="T9" fmla="*/ 4 h 255"/>
                <a:gd name="T10" fmla="*/ 353 w 300"/>
                <a:gd name="T11" fmla="*/ 40 h 255"/>
                <a:gd name="T12" fmla="*/ 413 w 300"/>
                <a:gd name="T13" fmla="*/ 68 h 255"/>
                <a:gd name="T14" fmla="*/ 380 w 300"/>
                <a:gd name="T15" fmla="*/ 145 h 255"/>
                <a:gd name="T16" fmla="*/ 331 w 300"/>
                <a:gd name="T17" fmla="*/ 183 h 255"/>
                <a:gd name="T18" fmla="*/ 276 w 300"/>
                <a:gd name="T19" fmla="*/ 195 h 255"/>
                <a:gd name="T20" fmla="*/ 286 w 300"/>
                <a:gd name="T21" fmla="*/ 226 h 255"/>
                <a:gd name="T22" fmla="*/ 253 w 300"/>
                <a:gd name="T23" fmla="*/ 255 h 255"/>
                <a:gd name="T24" fmla="*/ 192 w 300"/>
                <a:gd name="T25" fmla="*/ 183 h 255"/>
                <a:gd name="T26" fmla="*/ 28 w 300"/>
                <a:gd name="T27" fmla="*/ 68 h 255"/>
                <a:gd name="T28" fmla="*/ 0 w 300"/>
                <a:gd name="T29" fmla="*/ 68 h 255"/>
                <a:gd name="T30" fmla="*/ 15 w 300"/>
                <a:gd name="T31" fmla="*/ 46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0"/>
                <a:gd name="T49" fmla="*/ 0 h 255"/>
                <a:gd name="T50" fmla="*/ 300 w 300"/>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0" h="255">
                  <a:moveTo>
                    <a:pt x="11" y="46"/>
                  </a:moveTo>
                  <a:lnTo>
                    <a:pt x="35" y="21"/>
                  </a:lnTo>
                  <a:lnTo>
                    <a:pt x="125" y="0"/>
                  </a:lnTo>
                  <a:lnTo>
                    <a:pt x="152" y="14"/>
                  </a:lnTo>
                  <a:lnTo>
                    <a:pt x="210" y="4"/>
                  </a:lnTo>
                  <a:lnTo>
                    <a:pt x="257" y="40"/>
                  </a:lnTo>
                  <a:lnTo>
                    <a:pt x="300" y="68"/>
                  </a:lnTo>
                  <a:lnTo>
                    <a:pt x="276" y="145"/>
                  </a:lnTo>
                  <a:lnTo>
                    <a:pt x="240" y="183"/>
                  </a:lnTo>
                  <a:lnTo>
                    <a:pt x="200" y="195"/>
                  </a:lnTo>
                  <a:lnTo>
                    <a:pt x="208" y="226"/>
                  </a:lnTo>
                  <a:lnTo>
                    <a:pt x="184" y="255"/>
                  </a:lnTo>
                  <a:lnTo>
                    <a:pt x="138" y="183"/>
                  </a:lnTo>
                  <a:lnTo>
                    <a:pt x="20" y="68"/>
                  </a:lnTo>
                  <a:lnTo>
                    <a:pt x="0" y="68"/>
                  </a:lnTo>
                  <a:lnTo>
                    <a:pt x="11" y="46"/>
                  </a:lnTo>
                  <a:close/>
                </a:path>
              </a:pathLst>
            </a:custGeom>
            <a:grpFill/>
            <a:ln w="12700">
              <a:solidFill>
                <a:schemeClr val="tx1"/>
              </a:solidFill>
              <a:round/>
              <a:headEnd/>
              <a:tailEnd/>
            </a:ln>
          </p:spPr>
          <p:txBody>
            <a:bodyPr/>
            <a:lstStyle/>
            <a:p>
              <a:pPr>
                <a:defRPr/>
              </a:pPr>
              <a:endParaRPr lang="en-GB" dirty="0"/>
            </a:p>
          </p:txBody>
        </p:sp>
        <p:sp>
          <p:nvSpPr>
            <p:cNvPr id="85" name="Freeform 84"/>
            <p:cNvSpPr>
              <a:spLocks/>
            </p:cNvSpPr>
            <p:nvPr/>
          </p:nvSpPr>
          <p:spPr bwMode="auto">
            <a:xfrm>
              <a:off x="6121400" y="3375025"/>
              <a:ext cx="860425" cy="576263"/>
            </a:xfrm>
            <a:custGeom>
              <a:avLst/>
              <a:gdLst>
                <a:gd name="T0" fmla="*/ 102 w 452"/>
                <a:gd name="T1" fmla="*/ 211 h 302"/>
                <a:gd name="T2" fmla="*/ 83 w 452"/>
                <a:gd name="T3" fmla="*/ 242 h 302"/>
                <a:gd name="T4" fmla="*/ 57 w 452"/>
                <a:gd name="T5" fmla="*/ 250 h 302"/>
                <a:gd name="T6" fmla="*/ 56 w 452"/>
                <a:gd name="T7" fmla="*/ 270 h 302"/>
                <a:gd name="T8" fmla="*/ 2 w 452"/>
                <a:gd name="T9" fmla="*/ 286 h 302"/>
                <a:gd name="T10" fmla="*/ 0 w 452"/>
                <a:gd name="T11" fmla="*/ 302 h 302"/>
                <a:gd name="T12" fmla="*/ 146 w 452"/>
                <a:gd name="T13" fmla="*/ 282 h 302"/>
                <a:gd name="T14" fmla="*/ 414 w 452"/>
                <a:gd name="T15" fmla="*/ 238 h 302"/>
                <a:gd name="T16" fmla="*/ 619 w 452"/>
                <a:gd name="T17" fmla="*/ 200 h 302"/>
                <a:gd name="T18" fmla="*/ 619 w 452"/>
                <a:gd name="T19" fmla="*/ 169 h 302"/>
                <a:gd name="T20" fmla="*/ 597 w 452"/>
                <a:gd name="T21" fmla="*/ 160 h 302"/>
                <a:gd name="T22" fmla="*/ 578 w 452"/>
                <a:gd name="T23" fmla="*/ 175 h 302"/>
                <a:gd name="T24" fmla="*/ 568 w 452"/>
                <a:gd name="T25" fmla="*/ 134 h 302"/>
                <a:gd name="T26" fmla="*/ 578 w 452"/>
                <a:gd name="T27" fmla="*/ 97 h 302"/>
                <a:gd name="T28" fmla="*/ 501 w 452"/>
                <a:gd name="T29" fmla="*/ 70 h 302"/>
                <a:gd name="T30" fmla="*/ 449 w 452"/>
                <a:gd name="T31" fmla="*/ 77 h 302"/>
                <a:gd name="T32" fmla="*/ 448 w 452"/>
                <a:gd name="T33" fmla="*/ 21 h 302"/>
                <a:gd name="T34" fmla="*/ 396 w 452"/>
                <a:gd name="T35" fmla="*/ 0 h 302"/>
                <a:gd name="T36" fmla="*/ 354 w 452"/>
                <a:gd name="T37" fmla="*/ 13 h 302"/>
                <a:gd name="T38" fmla="*/ 326 w 452"/>
                <a:gd name="T39" fmla="*/ 66 h 302"/>
                <a:gd name="T40" fmla="*/ 278 w 452"/>
                <a:gd name="T41" fmla="*/ 87 h 302"/>
                <a:gd name="T42" fmla="*/ 259 w 452"/>
                <a:gd name="T43" fmla="*/ 170 h 302"/>
                <a:gd name="T44" fmla="*/ 182 w 452"/>
                <a:gd name="T45" fmla="*/ 211 h 302"/>
                <a:gd name="T46" fmla="*/ 118 w 452"/>
                <a:gd name="T47" fmla="*/ 228 h 302"/>
                <a:gd name="T48" fmla="*/ 102 w 452"/>
                <a:gd name="T49" fmla="*/ 211 h 3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302"/>
                <a:gd name="T77" fmla="*/ 452 w 452"/>
                <a:gd name="T78" fmla="*/ 302 h 3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302">
                  <a:moveTo>
                    <a:pt x="74" y="211"/>
                  </a:moveTo>
                  <a:lnTo>
                    <a:pt x="61" y="242"/>
                  </a:lnTo>
                  <a:lnTo>
                    <a:pt x="42" y="250"/>
                  </a:lnTo>
                  <a:lnTo>
                    <a:pt x="41" y="270"/>
                  </a:lnTo>
                  <a:lnTo>
                    <a:pt x="2" y="286"/>
                  </a:lnTo>
                  <a:lnTo>
                    <a:pt x="0" y="302"/>
                  </a:lnTo>
                  <a:lnTo>
                    <a:pt x="107" y="282"/>
                  </a:lnTo>
                  <a:lnTo>
                    <a:pt x="302" y="238"/>
                  </a:lnTo>
                  <a:lnTo>
                    <a:pt x="452" y="200"/>
                  </a:lnTo>
                  <a:lnTo>
                    <a:pt x="452" y="169"/>
                  </a:lnTo>
                  <a:lnTo>
                    <a:pt x="435" y="160"/>
                  </a:lnTo>
                  <a:lnTo>
                    <a:pt x="422" y="175"/>
                  </a:lnTo>
                  <a:lnTo>
                    <a:pt x="414" y="134"/>
                  </a:lnTo>
                  <a:lnTo>
                    <a:pt x="422" y="97"/>
                  </a:lnTo>
                  <a:lnTo>
                    <a:pt x="366" y="70"/>
                  </a:lnTo>
                  <a:lnTo>
                    <a:pt x="328" y="77"/>
                  </a:lnTo>
                  <a:lnTo>
                    <a:pt x="327" y="21"/>
                  </a:lnTo>
                  <a:lnTo>
                    <a:pt x="288" y="0"/>
                  </a:lnTo>
                  <a:lnTo>
                    <a:pt x="258" y="13"/>
                  </a:lnTo>
                  <a:lnTo>
                    <a:pt x="238" y="66"/>
                  </a:lnTo>
                  <a:lnTo>
                    <a:pt x="203" y="87"/>
                  </a:lnTo>
                  <a:lnTo>
                    <a:pt x="189" y="170"/>
                  </a:lnTo>
                  <a:lnTo>
                    <a:pt x="132" y="211"/>
                  </a:lnTo>
                  <a:lnTo>
                    <a:pt x="86" y="228"/>
                  </a:lnTo>
                  <a:lnTo>
                    <a:pt x="74" y="211"/>
                  </a:lnTo>
                  <a:close/>
                </a:path>
              </a:pathLst>
            </a:custGeom>
            <a:solidFill>
              <a:srgbClr val="00B050"/>
            </a:solidFill>
            <a:ln w="12700">
              <a:solidFill>
                <a:schemeClr val="tx1"/>
              </a:solidFill>
              <a:round/>
              <a:headEnd/>
              <a:tailEnd/>
            </a:ln>
          </p:spPr>
          <p:txBody>
            <a:bodyPr/>
            <a:lstStyle/>
            <a:p>
              <a:pPr>
                <a:defRPr/>
              </a:pPr>
              <a:endParaRPr lang="en-GB" dirty="0"/>
            </a:p>
          </p:txBody>
        </p:sp>
        <p:sp>
          <p:nvSpPr>
            <p:cNvPr id="86" name="Freeform 85"/>
            <p:cNvSpPr>
              <a:spLocks/>
            </p:cNvSpPr>
            <p:nvPr/>
          </p:nvSpPr>
          <p:spPr bwMode="auto">
            <a:xfrm>
              <a:off x="6289675" y="2908300"/>
              <a:ext cx="660400" cy="466725"/>
            </a:xfrm>
            <a:custGeom>
              <a:avLst/>
              <a:gdLst>
                <a:gd name="T0" fmla="*/ 44 w 347"/>
                <a:gd name="T1" fmla="*/ 36 h 245"/>
                <a:gd name="T2" fmla="*/ 0 w 347"/>
                <a:gd name="T3" fmla="*/ 68 h 245"/>
                <a:gd name="T4" fmla="*/ 26 w 347"/>
                <a:gd name="T5" fmla="*/ 187 h 245"/>
                <a:gd name="T6" fmla="*/ 44 w 347"/>
                <a:gd name="T7" fmla="*/ 245 h 245"/>
                <a:gd name="T8" fmla="*/ 126 w 347"/>
                <a:gd name="T9" fmla="*/ 240 h 245"/>
                <a:gd name="T10" fmla="*/ 427 w 347"/>
                <a:gd name="T11" fmla="*/ 195 h 245"/>
                <a:gd name="T12" fmla="*/ 448 w 347"/>
                <a:gd name="T13" fmla="*/ 188 h 245"/>
                <a:gd name="T14" fmla="*/ 478 w 347"/>
                <a:gd name="T15" fmla="*/ 133 h 245"/>
                <a:gd name="T16" fmla="*/ 432 w 347"/>
                <a:gd name="T17" fmla="*/ 103 h 245"/>
                <a:gd name="T18" fmla="*/ 458 w 347"/>
                <a:gd name="T19" fmla="*/ 32 h 245"/>
                <a:gd name="T20" fmla="*/ 424 w 347"/>
                <a:gd name="T21" fmla="*/ 25 h 245"/>
                <a:gd name="T22" fmla="*/ 424 w 347"/>
                <a:gd name="T23" fmla="*/ 7 h 245"/>
                <a:gd name="T24" fmla="*/ 409 w 347"/>
                <a:gd name="T25" fmla="*/ 0 h 245"/>
                <a:gd name="T26" fmla="*/ 59 w 347"/>
                <a:gd name="T27" fmla="*/ 51 h 245"/>
                <a:gd name="T28" fmla="*/ 44 w 347"/>
                <a:gd name="T29" fmla="*/ 36 h 2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245"/>
                <a:gd name="T47" fmla="*/ 347 w 347"/>
                <a:gd name="T48" fmla="*/ 245 h 2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245">
                  <a:moveTo>
                    <a:pt x="32" y="36"/>
                  </a:moveTo>
                  <a:lnTo>
                    <a:pt x="0" y="68"/>
                  </a:lnTo>
                  <a:lnTo>
                    <a:pt x="18" y="187"/>
                  </a:lnTo>
                  <a:lnTo>
                    <a:pt x="32" y="245"/>
                  </a:lnTo>
                  <a:lnTo>
                    <a:pt x="91" y="240"/>
                  </a:lnTo>
                  <a:lnTo>
                    <a:pt x="310" y="195"/>
                  </a:lnTo>
                  <a:lnTo>
                    <a:pt x="325" y="188"/>
                  </a:lnTo>
                  <a:lnTo>
                    <a:pt x="347" y="133"/>
                  </a:lnTo>
                  <a:lnTo>
                    <a:pt x="314" y="103"/>
                  </a:lnTo>
                  <a:lnTo>
                    <a:pt x="332" y="32"/>
                  </a:lnTo>
                  <a:lnTo>
                    <a:pt x="307" y="25"/>
                  </a:lnTo>
                  <a:lnTo>
                    <a:pt x="307" y="7"/>
                  </a:lnTo>
                  <a:lnTo>
                    <a:pt x="296" y="0"/>
                  </a:lnTo>
                  <a:lnTo>
                    <a:pt x="42" y="51"/>
                  </a:lnTo>
                  <a:lnTo>
                    <a:pt x="32" y="36"/>
                  </a:lnTo>
                  <a:close/>
                </a:path>
              </a:pathLst>
            </a:custGeom>
            <a:grpFill/>
            <a:ln w="12700">
              <a:solidFill>
                <a:schemeClr val="tx1"/>
              </a:solidFill>
              <a:round/>
              <a:headEnd/>
              <a:tailEnd/>
            </a:ln>
          </p:spPr>
          <p:txBody>
            <a:bodyPr/>
            <a:lstStyle/>
            <a:p>
              <a:pPr>
                <a:defRPr/>
              </a:pPr>
              <a:endParaRPr lang="en-GB" dirty="0"/>
            </a:p>
          </p:txBody>
        </p:sp>
        <p:sp>
          <p:nvSpPr>
            <p:cNvPr id="87" name="Freeform 86"/>
            <p:cNvSpPr>
              <a:spLocks/>
            </p:cNvSpPr>
            <p:nvPr/>
          </p:nvSpPr>
          <p:spPr bwMode="auto">
            <a:xfrm>
              <a:off x="6453188" y="3279775"/>
              <a:ext cx="561975" cy="249238"/>
            </a:xfrm>
            <a:custGeom>
              <a:avLst/>
              <a:gdLst>
                <a:gd name="T0" fmla="*/ 0 w 295"/>
                <a:gd name="T1" fmla="*/ 45 h 131"/>
                <a:gd name="T2" fmla="*/ 305 w 295"/>
                <a:gd name="T3" fmla="*/ 0 h 131"/>
                <a:gd name="T4" fmla="*/ 356 w 295"/>
                <a:gd name="T5" fmla="*/ 90 h 131"/>
                <a:gd name="T6" fmla="*/ 407 w 295"/>
                <a:gd name="T7" fmla="*/ 80 h 131"/>
                <a:gd name="T8" fmla="*/ 408 w 295"/>
                <a:gd name="T9" fmla="*/ 125 h 131"/>
                <a:gd name="T10" fmla="*/ 364 w 295"/>
                <a:gd name="T11" fmla="*/ 131 h 131"/>
                <a:gd name="T12" fmla="*/ 329 w 295"/>
                <a:gd name="T13" fmla="*/ 102 h 131"/>
                <a:gd name="T14" fmla="*/ 305 w 295"/>
                <a:gd name="T15" fmla="*/ 66 h 131"/>
                <a:gd name="T16" fmla="*/ 299 w 295"/>
                <a:gd name="T17" fmla="*/ 17 h 131"/>
                <a:gd name="T18" fmla="*/ 281 w 295"/>
                <a:gd name="T19" fmla="*/ 42 h 131"/>
                <a:gd name="T20" fmla="*/ 304 w 295"/>
                <a:gd name="T21" fmla="*/ 116 h 131"/>
                <a:gd name="T22" fmla="*/ 213 w 295"/>
                <a:gd name="T23" fmla="*/ 126 h 131"/>
                <a:gd name="T24" fmla="*/ 210 w 295"/>
                <a:gd name="T25" fmla="*/ 72 h 131"/>
                <a:gd name="T26" fmla="*/ 154 w 295"/>
                <a:gd name="T27" fmla="*/ 49 h 131"/>
                <a:gd name="T28" fmla="*/ 110 w 295"/>
                <a:gd name="T29" fmla="*/ 43 h 131"/>
                <a:gd name="T30" fmla="*/ 12 w 295"/>
                <a:gd name="T31" fmla="*/ 80 h 131"/>
                <a:gd name="T32" fmla="*/ 0 w 295"/>
                <a:gd name="T33" fmla="*/ 4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31"/>
                <a:gd name="T53" fmla="*/ 295 w 295"/>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31">
                  <a:moveTo>
                    <a:pt x="0" y="45"/>
                  </a:moveTo>
                  <a:lnTo>
                    <a:pt x="220" y="0"/>
                  </a:lnTo>
                  <a:lnTo>
                    <a:pt x="256" y="90"/>
                  </a:lnTo>
                  <a:lnTo>
                    <a:pt x="294" y="80"/>
                  </a:lnTo>
                  <a:lnTo>
                    <a:pt x="295" y="125"/>
                  </a:lnTo>
                  <a:lnTo>
                    <a:pt x="264" y="131"/>
                  </a:lnTo>
                  <a:lnTo>
                    <a:pt x="237" y="102"/>
                  </a:lnTo>
                  <a:lnTo>
                    <a:pt x="220" y="66"/>
                  </a:lnTo>
                  <a:lnTo>
                    <a:pt x="216" y="17"/>
                  </a:lnTo>
                  <a:lnTo>
                    <a:pt x="203" y="42"/>
                  </a:lnTo>
                  <a:lnTo>
                    <a:pt x="219" y="116"/>
                  </a:lnTo>
                  <a:lnTo>
                    <a:pt x="154" y="126"/>
                  </a:lnTo>
                  <a:lnTo>
                    <a:pt x="152" y="72"/>
                  </a:lnTo>
                  <a:lnTo>
                    <a:pt x="112" y="49"/>
                  </a:lnTo>
                  <a:lnTo>
                    <a:pt x="79" y="43"/>
                  </a:lnTo>
                  <a:lnTo>
                    <a:pt x="8" y="80"/>
                  </a:lnTo>
                  <a:lnTo>
                    <a:pt x="0" y="45"/>
                  </a:lnTo>
                  <a:close/>
                </a:path>
              </a:pathLst>
            </a:custGeom>
            <a:grpFill/>
            <a:ln w="12700">
              <a:solidFill>
                <a:schemeClr val="tx1"/>
              </a:solidFill>
              <a:round/>
              <a:headEnd/>
              <a:tailEnd/>
            </a:ln>
          </p:spPr>
          <p:txBody>
            <a:bodyPr/>
            <a:lstStyle/>
            <a:p>
              <a:pPr>
                <a:defRPr/>
              </a:pPr>
              <a:endParaRPr lang="en-GB" dirty="0"/>
            </a:p>
          </p:txBody>
        </p:sp>
        <p:sp>
          <p:nvSpPr>
            <p:cNvPr id="88" name="Freeform 87"/>
            <p:cNvSpPr>
              <a:spLocks/>
            </p:cNvSpPr>
            <p:nvPr/>
          </p:nvSpPr>
          <p:spPr bwMode="auto">
            <a:xfrm>
              <a:off x="2689225" y="2052638"/>
              <a:ext cx="1155700" cy="776287"/>
            </a:xfrm>
            <a:custGeom>
              <a:avLst/>
              <a:gdLst>
                <a:gd name="T0" fmla="*/ 14 w 607"/>
                <a:gd name="T1" fmla="*/ 0 h 407"/>
                <a:gd name="T2" fmla="*/ 179 w 607"/>
                <a:gd name="T3" fmla="*/ 17 h 407"/>
                <a:gd name="T4" fmla="*/ 278 w 607"/>
                <a:gd name="T5" fmla="*/ 27 h 407"/>
                <a:gd name="T6" fmla="*/ 407 w 607"/>
                <a:gd name="T7" fmla="*/ 38 h 407"/>
                <a:gd name="T8" fmla="*/ 527 w 607"/>
                <a:gd name="T9" fmla="*/ 47 h 407"/>
                <a:gd name="T10" fmla="*/ 736 w 607"/>
                <a:gd name="T11" fmla="*/ 59 h 407"/>
                <a:gd name="T12" fmla="*/ 833 w 607"/>
                <a:gd name="T13" fmla="*/ 65 h 407"/>
                <a:gd name="T14" fmla="*/ 830 w 607"/>
                <a:gd name="T15" fmla="*/ 396 h 407"/>
                <a:gd name="T16" fmla="*/ 319 w 607"/>
                <a:gd name="T17" fmla="*/ 362 h 407"/>
                <a:gd name="T18" fmla="*/ 311 w 607"/>
                <a:gd name="T19" fmla="*/ 407 h 407"/>
                <a:gd name="T20" fmla="*/ 289 w 607"/>
                <a:gd name="T21" fmla="*/ 386 h 407"/>
                <a:gd name="T22" fmla="*/ 245 w 607"/>
                <a:gd name="T23" fmla="*/ 389 h 407"/>
                <a:gd name="T24" fmla="*/ 175 w 607"/>
                <a:gd name="T25" fmla="*/ 398 h 407"/>
                <a:gd name="T26" fmla="*/ 166 w 607"/>
                <a:gd name="T27" fmla="*/ 340 h 407"/>
                <a:gd name="T28" fmla="*/ 86 w 607"/>
                <a:gd name="T29" fmla="*/ 294 h 407"/>
                <a:gd name="T30" fmla="*/ 96 w 607"/>
                <a:gd name="T31" fmla="*/ 251 h 407"/>
                <a:gd name="T32" fmla="*/ 104 w 607"/>
                <a:gd name="T33" fmla="*/ 215 h 407"/>
                <a:gd name="T34" fmla="*/ 0 w 607"/>
                <a:gd name="T35" fmla="*/ 101 h 407"/>
                <a:gd name="T36" fmla="*/ 14 w 607"/>
                <a:gd name="T37" fmla="*/ 0 h 4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407"/>
                <a:gd name="T59" fmla="*/ 607 w 607"/>
                <a:gd name="T60" fmla="*/ 407 h 4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407">
                  <a:moveTo>
                    <a:pt x="10" y="0"/>
                  </a:moveTo>
                  <a:lnTo>
                    <a:pt x="129" y="17"/>
                  </a:lnTo>
                  <a:lnTo>
                    <a:pt x="202" y="27"/>
                  </a:lnTo>
                  <a:lnTo>
                    <a:pt x="297" y="38"/>
                  </a:lnTo>
                  <a:lnTo>
                    <a:pt x="384" y="47"/>
                  </a:lnTo>
                  <a:lnTo>
                    <a:pt x="536" y="59"/>
                  </a:lnTo>
                  <a:lnTo>
                    <a:pt x="607" y="65"/>
                  </a:lnTo>
                  <a:lnTo>
                    <a:pt x="605" y="396"/>
                  </a:lnTo>
                  <a:lnTo>
                    <a:pt x="233" y="362"/>
                  </a:lnTo>
                  <a:lnTo>
                    <a:pt x="226" y="407"/>
                  </a:lnTo>
                  <a:lnTo>
                    <a:pt x="211" y="386"/>
                  </a:lnTo>
                  <a:lnTo>
                    <a:pt x="178" y="389"/>
                  </a:lnTo>
                  <a:lnTo>
                    <a:pt x="128" y="398"/>
                  </a:lnTo>
                  <a:lnTo>
                    <a:pt x="120" y="340"/>
                  </a:lnTo>
                  <a:lnTo>
                    <a:pt x="62" y="294"/>
                  </a:lnTo>
                  <a:lnTo>
                    <a:pt x="70" y="251"/>
                  </a:lnTo>
                  <a:lnTo>
                    <a:pt x="76" y="215"/>
                  </a:lnTo>
                  <a:lnTo>
                    <a:pt x="0" y="101"/>
                  </a:lnTo>
                  <a:lnTo>
                    <a:pt x="10" y="0"/>
                  </a:lnTo>
                  <a:close/>
                </a:path>
              </a:pathLst>
            </a:custGeom>
            <a:grpFill/>
            <a:ln w="12700">
              <a:solidFill>
                <a:schemeClr val="tx1"/>
              </a:solidFill>
              <a:round/>
              <a:headEnd/>
              <a:tailEnd/>
            </a:ln>
          </p:spPr>
          <p:txBody>
            <a:bodyPr/>
            <a:lstStyle/>
            <a:p>
              <a:endParaRPr lang="en-GB" dirty="0"/>
            </a:p>
          </p:txBody>
        </p:sp>
        <p:sp>
          <p:nvSpPr>
            <p:cNvPr id="89" name="Freeform 88"/>
            <p:cNvSpPr>
              <a:spLocks/>
            </p:cNvSpPr>
            <p:nvPr/>
          </p:nvSpPr>
          <p:spPr bwMode="auto">
            <a:xfrm>
              <a:off x="4710113" y="3459163"/>
              <a:ext cx="768350" cy="679450"/>
            </a:xfrm>
            <a:custGeom>
              <a:avLst/>
              <a:gdLst>
                <a:gd name="T0" fmla="*/ 0 w 403"/>
                <a:gd name="T1" fmla="*/ 12 h 357"/>
                <a:gd name="T2" fmla="*/ 241 w 403"/>
                <a:gd name="T3" fmla="*/ 0 h 357"/>
                <a:gd name="T4" fmla="*/ 294 w 403"/>
                <a:gd name="T5" fmla="*/ 0 h 357"/>
                <a:gd name="T6" fmla="*/ 331 w 403"/>
                <a:gd name="T7" fmla="*/ 11 h 357"/>
                <a:gd name="T8" fmla="*/ 312 w 403"/>
                <a:gd name="T9" fmla="*/ 42 h 357"/>
                <a:gd name="T10" fmla="*/ 382 w 403"/>
                <a:gd name="T11" fmla="*/ 92 h 357"/>
                <a:gd name="T12" fmla="*/ 404 w 403"/>
                <a:gd name="T13" fmla="*/ 135 h 357"/>
                <a:gd name="T14" fmla="*/ 446 w 403"/>
                <a:gd name="T15" fmla="*/ 124 h 357"/>
                <a:gd name="T16" fmla="*/ 445 w 403"/>
                <a:gd name="T17" fmla="*/ 184 h 357"/>
                <a:gd name="T18" fmla="*/ 486 w 403"/>
                <a:gd name="T19" fmla="*/ 202 h 357"/>
                <a:gd name="T20" fmla="*/ 505 w 403"/>
                <a:gd name="T21" fmla="*/ 254 h 357"/>
                <a:gd name="T22" fmla="*/ 537 w 403"/>
                <a:gd name="T23" fmla="*/ 259 h 357"/>
                <a:gd name="T24" fmla="*/ 553 w 403"/>
                <a:gd name="T25" fmla="*/ 281 h 357"/>
                <a:gd name="T26" fmla="*/ 515 w 403"/>
                <a:gd name="T27" fmla="*/ 312 h 357"/>
                <a:gd name="T28" fmla="*/ 503 w 403"/>
                <a:gd name="T29" fmla="*/ 347 h 357"/>
                <a:gd name="T30" fmla="*/ 449 w 403"/>
                <a:gd name="T31" fmla="*/ 357 h 357"/>
                <a:gd name="T32" fmla="*/ 463 w 403"/>
                <a:gd name="T33" fmla="*/ 318 h 357"/>
                <a:gd name="T34" fmla="*/ 256 w 403"/>
                <a:gd name="T35" fmla="*/ 332 h 357"/>
                <a:gd name="T36" fmla="*/ 108 w 403"/>
                <a:gd name="T37" fmla="*/ 346 h 357"/>
                <a:gd name="T38" fmla="*/ 98 w 403"/>
                <a:gd name="T39" fmla="*/ 309 h 357"/>
                <a:gd name="T40" fmla="*/ 89 w 403"/>
                <a:gd name="T41" fmla="*/ 194 h 357"/>
                <a:gd name="T42" fmla="*/ 88 w 403"/>
                <a:gd name="T43" fmla="*/ 132 h 357"/>
                <a:gd name="T44" fmla="*/ 38 w 403"/>
                <a:gd name="T45" fmla="*/ 104 h 357"/>
                <a:gd name="T46" fmla="*/ 56 w 403"/>
                <a:gd name="T47" fmla="*/ 78 h 357"/>
                <a:gd name="T48" fmla="*/ 31 w 403"/>
                <a:gd name="T49" fmla="*/ 64 h 357"/>
                <a:gd name="T50" fmla="*/ 0 w 403"/>
                <a:gd name="T51" fmla="*/ 12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3"/>
                <a:gd name="T79" fmla="*/ 0 h 357"/>
                <a:gd name="T80" fmla="*/ 403 w 40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3" h="357">
                  <a:moveTo>
                    <a:pt x="0" y="12"/>
                  </a:moveTo>
                  <a:lnTo>
                    <a:pt x="176" y="0"/>
                  </a:lnTo>
                  <a:lnTo>
                    <a:pt x="214" y="0"/>
                  </a:lnTo>
                  <a:lnTo>
                    <a:pt x="242" y="11"/>
                  </a:lnTo>
                  <a:lnTo>
                    <a:pt x="227" y="42"/>
                  </a:lnTo>
                  <a:lnTo>
                    <a:pt x="278" y="92"/>
                  </a:lnTo>
                  <a:lnTo>
                    <a:pt x="295" y="135"/>
                  </a:lnTo>
                  <a:lnTo>
                    <a:pt x="325" y="124"/>
                  </a:lnTo>
                  <a:lnTo>
                    <a:pt x="324" y="184"/>
                  </a:lnTo>
                  <a:lnTo>
                    <a:pt x="355" y="202"/>
                  </a:lnTo>
                  <a:lnTo>
                    <a:pt x="369" y="254"/>
                  </a:lnTo>
                  <a:lnTo>
                    <a:pt x="391" y="259"/>
                  </a:lnTo>
                  <a:lnTo>
                    <a:pt x="403" y="281"/>
                  </a:lnTo>
                  <a:lnTo>
                    <a:pt x="376" y="312"/>
                  </a:lnTo>
                  <a:lnTo>
                    <a:pt x="367" y="347"/>
                  </a:lnTo>
                  <a:lnTo>
                    <a:pt x="328" y="357"/>
                  </a:lnTo>
                  <a:lnTo>
                    <a:pt x="338" y="318"/>
                  </a:lnTo>
                  <a:lnTo>
                    <a:pt x="187" y="332"/>
                  </a:lnTo>
                  <a:lnTo>
                    <a:pt x="79" y="346"/>
                  </a:lnTo>
                  <a:lnTo>
                    <a:pt x="72" y="309"/>
                  </a:lnTo>
                  <a:lnTo>
                    <a:pt x="65" y="194"/>
                  </a:lnTo>
                  <a:lnTo>
                    <a:pt x="64" y="132"/>
                  </a:lnTo>
                  <a:lnTo>
                    <a:pt x="28" y="104"/>
                  </a:lnTo>
                  <a:lnTo>
                    <a:pt x="41" y="78"/>
                  </a:lnTo>
                  <a:lnTo>
                    <a:pt x="23" y="64"/>
                  </a:lnTo>
                  <a:lnTo>
                    <a:pt x="0" y="12"/>
                  </a:lnTo>
                  <a:close/>
                </a:path>
              </a:pathLst>
            </a:custGeom>
            <a:solidFill>
              <a:srgbClr val="00B050"/>
            </a:solidFill>
            <a:ln w="12700">
              <a:solidFill>
                <a:schemeClr val="tx1"/>
              </a:solidFill>
              <a:round/>
              <a:headEnd/>
              <a:tailEnd/>
            </a:ln>
          </p:spPr>
          <p:txBody>
            <a:bodyPr/>
            <a:lstStyle/>
            <a:p>
              <a:pPr>
                <a:defRPr/>
              </a:pPr>
              <a:endParaRPr lang="en-GB" dirty="0"/>
            </a:p>
          </p:txBody>
        </p:sp>
        <p:sp>
          <p:nvSpPr>
            <p:cNvPr id="90" name="Freeform 89"/>
            <p:cNvSpPr>
              <a:spLocks/>
            </p:cNvSpPr>
            <p:nvPr/>
          </p:nvSpPr>
          <p:spPr bwMode="auto">
            <a:xfrm>
              <a:off x="5551488" y="3173413"/>
              <a:ext cx="374650" cy="663575"/>
            </a:xfrm>
            <a:custGeom>
              <a:avLst/>
              <a:gdLst>
                <a:gd name="T0" fmla="*/ 0 w 197"/>
                <a:gd name="T1" fmla="*/ 25 h 348"/>
                <a:gd name="T2" fmla="*/ 31 w 197"/>
                <a:gd name="T3" fmla="*/ 38 h 348"/>
                <a:gd name="T4" fmla="*/ 62 w 197"/>
                <a:gd name="T5" fmla="*/ 35 h 348"/>
                <a:gd name="T6" fmla="*/ 72 w 197"/>
                <a:gd name="T7" fmla="*/ 28 h 348"/>
                <a:gd name="T8" fmla="*/ 80 w 197"/>
                <a:gd name="T9" fmla="*/ 7 h 348"/>
                <a:gd name="T10" fmla="*/ 208 w 197"/>
                <a:gd name="T11" fmla="*/ 0 h 348"/>
                <a:gd name="T12" fmla="*/ 269 w 197"/>
                <a:gd name="T13" fmla="*/ 246 h 348"/>
                <a:gd name="T14" fmla="*/ 265 w 197"/>
                <a:gd name="T15" fmla="*/ 243 h 348"/>
                <a:gd name="T16" fmla="*/ 219 w 197"/>
                <a:gd name="T17" fmla="*/ 257 h 348"/>
                <a:gd name="T18" fmla="*/ 188 w 197"/>
                <a:gd name="T19" fmla="*/ 323 h 348"/>
                <a:gd name="T20" fmla="*/ 142 w 197"/>
                <a:gd name="T21" fmla="*/ 314 h 348"/>
                <a:gd name="T22" fmla="*/ 89 w 197"/>
                <a:gd name="T23" fmla="*/ 339 h 348"/>
                <a:gd name="T24" fmla="*/ 17 w 197"/>
                <a:gd name="T25" fmla="*/ 348 h 348"/>
                <a:gd name="T26" fmla="*/ 49 w 197"/>
                <a:gd name="T27" fmla="*/ 283 h 348"/>
                <a:gd name="T28" fmla="*/ 35 w 197"/>
                <a:gd name="T29" fmla="*/ 247 h 348"/>
                <a:gd name="T30" fmla="*/ 0 w 197"/>
                <a:gd name="T31" fmla="*/ 25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348"/>
                <a:gd name="T50" fmla="*/ 197 w 197"/>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348">
                  <a:moveTo>
                    <a:pt x="0" y="25"/>
                  </a:moveTo>
                  <a:lnTo>
                    <a:pt x="23" y="38"/>
                  </a:lnTo>
                  <a:lnTo>
                    <a:pt x="45" y="35"/>
                  </a:lnTo>
                  <a:lnTo>
                    <a:pt x="53" y="28"/>
                  </a:lnTo>
                  <a:lnTo>
                    <a:pt x="58" y="7"/>
                  </a:lnTo>
                  <a:lnTo>
                    <a:pt x="153" y="0"/>
                  </a:lnTo>
                  <a:lnTo>
                    <a:pt x="197" y="246"/>
                  </a:lnTo>
                  <a:lnTo>
                    <a:pt x="194" y="243"/>
                  </a:lnTo>
                  <a:lnTo>
                    <a:pt x="161" y="257"/>
                  </a:lnTo>
                  <a:lnTo>
                    <a:pt x="138" y="323"/>
                  </a:lnTo>
                  <a:lnTo>
                    <a:pt x="104" y="314"/>
                  </a:lnTo>
                  <a:lnTo>
                    <a:pt x="65" y="339"/>
                  </a:lnTo>
                  <a:lnTo>
                    <a:pt x="13" y="348"/>
                  </a:lnTo>
                  <a:lnTo>
                    <a:pt x="36" y="283"/>
                  </a:lnTo>
                  <a:lnTo>
                    <a:pt x="26" y="247"/>
                  </a:lnTo>
                  <a:lnTo>
                    <a:pt x="0" y="25"/>
                  </a:lnTo>
                  <a:close/>
                </a:path>
              </a:pathLst>
            </a:custGeom>
            <a:grpFill/>
            <a:ln w="12700">
              <a:solidFill>
                <a:schemeClr val="tx1"/>
              </a:solidFill>
              <a:round/>
              <a:headEnd/>
              <a:tailEnd/>
            </a:ln>
          </p:spPr>
          <p:txBody>
            <a:bodyPr/>
            <a:lstStyle/>
            <a:p>
              <a:endParaRPr lang="en-GB" dirty="0"/>
            </a:p>
          </p:txBody>
        </p:sp>
        <p:sp>
          <p:nvSpPr>
            <p:cNvPr id="91" name="Freeform 90"/>
            <p:cNvSpPr>
              <a:spLocks/>
            </p:cNvSpPr>
            <p:nvPr/>
          </p:nvSpPr>
          <p:spPr bwMode="auto">
            <a:xfrm>
              <a:off x="5842000" y="3038475"/>
              <a:ext cx="482600" cy="598488"/>
            </a:xfrm>
            <a:custGeom>
              <a:avLst/>
              <a:gdLst>
                <a:gd name="T0" fmla="*/ 0 w 253"/>
                <a:gd name="T1" fmla="*/ 71 h 314"/>
                <a:gd name="T2" fmla="*/ 156 w 253"/>
                <a:gd name="T3" fmla="*/ 59 h 314"/>
                <a:gd name="T4" fmla="*/ 188 w 253"/>
                <a:gd name="T5" fmla="*/ 64 h 314"/>
                <a:gd name="T6" fmla="*/ 264 w 253"/>
                <a:gd name="T7" fmla="*/ 37 h 314"/>
                <a:gd name="T8" fmla="*/ 280 w 253"/>
                <a:gd name="T9" fmla="*/ 12 h 314"/>
                <a:gd name="T10" fmla="*/ 325 w 253"/>
                <a:gd name="T11" fmla="*/ 0 h 314"/>
                <a:gd name="T12" fmla="*/ 349 w 253"/>
                <a:gd name="T13" fmla="*/ 119 h 314"/>
                <a:gd name="T14" fmla="*/ 330 w 253"/>
                <a:gd name="T15" fmla="*/ 132 h 314"/>
                <a:gd name="T16" fmla="*/ 335 w 253"/>
                <a:gd name="T17" fmla="*/ 214 h 314"/>
                <a:gd name="T18" fmla="*/ 300 w 253"/>
                <a:gd name="T19" fmla="*/ 221 h 314"/>
                <a:gd name="T20" fmla="*/ 280 w 253"/>
                <a:gd name="T21" fmla="*/ 267 h 314"/>
                <a:gd name="T22" fmla="*/ 253 w 253"/>
                <a:gd name="T23" fmla="*/ 261 h 314"/>
                <a:gd name="T24" fmla="*/ 245 w 253"/>
                <a:gd name="T25" fmla="*/ 314 h 314"/>
                <a:gd name="T26" fmla="*/ 204 w 253"/>
                <a:gd name="T27" fmla="*/ 292 h 314"/>
                <a:gd name="T28" fmla="*/ 128 w 253"/>
                <a:gd name="T29" fmla="*/ 306 h 314"/>
                <a:gd name="T30" fmla="*/ 95 w 253"/>
                <a:gd name="T31" fmla="*/ 286 h 314"/>
                <a:gd name="T32" fmla="*/ 52 w 253"/>
                <a:gd name="T33" fmla="*/ 285 h 314"/>
                <a:gd name="T34" fmla="*/ 29 w 253"/>
                <a:gd name="T35" fmla="*/ 197 h 314"/>
                <a:gd name="T36" fmla="*/ 0 w 253"/>
                <a:gd name="T37" fmla="*/ 71 h 3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314"/>
                <a:gd name="T59" fmla="*/ 253 w 253"/>
                <a:gd name="T60" fmla="*/ 314 h 3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314">
                  <a:moveTo>
                    <a:pt x="0" y="71"/>
                  </a:moveTo>
                  <a:lnTo>
                    <a:pt x="114" y="59"/>
                  </a:lnTo>
                  <a:lnTo>
                    <a:pt x="138" y="64"/>
                  </a:lnTo>
                  <a:lnTo>
                    <a:pt x="192" y="37"/>
                  </a:lnTo>
                  <a:lnTo>
                    <a:pt x="204" y="12"/>
                  </a:lnTo>
                  <a:lnTo>
                    <a:pt x="236" y="0"/>
                  </a:lnTo>
                  <a:lnTo>
                    <a:pt x="253" y="119"/>
                  </a:lnTo>
                  <a:lnTo>
                    <a:pt x="240" y="132"/>
                  </a:lnTo>
                  <a:lnTo>
                    <a:pt x="243" y="214"/>
                  </a:lnTo>
                  <a:lnTo>
                    <a:pt x="218" y="221"/>
                  </a:lnTo>
                  <a:lnTo>
                    <a:pt x="204" y="267"/>
                  </a:lnTo>
                  <a:lnTo>
                    <a:pt x="184" y="261"/>
                  </a:lnTo>
                  <a:lnTo>
                    <a:pt x="178" y="314"/>
                  </a:lnTo>
                  <a:lnTo>
                    <a:pt x="149" y="292"/>
                  </a:lnTo>
                  <a:lnTo>
                    <a:pt x="93" y="306"/>
                  </a:lnTo>
                  <a:lnTo>
                    <a:pt x="69" y="286"/>
                  </a:lnTo>
                  <a:lnTo>
                    <a:pt x="38" y="285"/>
                  </a:lnTo>
                  <a:lnTo>
                    <a:pt x="21" y="197"/>
                  </a:lnTo>
                  <a:lnTo>
                    <a:pt x="0" y="71"/>
                  </a:lnTo>
                  <a:close/>
                </a:path>
              </a:pathLst>
            </a:custGeom>
            <a:solidFill>
              <a:srgbClr val="00B050"/>
            </a:solidFill>
            <a:ln w="12700">
              <a:solidFill>
                <a:schemeClr val="tx1"/>
              </a:solidFill>
              <a:round/>
              <a:headEnd/>
              <a:tailEnd/>
            </a:ln>
          </p:spPr>
          <p:txBody>
            <a:bodyPr/>
            <a:lstStyle/>
            <a:p>
              <a:pPr>
                <a:defRPr/>
              </a:pPr>
              <a:endParaRPr lang="en-GB" dirty="0"/>
            </a:p>
          </p:txBody>
        </p:sp>
        <p:sp>
          <p:nvSpPr>
            <p:cNvPr id="92" name="Freeform 91"/>
            <p:cNvSpPr>
              <a:spLocks/>
            </p:cNvSpPr>
            <p:nvPr/>
          </p:nvSpPr>
          <p:spPr bwMode="auto">
            <a:xfrm>
              <a:off x="5414963" y="3579813"/>
              <a:ext cx="847725" cy="506412"/>
            </a:xfrm>
            <a:custGeom>
              <a:avLst/>
              <a:gdLst>
                <a:gd name="T0" fmla="*/ 0 w 445"/>
                <a:gd name="T1" fmla="*/ 266 h 266"/>
                <a:gd name="T2" fmla="*/ 149 w 445"/>
                <a:gd name="T3" fmla="*/ 249 h 266"/>
                <a:gd name="T4" fmla="*/ 149 w 445"/>
                <a:gd name="T5" fmla="*/ 237 h 266"/>
                <a:gd name="T6" fmla="*/ 509 w 445"/>
                <a:gd name="T7" fmla="*/ 199 h 266"/>
                <a:gd name="T8" fmla="*/ 516 w 445"/>
                <a:gd name="T9" fmla="*/ 179 h 266"/>
                <a:gd name="T10" fmla="*/ 566 w 445"/>
                <a:gd name="T11" fmla="*/ 163 h 266"/>
                <a:gd name="T12" fmla="*/ 575 w 445"/>
                <a:gd name="T13" fmla="*/ 142 h 266"/>
                <a:gd name="T14" fmla="*/ 596 w 445"/>
                <a:gd name="T15" fmla="*/ 135 h 266"/>
                <a:gd name="T16" fmla="*/ 612 w 445"/>
                <a:gd name="T17" fmla="*/ 103 h 266"/>
                <a:gd name="T18" fmla="*/ 563 w 445"/>
                <a:gd name="T19" fmla="*/ 72 h 266"/>
                <a:gd name="T20" fmla="*/ 555 w 445"/>
                <a:gd name="T21" fmla="*/ 29 h 266"/>
                <a:gd name="T22" fmla="*/ 516 w 445"/>
                <a:gd name="T23" fmla="*/ 8 h 266"/>
                <a:gd name="T24" fmla="*/ 434 w 445"/>
                <a:gd name="T25" fmla="*/ 20 h 266"/>
                <a:gd name="T26" fmla="*/ 398 w 445"/>
                <a:gd name="T27" fmla="*/ 1 h 266"/>
                <a:gd name="T28" fmla="*/ 363 w 445"/>
                <a:gd name="T29" fmla="*/ 0 h 266"/>
                <a:gd name="T30" fmla="*/ 368 w 445"/>
                <a:gd name="T31" fmla="*/ 29 h 266"/>
                <a:gd name="T32" fmla="*/ 320 w 445"/>
                <a:gd name="T33" fmla="*/ 44 h 266"/>
                <a:gd name="T34" fmla="*/ 286 w 445"/>
                <a:gd name="T35" fmla="*/ 110 h 266"/>
                <a:gd name="T36" fmla="*/ 242 w 445"/>
                <a:gd name="T37" fmla="*/ 100 h 266"/>
                <a:gd name="T38" fmla="*/ 186 w 445"/>
                <a:gd name="T39" fmla="*/ 124 h 266"/>
                <a:gd name="T40" fmla="*/ 117 w 445"/>
                <a:gd name="T41" fmla="*/ 134 h 266"/>
                <a:gd name="T42" fmla="*/ 117 w 445"/>
                <a:gd name="T43" fmla="*/ 171 h 266"/>
                <a:gd name="T44" fmla="*/ 82 w 445"/>
                <a:gd name="T45" fmla="*/ 170 h 266"/>
                <a:gd name="T46" fmla="*/ 83 w 445"/>
                <a:gd name="T47" fmla="*/ 203 h 266"/>
                <a:gd name="T48" fmla="*/ 48 w 445"/>
                <a:gd name="T49" fmla="*/ 190 h 266"/>
                <a:gd name="T50" fmla="*/ 28 w 445"/>
                <a:gd name="T51" fmla="*/ 196 h 266"/>
                <a:gd name="T52" fmla="*/ 45 w 445"/>
                <a:gd name="T53" fmla="*/ 218 h 266"/>
                <a:gd name="T54" fmla="*/ 5 w 445"/>
                <a:gd name="T55" fmla="*/ 248 h 266"/>
                <a:gd name="T56" fmla="*/ 0 w 445"/>
                <a:gd name="T57" fmla="*/ 266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5"/>
                <a:gd name="T88" fmla="*/ 0 h 266"/>
                <a:gd name="T89" fmla="*/ 445 w 445"/>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5" h="266">
                  <a:moveTo>
                    <a:pt x="0" y="266"/>
                  </a:moveTo>
                  <a:lnTo>
                    <a:pt x="108" y="249"/>
                  </a:lnTo>
                  <a:lnTo>
                    <a:pt x="108" y="237"/>
                  </a:lnTo>
                  <a:lnTo>
                    <a:pt x="370" y="199"/>
                  </a:lnTo>
                  <a:lnTo>
                    <a:pt x="374" y="179"/>
                  </a:lnTo>
                  <a:lnTo>
                    <a:pt x="412" y="163"/>
                  </a:lnTo>
                  <a:lnTo>
                    <a:pt x="417" y="142"/>
                  </a:lnTo>
                  <a:lnTo>
                    <a:pt x="433" y="135"/>
                  </a:lnTo>
                  <a:lnTo>
                    <a:pt x="445" y="103"/>
                  </a:lnTo>
                  <a:lnTo>
                    <a:pt x="409" y="72"/>
                  </a:lnTo>
                  <a:lnTo>
                    <a:pt x="403" y="29"/>
                  </a:lnTo>
                  <a:lnTo>
                    <a:pt x="374" y="8"/>
                  </a:lnTo>
                  <a:lnTo>
                    <a:pt x="316" y="20"/>
                  </a:lnTo>
                  <a:lnTo>
                    <a:pt x="289" y="1"/>
                  </a:lnTo>
                  <a:lnTo>
                    <a:pt x="263" y="0"/>
                  </a:lnTo>
                  <a:lnTo>
                    <a:pt x="268" y="29"/>
                  </a:lnTo>
                  <a:lnTo>
                    <a:pt x="232" y="44"/>
                  </a:lnTo>
                  <a:lnTo>
                    <a:pt x="208" y="110"/>
                  </a:lnTo>
                  <a:lnTo>
                    <a:pt x="175" y="100"/>
                  </a:lnTo>
                  <a:lnTo>
                    <a:pt x="136" y="124"/>
                  </a:lnTo>
                  <a:lnTo>
                    <a:pt x="85" y="134"/>
                  </a:lnTo>
                  <a:lnTo>
                    <a:pt x="85" y="171"/>
                  </a:lnTo>
                  <a:lnTo>
                    <a:pt x="60" y="170"/>
                  </a:lnTo>
                  <a:lnTo>
                    <a:pt x="61" y="203"/>
                  </a:lnTo>
                  <a:lnTo>
                    <a:pt x="35" y="190"/>
                  </a:lnTo>
                  <a:lnTo>
                    <a:pt x="20" y="196"/>
                  </a:lnTo>
                  <a:lnTo>
                    <a:pt x="33" y="218"/>
                  </a:lnTo>
                  <a:lnTo>
                    <a:pt x="5" y="248"/>
                  </a:lnTo>
                  <a:lnTo>
                    <a:pt x="0" y="266"/>
                  </a:lnTo>
                  <a:close/>
                </a:path>
              </a:pathLst>
            </a:custGeom>
            <a:solidFill>
              <a:srgbClr val="00B050"/>
            </a:solidFill>
            <a:ln w="12700">
              <a:solidFill>
                <a:schemeClr val="tx1"/>
              </a:solidFill>
              <a:round/>
              <a:headEnd/>
              <a:tailEnd/>
            </a:ln>
          </p:spPr>
          <p:txBody>
            <a:bodyPr/>
            <a:lstStyle/>
            <a:p>
              <a:endParaRPr lang="en-GB" dirty="0"/>
            </a:p>
          </p:txBody>
        </p:sp>
        <p:sp>
          <p:nvSpPr>
            <p:cNvPr id="93" name="Freeform 92"/>
            <p:cNvSpPr>
              <a:spLocks/>
            </p:cNvSpPr>
            <p:nvPr/>
          </p:nvSpPr>
          <p:spPr bwMode="auto">
            <a:xfrm>
              <a:off x="5356225" y="3905250"/>
              <a:ext cx="977900" cy="384175"/>
            </a:xfrm>
            <a:custGeom>
              <a:avLst/>
              <a:gdLst>
                <a:gd name="T0" fmla="*/ 43 w 513"/>
                <a:gd name="T1" fmla="*/ 92 h 202"/>
                <a:gd name="T2" fmla="*/ 43 w 513"/>
                <a:gd name="T3" fmla="*/ 96 h 202"/>
                <a:gd name="T4" fmla="*/ 30 w 513"/>
                <a:gd name="T5" fmla="*/ 115 h 202"/>
                <a:gd name="T6" fmla="*/ 44 w 513"/>
                <a:gd name="T7" fmla="*/ 140 h 202"/>
                <a:gd name="T8" fmla="*/ 0 w 513"/>
                <a:gd name="T9" fmla="*/ 163 h 202"/>
                <a:gd name="T10" fmla="*/ 11 w 513"/>
                <a:gd name="T11" fmla="*/ 202 h 202"/>
                <a:gd name="T12" fmla="*/ 196 w 513"/>
                <a:gd name="T13" fmla="*/ 190 h 202"/>
                <a:gd name="T14" fmla="*/ 415 w 513"/>
                <a:gd name="T15" fmla="*/ 170 h 202"/>
                <a:gd name="T16" fmla="*/ 527 w 513"/>
                <a:gd name="T17" fmla="*/ 154 h 202"/>
                <a:gd name="T18" fmla="*/ 548 w 513"/>
                <a:gd name="T19" fmla="*/ 103 h 202"/>
                <a:gd name="T20" fmla="*/ 589 w 513"/>
                <a:gd name="T21" fmla="*/ 100 h 202"/>
                <a:gd name="T22" fmla="*/ 709 w 513"/>
                <a:gd name="T23" fmla="*/ 0 h 202"/>
                <a:gd name="T24" fmla="*/ 552 w 513"/>
                <a:gd name="T25" fmla="*/ 25 h 202"/>
                <a:gd name="T26" fmla="*/ 185 w 513"/>
                <a:gd name="T27" fmla="*/ 66 h 202"/>
                <a:gd name="T28" fmla="*/ 188 w 513"/>
                <a:gd name="T29" fmla="*/ 78 h 202"/>
                <a:gd name="T30" fmla="*/ 43 w 513"/>
                <a:gd name="T31" fmla="*/ 92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
                <a:gd name="T49" fmla="*/ 0 h 202"/>
                <a:gd name="T50" fmla="*/ 513 w 513"/>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 h="202">
                  <a:moveTo>
                    <a:pt x="31" y="92"/>
                  </a:moveTo>
                  <a:lnTo>
                    <a:pt x="31" y="96"/>
                  </a:lnTo>
                  <a:lnTo>
                    <a:pt x="22" y="115"/>
                  </a:lnTo>
                  <a:lnTo>
                    <a:pt x="32" y="140"/>
                  </a:lnTo>
                  <a:lnTo>
                    <a:pt x="0" y="163"/>
                  </a:lnTo>
                  <a:lnTo>
                    <a:pt x="7" y="202"/>
                  </a:lnTo>
                  <a:lnTo>
                    <a:pt x="142" y="190"/>
                  </a:lnTo>
                  <a:lnTo>
                    <a:pt x="301" y="170"/>
                  </a:lnTo>
                  <a:lnTo>
                    <a:pt x="381" y="154"/>
                  </a:lnTo>
                  <a:lnTo>
                    <a:pt x="398" y="103"/>
                  </a:lnTo>
                  <a:lnTo>
                    <a:pt x="426" y="100"/>
                  </a:lnTo>
                  <a:lnTo>
                    <a:pt x="513" y="0"/>
                  </a:lnTo>
                  <a:lnTo>
                    <a:pt x="400" y="25"/>
                  </a:lnTo>
                  <a:lnTo>
                    <a:pt x="135" y="66"/>
                  </a:lnTo>
                  <a:lnTo>
                    <a:pt x="137" y="78"/>
                  </a:lnTo>
                  <a:lnTo>
                    <a:pt x="31" y="92"/>
                  </a:lnTo>
                  <a:close/>
                </a:path>
              </a:pathLst>
            </a:custGeom>
            <a:solidFill>
              <a:srgbClr val="00B050"/>
            </a:solidFill>
            <a:ln w="12700">
              <a:solidFill>
                <a:schemeClr val="tx1"/>
              </a:solidFill>
              <a:round/>
              <a:headEnd/>
              <a:tailEnd/>
            </a:ln>
          </p:spPr>
          <p:txBody>
            <a:bodyPr/>
            <a:lstStyle/>
            <a:p>
              <a:pPr>
                <a:defRPr/>
              </a:pPr>
              <a:endParaRPr lang="en-GB" dirty="0"/>
            </a:p>
          </p:txBody>
        </p:sp>
        <p:sp>
          <p:nvSpPr>
            <p:cNvPr id="94" name="Freeform 93"/>
            <p:cNvSpPr>
              <a:spLocks/>
            </p:cNvSpPr>
            <p:nvPr/>
          </p:nvSpPr>
          <p:spPr bwMode="auto">
            <a:xfrm>
              <a:off x="5788025" y="4787900"/>
              <a:ext cx="1069975" cy="777875"/>
            </a:xfrm>
            <a:custGeom>
              <a:avLst/>
              <a:gdLst>
                <a:gd name="T0" fmla="*/ 0 w 561"/>
                <a:gd name="T1" fmla="*/ 39 h 409"/>
                <a:gd name="T2" fmla="*/ 212 w 561"/>
                <a:gd name="T3" fmla="*/ 23 h 409"/>
                <a:gd name="T4" fmla="*/ 234 w 561"/>
                <a:gd name="T5" fmla="*/ 50 h 409"/>
                <a:gd name="T6" fmla="*/ 463 w 561"/>
                <a:gd name="T7" fmla="*/ 23 h 409"/>
                <a:gd name="T8" fmla="*/ 502 w 561"/>
                <a:gd name="T9" fmla="*/ 45 h 409"/>
                <a:gd name="T10" fmla="*/ 502 w 561"/>
                <a:gd name="T11" fmla="*/ 3 h 409"/>
                <a:gd name="T12" fmla="*/ 500 w 561"/>
                <a:gd name="T13" fmla="*/ 0 h 409"/>
                <a:gd name="T14" fmla="*/ 545 w 561"/>
                <a:gd name="T15" fmla="*/ 2 h 409"/>
                <a:gd name="T16" fmla="*/ 593 w 561"/>
                <a:gd name="T17" fmla="*/ 65 h 409"/>
                <a:gd name="T18" fmla="*/ 670 w 561"/>
                <a:gd name="T19" fmla="*/ 151 h 409"/>
                <a:gd name="T20" fmla="*/ 709 w 561"/>
                <a:gd name="T21" fmla="*/ 225 h 409"/>
                <a:gd name="T22" fmla="*/ 763 w 561"/>
                <a:gd name="T23" fmla="*/ 277 h 409"/>
                <a:gd name="T24" fmla="*/ 774 w 561"/>
                <a:gd name="T25" fmla="*/ 352 h 409"/>
                <a:gd name="T26" fmla="*/ 756 w 561"/>
                <a:gd name="T27" fmla="*/ 397 h 409"/>
                <a:gd name="T28" fmla="*/ 674 w 561"/>
                <a:gd name="T29" fmla="*/ 409 h 409"/>
                <a:gd name="T30" fmla="*/ 660 w 561"/>
                <a:gd name="T31" fmla="*/ 390 h 409"/>
                <a:gd name="T32" fmla="*/ 604 w 561"/>
                <a:gd name="T33" fmla="*/ 363 h 409"/>
                <a:gd name="T34" fmla="*/ 586 w 561"/>
                <a:gd name="T35" fmla="*/ 335 h 409"/>
                <a:gd name="T36" fmla="*/ 571 w 561"/>
                <a:gd name="T37" fmla="*/ 324 h 409"/>
                <a:gd name="T38" fmla="*/ 561 w 561"/>
                <a:gd name="T39" fmla="*/ 298 h 409"/>
                <a:gd name="T40" fmla="*/ 547 w 561"/>
                <a:gd name="T41" fmla="*/ 305 h 409"/>
                <a:gd name="T42" fmla="*/ 502 w 561"/>
                <a:gd name="T43" fmla="*/ 271 h 409"/>
                <a:gd name="T44" fmla="*/ 514 w 561"/>
                <a:gd name="T45" fmla="*/ 239 h 409"/>
                <a:gd name="T46" fmla="*/ 502 w 561"/>
                <a:gd name="T47" fmla="*/ 222 h 409"/>
                <a:gd name="T48" fmla="*/ 489 w 561"/>
                <a:gd name="T49" fmla="*/ 228 h 409"/>
                <a:gd name="T50" fmla="*/ 490 w 561"/>
                <a:gd name="T51" fmla="*/ 246 h 409"/>
                <a:gd name="T52" fmla="*/ 475 w 561"/>
                <a:gd name="T53" fmla="*/ 222 h 409"/>
                <a:gd name="T54" fmla="*/ 476 w 561"/>
                <a:gd name="T55" fmla="*/ 164 h 409"/>
                <a:gd name="T56" fmla="*/ 448 w 561"/>
                <a:gd name="T57" fmla="*/ 130 h 409"/>
                <a:gd name="T58" fmla="*/ 376 w 561"/>
                <a:gd name="T59" fmla="*/ 102 h 409"/>
                <a:gd name="T60" fmla="*/ 339 w 561"/>
                <a:gd name="T61" fmla="*/ 70 h 409"/>
                <a:gd name="T62" fmla="*/ 298 w 561"/>
                <a:gd name="T63" fmla="*/ 67 h 409"/>
                <a:gd name="T64" fmla="*/ 282 w 561"/>
                <a:gd name="T65" fmla="*/ 87 h 409"/>
                <a:gd name="T66" fmla="*/ 222 w 561"/>
                <a:gd name="T67" fmla="*/ 101 h 409"/>
                <a:gd name="T68" fmla="*/ 185 w 561"/>
                <a:gd name="T69" fmla="*/ 87 h 409"/>
                <a:gd name="T70" fmla="*/ 168 w 561"/>
                <a:gd name="T71" fmla="*/ 65 h 409"/>
                <a:gd name="T72" fmla="*/ 55 w 561"/>
                <a:gd name="T73" fmla="*/ 84 h 409"/>
                <a:gd name="T74" fmla="*/ 31 w 561"/>
                <a:gd name="T75" fmla="*/ 69 h 409"/>
                <a:gd name="T76" fmla="*/ 4 w 561"/>
                <a:gd name="T77" fmla="*/ 85 h 409"/>
                <a:gd name="T78" fmla="*/ 0 w 561"/>
                <a:gd name="T79" fmla="*/ 39 h 4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1"/>
                <a:gd name="T121" fmla="*/ 0 h 409"/>
                <a:gd name="T122" fmla="*/ 561 w 561"/>
                <a:gd name="T123" fmla="*/ 409 h 4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1" h="409">
                  <a:moveTo>
                    <a:pt x="0" y="39"/>
                  </a:moveTo>
                  <a:lnTo>
                    <a:pt x="154" y="23"/>
                  </a:lnTo>
                  <a:lnTo>
                    <a:pt x="170" y="50"/>
                  </a:lnTo>
                  <a:lnTo>
                    <a:pt x="336" y="23"/>
                  </a:lnTo>
                  <a:lnTo>
                    <a:pt x="364" y="45"/>
                  </a:lnTo>
                  <a:lnTo>
                    <a:pt x="364" y="3"/>
                  </a:lnTo>
                  <a:lnTo>
                    <a:pt x="362" y="0"/>
                  </a:lnTo>
                  <a:lnTo>
                    <a:pt x="395" y="2"/>
                  </a:lnTo>
                  <a:lnTo>
                    <a:pt x="430" y="65"/>
                  </a:lnTo>
                  <a:lnTo>
                    <a:pt x="485" y="151"/>
                  </a:lnTo>
                  <a:lnTo>
                    <a:pt x="513" y="225"/>
                  </a:lnTo>
                  <a:lnTo>
                    <a:pt x="554" y="277"/>
                  </a:lnTo>
                  <a:lnTo>
                    <a:pt x="561" y="352"/>
                  </a:lnTo>
                  <a:lnTo>
                    <a:pt x="548" y="397"/>
                  </a:lnTo>
                  <a:lnTo>
                    <a:pt x="489" y="409"/>
                  </a:lnTo>
                  <a:lnTo>
                    <a:pt x="479" y="390"/>
                  </a:lnTo>
                  <a:lnTo>
                    <a:pt x="437" y="363"/>
                  </a:lnTo>
                  <a:lnTo>
                    <a:pt x="424" y="335"/>
                  </a:lnTo>
                  <a:lnTo>
                    <a:pt x="413" y="324"/>
                  </a:lnTo>
                  <a:lnTo>
                    <a:pt x="407" y="298"/>
                  </a:lnTo>
                  <a:lnTo>
                    <a:pt x="397" y="305"/>
                  </a:lnTo>
                  <a:lnTo>
                    <a:pt x="364" y="271"/>
                  </a:lnTo>
                  <a:lnTo>
                    <a:pt x="372" y="239"/>
                  </a:lnTo>
                  <a:lnTo>
                    <a:pt x="364" y="222"/>
                  </a:lnTo>
                  <a:lnTo>
                    <a:pt x="354" y="228"/>
                  </a:lnTo>
                  <a:lnTo>
                    <a:pt x="355" y="246"/>
                  </a:lnTo>
                  <a:lnTo>
                    <a:pt x="344" y="222"/>
                  </a:lnTo>
                  <a:lnTo>
                    <a:pt x="345" y="164"/>
                  </a:lnTo>
                  <a:lnTo>
                    <a:pt x="325" y="130"/>
                  </a:lnTo>
                  <a:lnTo>
                    <a:pt x="272" y="102"/>
                  </a:lnTo>
                  <a:lnTo>
                    <a:pt x="246" y="70"/>
                  </a:lnTo>
                  <a:lnTo>
                    <a:pt x="216" y="67"/>
                  </a:lnTo>
                  <a:lnTo>
                    <a:pt x="204" y="87"/>
                  </a:lnTo>
                  <a:lnTo>
                    <a:pt x="161" y="101"/>
                  </a:lnTo>
                  <a:lnTo>
                    <a:pt x="135" y="87"/>
                  </a:lnTo>
                  <a:lnTo>
                    <a:pt x="122" y="65"/>
                  </a:lnTo>
                  <a:lnTo>
                    <a:pt x="40" y="84"/>
                  </a:lnTo>
                  <a:lnTo>
                    <a:pt x="23" y="69"/>
                  </a:lnTo>
                  <a:lnTo>
                    <a:pt x="4" y="85"/>
                  </a:lnTo>
                  <a:lnTo>
                    <a:pt x="0" y="39"/>
                  </a:lnTo>
                  <a:close/>
                </a:path>
              </a:pathLst>
            </a:custGeom>
            <a:grpFill/>
            <a:ln w="12700">
              <a:solidFill>
                <a:schemeClr val="tx1"/>
              </a:solidFill>
              <a:round/>
              <a:headEnd/>
              <a:tailEnd/>
            </a:ln>
          </p:spPr>
          <p:txBody>
            <a:bodyPr/>
            <a:lstStyle/>
            <a:p>
              <a:pPr>
                <a:defRPr/>
              </a:pPr>
              <a:endParaRPr lang="en-GB" dirty="0"/>
            </a:p>
          </p:txBody>
        </p:sp>
        <p:sp>
          <p:nvSpPr>
            <p:cNvPr id="95" name="Freeform 94"/>
            <p:cNvSpPr>
              <a:spLocks/>
            </p:cNvSpPr>
            <p:nvPr/>
          </p:nvSpPr>
          <p:spPr bwMode="auto">
            <a:xfrm>
              <a:off x="6181725" y="3260725"/>
              <a:ext cx="488950" cy="549275"/>
            </a:xfrm>
            <a:custGeom>
              <a:avLst/>
              <a:gdLst>
                <a:gd name="T0" fmla="*/ 36 w 256"/>
                <a:gd name="T1" fmla="*/ 150 h 288"/>
                <a:gd name="T2" fmla="*/ 10 w 256"/>
                <a:gd name="T3" fmla="*/ 144 h 288"/>
                <a:gd name="T4" fmla="*/ 0 w 256"/>
                <a:gd name="T5" fmla="*/ 190 h 288"/>
                <a:gd name="T6" fmla="*/ 10 w 256"/>
                <a:gd name="T7" fmla="*/ 239 h 288"/>
                <a:gd name="T8" fmla="*/ 60 w 256"/>
                <a:gd name="T9" fmla="*/ 271 h 288"/>
                <a:gd name="T10" fmla="*/ 72 w 256"/>
                <a:gd name="T11" fmla="*/ 288 h 288"/>
                <a:gd name="T12" fmla="*/ 138 w 256"/>
                <a:gd name="T13" fmla="*/ 271 h 288"/>
                <a:gd name="T14" fmla="*/ 215 w 256"/>
                <a:gd name="T15" fmla="*/ 233 h 288"/>
                <a:gd name="T16" fmla="*/ 238 w 256"/>
                <a:gd name="T17" fmla="*/ 148 h 288"/>
                <a:gd name="T18" fmla="*/ 288 w 256"/>
                <a:gd name="T19" fmla="*/ 126 h 288"/>
                <a:gd name="T20" fmla="*/ 316 w 256"/>
                <a:gd name="T21" fmla="*/ 74 h 288"/>
                <a:gd name="T22" fmla="*/ 356 w 256"/>
                <a:gd name="T23" fmla="*/ 60 h 288"/>
                <a:gd name="T24" fmla="*/ 303 w 256"/>
                <a:gd name="T25" fmla="*/ 53 h 288"/>
                <a:gd name="T26" fmla="*/ 214 w 256"/>
                <a:gd name="T27" fmla="*/ 90 h 288"/>
                <a:gd name="T28" fmla="*/ 200 w 256"/>
                <a:gd name="T29" fmla="*/ 54 h 288"/>
                <a:gd name="T30" fmla="*/ 123 w 256"/>
                <a:gd name="T31" fmla="*/ 57 h 288"/>
                <a:gd name="T32" fmla="*/ 104 w 256"/>
                <a:gd name="T33" fmla="*/ 0 h 288"/>
                <a:gd name="T34" fmla="*/ 85 w 256"/>
                <a:gd name="T35" fmla="*/ 15 h 288"/>
                <a:gd name="T36" fmla="*/ 91 w 256"/>
                <a:gd name="T37" fmla="*/ 97 h 288"/>
                <a:gd name="T38" fmla="*/ 55 w 256"/>
                <a:gd name="T39" fmla="*/ 104 h 288"/>
                <a:gd name="T40" fmla="*/ 36 w 256"/>
                <a:gd name="T41" fmla="*/ 15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288"/>
                <a:gd name="T65" fmla="*/ 256 w 256"/>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288">
                  <a:moveTo>
                    <a:pt x="26" y="150"/>
                  </a:moveTo>
                  <a:lnTo>
                    <a:pt x="6" y="144"/>
                  </a:lnTo>
                  <a:lnTo>
                    <a:pt x="0" y="190"/>
                  </a:lnTo>
                  <a:lnTo>
                    <a:pt x="6" y="239"/>
                  </a:lnTo>
                  <a:lnTo>
                    <a:pt x="43" y="271"/>
                  </a:lnTo>
                  <a:lnTo>
                    <a:pt x="52" y="288"/>
                  </a:lnTo>
                  <a:lnTo>
                    <a:pt x="99" y="271"/>
                  </a:lnTo>
                  <a:lnTo>
                    <a:pt x="155" y="233"/>
                  </a:lnTo>
                  <a:lnTo>
                    <a:pt x="171" y="148"/>
                  </a:lnTo>
                  <a:lnTo>
                    <a:pt x="207" y="126"/>
                  </a:lnTo>
                  <a:lnTo>
                    <a:pt x="227" y="74"/>
                  </a:lnTo>
                  <a:lnTo>
                    <a:pt x="256" y="60"/>
                  </a:lnTo>
                  <a:lnTo>
                    <a:pt x="218" y="53"/>
                  </a:lnTo>
                  <a:lnTo>
                    <a:pt x="154" y="90"/>
                  </a:lnTo>
                  <a:lnTo>
                    <a:pt x="144" y="54"/>
                  </a:lnTo>
                  <a:lnTo>
                    <a:pt x="88" y="57"/>
                  </a:lnTo>
                  <a:lnTo>
                    <a:pt x="75" y="0"/>
                  </a:lnTo>
                  <a:lnTo>
                    <a:pt x="61" y="15"/>
                  </a:lnTo>
                  <a:lnTo>
                    <a:pt x="65" y="97"/>
                  </a:lnTo>
                  <a:lnTo>
                    <a:pt x="40" y="104"/>
                  </a:lnTo>
                  <a:lnTo>
                    <a:pt x="26" y="150"/>
                  </a:lnTo>
                  <a:close/>
                </a:path>
              </a:pathLst>
            </a:custGeom>
            <a:grpFill/>
            <a:ln w="12700">
              <a:solidFill>
                <a:schemeClr val="tx1"/>
              </a:solidFill>
              <a:round/>
              <a:headEnd/>
              <a:tailEnd/>
            </a:ln>
          </p:spPr>
          <p:txBody>
            <a:bodyPr/>
            <a:lstStyle/>
            <a:p>
              <a:pPr>
                <a:defRPr/>
              </a:pPr>
              <a:endParaRPr lang="en-GB" dirty="0"/>
            </a:p>
          </p:txBody>
        </p:sp>
        <p:sp>
          <p:nvSpPr>
            <p:cNvPr id="96" name="Freeform 95"/>
            <p:cNvSpPr>
              <a:spLocks/>
            </p:cNvSpPr>
            <p:nvPr/>
          </p:nvSpPr>
          <p:spPr bwMode="auto">
            <a:xfrm>
              <a:off x="6916738" y="2346325"/>
              <a:ext cx="192087" cy="384175"/>
            </a:xfrm>
            <a:custGeom>
              <a:avLst/>
              <a:gdLst>
                <a:gd name="T0" fmla="*/ 0 w 101"/>
                <a:gd name="T1" fmla="*/ 21 h 202"/>
                <a:gd name="T2" fmla="*/ 100 w 101"/>
                <a:gd name="T3" fmla="*/ 0 h 202"/>
                <a:gd name="T4" fmla="*/ 137 w 101"/>
                <a:gd name="T5" fmla="*/ 55 h 202"/>
                <a:gd name="T6" fmla="*/ 118 w 101"/>
                <a:gd name="T7" fmla="*/ 70 h 202"/>
                <a:gd name="T8" fmla="*/ 126 w 101"/>
                <a:gd name="T9" fmla="*/ 192 h 202"/>
                <a:gd name="T10" fmla="*/ 68 w 101"/>
                <a:gd name="T11" fmla="*/ 202 h 202"/>
                <a:gd name="T12" fmla="*/ 39 w 101"/>
                <a:gd name="T13" fmla="*/ 152 h 202"/>
                <a:gd name="T14" fmla="*/ 38 w 101"/>
                <a:gd name="T15" fmla="*/ 92 h 202"/>
                <a:gd name="T16" fmla="*/ 13 w 101"/>
                <a:gd name="T17" fmla="*/ 74 h 202"/>
                <a:gd name="T18" fmla="*/ 0 w 101"/>
                <a:gd name="T19" fmla="*/ 21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202"/>
                <a:gd name="T32" fmla="*/ 101 w 101"/>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202">
                  <a:moveTo>
                    <a:pt x="0" y="21"/>
                  </a:moveTo>
                  <a:lnTo>
                    <a:pt x="74" y="0"/>
                  </a:lnTo>
                  <a:lnTo>
                    <a:pt x="101" y="55"/>
                  </a:lnTo>
                  <a:lnTo>
                    <a:pt x="87" y="70"/>
                  </a:lnTo>
                  <a:lnTo>
                    <a:pt x="93" y="192"/>
                  </a:lnTo>
                  <a:lnTo>
                    <a:pt x="50" y="202"/>
                  </a:lnTo>
                  <a:lnTo>
                    <a:pt x="29" y="152"/>
                  </a:lnTo>
                  <a:lnTo>
                    <a:pt x="28" y="92"/>
                  </a:lnTo>
                  <a:lnTo>
                    <a:pt x="9" y="74"/>
                  </a:lnTo>
                  <a:lnTo>
                    <a:pt x="0" y="21"/>
                  </a:lnTo>
                  <a:close/>
                </a:path>
              </a:pathLst>
            </a:custGeom>
            <a:grpFill/>
            <a:ln w="12700">
              <a:solidFill>
                <a:schemeClr val="tx1"/>
              </a:solidFill>
              <a:round/>
              <a:headEnd/>
              <a:tailEnd/>
            </a:ln>
          </p:spPr>
          <p:txBody>
            <a:bodyPr/>
            <a:lstStyle/>
            <a:p>
              <a:endParaRPr lang="en-GB" dirty="0"/>
            </a:p>
          </p:txBody>
        </p:sp>
        <p:sp>
          <p:nvSpPr>
            <p:cNvPr id="97" name="Freeform 96"/>
            <p:cNvSpPr>
              <a:spLocks/>
            </p:cNvSpPr>
            <p:nvPr/>
          </p:nvSpPr>
          <p:spPr bwMode="auto">
            <a:xfrm>
              <a:off x="7008813" y="2647950"/>
              <a:ext cx="411162" cy="201613"/>
            </a:xfrm>
            <a:custGeom>
              <a:avLst/>
              <a:gdLst>
                <a:gd name="T0" fmla="*/ 0 w 216"/>
                <a:gd name="T1" fmla="*/ 42 h 106"/>
                <a:gd name="T2" fmla="*/ 152 w 216"/>
                <a:gd name="T3" fmla="*/ 13 h 106"/>
                <a:gd name="T4" fmla="*/ 169 w 216"/>
                <a:gd name="T5" fmla="*/ 14 h 106"/>
                <a:gd name="T6" fmla="*/ 187 w 216"/>
                <a:gd name="T7" fmla="*/ 0 h 106"/>
                <a:gd name="T8" fmla="*/ 203 w 216"/>
                <a:gd name="T9" fmla="*/ 7 h 106"/>
                <a:gd name="T10" fmla="*/ 184 w 216"/>
                <a:gd name="T11" fmla="*/ 37 h 106"/>
                <a:gd name="T12" fmla="*/ 216 w 216"/>
                <a:gd name="T13" fmla="*/ 35 h 106"/>
                <a:gd name="T14" fmla="*/ 234 w 216"/>
                <a:gd name="T15" fmla="*/ 59 h 106"/>
                <a:gd name="T16" fmla="*/ 257 w 216"/>
                <a:gd name="T17" fmla="*/ 61 h 106"/>
                <a:gd name="T18" fmla="*/ 271 w 216"/>
                <a:gd name="T19" fmla="*/ 57 h 106"/>
                <a:gd name="T20" fmla="*/ 271 w 216"/>
                <a:gd name="T21" fmla="*/ 44 h 106"/>
                <a:gd name="T22" fmla="*/ 245 w 216"/>
                <a:gd name="T23" fmla="*/ 28 h 106"/>
                <a:gd name="T24" fmla="*/ 264 w 216"/>
                <a:gd name="T25" fmla="*/ 27 h 106"/>
                <a:gd name="T26" fmla="*/ 297 w 216"/>
                <a:gd name="T27" fmla="*/ 62 h 106"/>
                <a:gd name="T28" fmla="*/ 265 w 216"/>
                <a:gd name="T29" fmla="*/ 83 h 106"/>
                <a:gd name="T30" fmla="*/ 230 w 216"/>
                <a:gd name="T31" fmla="*/ 73 h 106"/>
                <a:gd name="T32" fmla="*/ 209 w 216"/>
                <a:gd name="T33" fmla="*/ 98 h 106"/>
                <a:gd name="T34" fmla="*/ 164 w 216"/>
                <a:gd name="T35" fmla="*/ 73 h 106"/>
                <a:gd name="T36" fmla="*/ 13 w 216"/>
                <a:gd name="T37" fmla="*/ 106 h 106"/>
                <a:gd name="T38" fmla="*/ 0 w 216"/>
                <a:gd name="T39" fmla="*/ 42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106"/>
                <a:gd name="T62" fmla="*/ 216 w 216"/>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106">
                  <a:moveTo>
                    <a:pt x="0" y="42"/>
                  </a:moveTo>
                  <a:lnTo>
                    <a:pt x="110" y="13"/>
                  </a:lnTo>
                  <a:lnTo>
                    <a:pt x="123" y="14"/>
                  </a:lnTo>
                  <a:lnTo>
                    <a:pt x="137" y="0"/>
                  </a:lnTo>
                  <a:lnTo>
                    <a:pt x="148" y="7"/>
                  </a:lnTo>
                  <a:lnTo>
                    <a:pt x="134" y="37"/>
                  </a:lnTo>
                  <a:lnTo>
                    <a:pt x="157" y="35"/>
                  </a:lnTo>
                  <a:lnTo>
                    <a:pt x="170" y="59"/>
                  </a:lnTo>
                  <a:lnTo>
                    <a:pt x="186" y="61"/>
                  </a:lnTo>
                  <a:lnTo>
                    <a:pt x="197" y="57"/>
                  </a:lnTo>
                  <a:lnTo>
                    <a:pt x="197" y="44"/>
                  </a:lnTo>
                  <a:lnTo>
                    <a:pt x="178" y="28"/>
                  </a:lnTo>
                  <a:lnTo>
                    <a:pt x="192" y="27"/>
                  </a:lnTo>
                  <a:lnTo>
                    <a:pt x="216" y="62"/>
                  </a:lnTo>
                  <a:lnTo>
                    <a:pt x="193" y="83"/>
                  </a:lnTo>
                  <a:lnTo>
                    <a:pt x="167" y="73"/>
                  </a:lnTo>
                  <a:lnTo>
                    <a:pt x="151" y="98"/>
                  </a:lnTo>
                  <a:lnTo>
                    <a:pt x="118" y="73"/>
                  </a:lnTo>
                  <a:lnTo>
                    <a:pt x="9" y="106"/>
                  </a:lnTo>
                  <a:lnTo>
                    <a:pt x="0" y="42"/>
                  </a:lnTo>
                  <a:close/>
                </a:path>
              </a:pathLst>
            </a:custGeom>
            <a:grpFill/>
            <a:ln w="12700">
              <a:solidFill>
                <a:schemeClr val="tx1"/>
              </a:solidFill>
              <a:round/>
              <a:headEnd/>
              <a:tailEnd/>
            </a:ln>
          </p:spPr>
          <p:txBody>
            <a:bodyPr/>
            <a:lstStyle/>
            <a:p>
              <a:pPr>
                <a:defRPr/>
              </a:pPr>
              <a:endParaRPr lang="en-GB" dirty="0"/>
            </a:p>
          </p:txBody>
        </p:sp>
        <p:sp>
          <p:nvSpPr>
            <p:cNvPr id="98" name="Freeform 97"/>
            <p:cNvSpPr>
              <a:spLocks/>
            </p:cNvSpPr>
            <p:nvPr/>
          </p:nvSpPr>
          <p:spPr bwMode="auto">
            <a:xfrm>
              <a:off x="7056438" y="2271713"/>
              <a:ext cx="227012" cy="434975"/>
            </a:xfrm>
            <a:custGeom>
              <a:avLst/>
              <a:gdLst>
                <a:gd name="T0" fmla="*/ 34 w 119"/>
                <a:gd name="T1" fmla="*/ 0 h 228"/>
                <a:gd name="T2" fmla="*/ 0 w 119"/>
                <a:gd name="T3" fmla="*/ 40 h 228"/>
                <a:gd name="T4" fmla="*/ 37 w 119"/>
                <a:gd name="T5" fmla="*/ 93 h 228"/>
                <a:gd name="T6" fmla="*/ 15 w 119"/>
                <a:gd name="T7" fmla="*/ 107 h 228"/>
                <a:gd name="T8" fmla="*/ 24 w 119"/>
                <a:gd name="T9" fmla="*/ 228 h 228"/>
                <a:gd name="T10" fmla="*/ 116 w 119"/>
                <a:gd name="T11" fmla="*/ 211 h 228"/>
                <a:gd name="T12" fmla="*/ 141 w 119"/>
                <a:gd name="T13" fmla="*/ 211 h 228"/>
                <a:gd name="T14" fmla="*/ 154 w 119"/>
                <a:gd name="T15" fmla="*/ 198 h 228"/>
                <a:gd name="T16" fmla="*/ 154 w 119"/>
                <a:gd name="T17" fmla="*/ 176 h 228"/>
                <a:gd name="T18" fmla="*/ 165 w 119"/>
                <a:gd name="T19" fmla="*/ 161 h 228"/>
                <a:gd name="T20" fmla="*/ 113 w 119"/>
                <a:gd name="T21" fmla="*/ 144 h 228"/>
                <a:gd name="T22" fmla="*/ 47 w 119"/>
                <a:gd name="T23" fmla="*/ 11 h 228"/>
                <a:gd name="T24" fmla="*/ 34 w 119"/>
                <a:gd name="T25" fmla="*/ 0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8"/>
                <a:gd name="T41" fmla="*/ 119 w 119"/>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8">
                  <a:moveTo>
                    <a:pt x="25" y="0"/>
                  </a:moveTo>
                  <a:lnTo>
                    <a:pt x="0" y="40"/>
                  </a:lnTo>
                  <a:lnTo>
                    <a:pt x="27" y="93"/>
                  </a:lnTo>
                  <a:lnTo>
                    <a:pt x="11" y="107"/>
                  </a:lnTo>
                  <a:lnTo>
                    <a:pt x="17" y="228"/>
                  </a:lnTo>
                  <a:lnTo>
                    <a:pt x="84" y="211"/>
                  </a:lnTo>
                  <a:lnTo>
                    <a:pt x="102" y="211"/>
                  </a:lnTo>
                  <a:lnTo>
                    <a:pt x="112" y="198"/>
                  </a:lnTo>
                  <a:lnTo>
                    <a:pt x="112" y="176"/>
                  </a:lnTo>
                  <a:lnTo>
                    <a:pt x="119" y="161"/>
                  </a:lnTo>
                  <a:lnTo>
                    <a:pt x="82" y="144"/>
                  </a:lnTo>
                  <a:lnTo>
                    <a:pt x="34" y="11"/>
                  </a:lnTo>
                  <a:lnTo>
                    <a:pt x="25" y="0"/>
                  </a:lnTo>
                  <a:close/>
                </a:path>
              </a:pathLst>
            </a:custGeom>
            <a:grpFill/>
            <a:ln w="12700">
              <a:solidFill>
                <a:schemeClr val="tx1"/>
              </a:solidFill>
              <a:round/>
              <a:headEnd/>
              <a:tailEnd/>
            </a:ln>
          </p:spPr>
          <p:txBody>
            <a:bodyPr/>
            <a:lstStyle/>
            <a:p>
              <a:pPr>
                <a:defRPr/>
              </a:pPr>
              <a:endParaRPr lang="en-GB" dirty="0"/>
            </a:p>
          </p:txBody>
        </p:sp>
        <p:grpSp>
          <p:nvGrpSpPr>
            <p:cNvPr id="99" name="Group 27"/>
            <p:cNvGrpSpPr>
              <a:grpSpLocks/>
            </p:cNvGrpSpPr>
            <p:nvPr/>
          </p:nvGrpSpPr>
          <p:grpSpPr bwMode="auto">
            <a:xfrm>
              <a:off x="2030693" y="2176832"/>
              <a:ext cx="5263492" cy="2675059"/>
              <a:chOff x="1657" y="1277"/>
              <a:chExt cx="2764" cy="1404"/>
            </a:xfrm>
            <a:grpFill/>
          </p:grpSpPr>
          <p:sp>
            <p:nvSpPr>
              <p:cNvPr id="112" name="Freeform 28"/>
              <p:cNvSpPr>
                <a:spLocks/>
              </p:cNvSpPr>
              <p:nvPr/>
            </p:nvSpPr>
            <p:spPr bwMode="auto">
              <a:xfrm>
                <a:off x="1657" y="1722"/>
                <a:ext cx="388" cy="629"/>
              </a:xfrm>
              <a:custGeom>
                <a:avLst/>
                <a:gdLst>
                  <a:gd name="T0" fmla="*/ 50 w 388"/>
                  <a:gd name="T1" fmla="*/ 0 h 629"/>
                  <a:gd name="T2" fmla="*/ 0 w 388"/>
                  <a:gd name="T3" fmla="*/ 250 h 629"/>
                  <a:gd name="T4" fmla="*/ 264 w 388"/>
                  <a:gd name="T5" fmla="*/ 629 h 629"/>
                  <a:gd name="T6" fmla="*/ 281 w 388"/>
                  <a:gd name="T7" fmla="*/ 613 h 629"/>
                  <a:gd name="T8" fmla="*/ 279 w 388"/>
                  <a:gd name="T9" fmla="*/ 538 h 629"/>
                  <a:gd name="T10" fmla="*/ 312 w 388"/>
                  <a:gd name="T11" fmla="*/ 544 h 629"/>
                  <a:gd name="T12" fmla="*/ 346 w 388"/>
                  <a:gd name="T13" fmla="*/ 313 h 629"/>
                  <a:gd name="T14" fmla="*/ 369 w 388"/>
                  <a:gd name="T15" fmla="*/ 157 h 629"/>
                  <a:gd name="T16" fmla="*/ 376 w 388"/>
                  <a:gd name="T17" fmla="*/ 110 h 629"/>
                  <a:gd name="T18" fmla="*/ 388 w 388"/>
                  <a:gd name="T19" fmla="*/ 67 h 629"/>
                  <a:gd name="T20" fmla="*/ 214 w 388"/>
                  <a:gd name="T21" fmla="*/ 38 h 629"/>
                  <a:gd name="T22" fmla="*/ 50 w 388"/>
                  <a:gd name="T23" fmla="*/ 0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8"/>
                  <a:gd name="T37" fmla="*/ 0 h 629"/>
                  <a:gd name="T38" fmla="*/ 388 w 388"/>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8" h="629">
                    <a:moveTo>
                      <a:pt x="50" y="0"/>
                    </a:moveTo>
                    <a:lnTo>
                      <a:pt x="0" y="250"/>
                    </a:lnTo>
                    <a:lnTo>
                      <a:pt x="264" y="629"/>
                    </a:lnTo>
                    <a:lnTo>
                      <a:pt x="281" y="613"/>
                    </a:lnTo>
                    <a:lnTo>
                      <a:pt x="279" y="538"/>
                    </a:lnTo>
                    <a:lnTo>
                      <a:pt x="312" y="544"/>
                    </a:lnTo>
                    <a:lnTo>
                      <a:pt x="346" y="313"/>
                    </a:lnTo>
                    <a:lnTo>
                      <a:pt x="369" y="157"/>
                    </a:lnTo>
                    <a:lnTo>
                      <a:pt x="376" y="110"/>
                    </a:lnTo>
                    <a:lnTo>
                      <a:pt x="388" y="67"/>
                    </a:lnTo>
                    <a:lnTo>
                      <a:pt x="214" y="38"/>
                    </a:lnTo>
                    <a:lnTo>
                      <a:pt x="50" y="0"/>
                    </a:lnTo>
                    <a:close/>
                  </a:path>
                </a:pathLst>
              </a:custGeom>
              <a:grpFill/>
              <a:ln w="12700">
                <a:solidFill>
                  <a:schemeClr val="tx1"/>
                </a:solidFill>
                <a:round/>
                <a:headEnd/>
                <a:tailEnd/>
              </a:ln>
            </p:spPr>
            <p:txBody>
              <a:bodyPr/>
              <a:lstStyle/>
              <a:p>
                <a:pPr>
                  <a:defRPr/>
                </a:pPr>
                <a:endParaRPr lang="en-GB" dirty="0"/>
              </a:p>
            </p:txBody>
          </p:sp>
          <p:sp>
            <p:nvSpPr>
              <p:cNvPr id="113" name="Freeform 29"/>
              <p:cNvSpPr>
                <a:spLocks/>
              </p:cNvSpPr>
              <p:nvPr/>
            </p:nvSpPr>
            <p:spPr bwMode="auto">
              <a:xfrm>
                <a:off x="1978" y="1791"/>
                <a:ext cx="324" cy="449"/>
              </a:xfrm>
              <a:custGeom>
                <a:avLst/>
                <a:gdLst>
                  <a:gd name="T0" fmla="*/ 60 w 324"/>
                  <a:gd name="T1" fmla="*/ 0 h 449"/>
                  <a:gd name="T2" fmla="*/ 219 w 324"/>
                  <a:gd name="T3" fmla="*/ 23 h 449"/>
                  <a:gd name="T4" fmla="*/ 208 w 324"/>
                  <a:gd name="T5" fmla="*/ 109 h 449"/>
                  <a:gd name="T6" fmla="*/ 324 w 324"/>
                  <a:gd name="T7" fmla="*/ 121 h 449"/>
                  <a:gd name="T8" fmla="*/ 292 w 324"/>
                  <a:gd name="T9" fmla="*/ 449 h 449"/>
                  <a:gd name="T10" fmla="*/ 0 w 324"/>
                  <a:gd name="T11" fmla="*/ 415 h 449"/>
                  <a:gd name="T12" fmla="*/ 30 w 324"/>
                  <a:gd name="T13" fmla="*/ 205 h 449"/>
                  <a:gd name="T14" fmla="*/ 60 w 324"/>
                  <a:gd name="T15" fmla="*/ 0 h 449"/>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49"/>
                  <a:gd name="T26" fmla="*/ 324 w 324"/>
                  <a:gd name="T27" fmla="*/ 449 h 4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49">
                    <a:moveTo>
                      <a:pt x="60" y="0"/>
                    </a:moveTo>
                    <a:lnTo>
                      <a:pt x="219" y="23"/>
                    </a:lnTo>
                    <a:lnTo>
                      <a:pt x="208" y="109"/>
                    </a:lnTo>
                    <a:lnTo>
                      <a:pt x="324" y="121"/>
                    </a:lnTo>
                    <a:lnTo>
                      <a:pt x="292" y="449"/>
                    </a:lnTo>
                    <a:lnTo>
                      <a:pt x="0" y="415"/>
                    </a:lnTo>
                    <a:lnTo>
                      <a:pt x="30" y="205"/>
                    </a:lnTo>
                    <a:lnTo>
                      <a:pt x="60" y="0"/>
                    </a:lnTo>
                    <a:close/>
                  </a:path>
                </a:pathLst>
              </a:custGeom>
              <a:grpFill/>
              <a:ln w="12700">
                <a:solidFill>
                  <a:schemeClr val="tx1"/>
                </a:solidFill>
                <a:round/>
                <a:headEnd/>
                <a:tailEnd/>
              </a:ln>
            </p:spPr>
            <p:txBody>
              <a:bodyPr/>
              <a:lstStyle/>
              <a:p>
                <a:pPr>
                  <a:defRPr/>
                </a:pPr>
                <a:endParaRPr lang="en-GB" dirty="0"/>
              </a:p>
            </p:txBody>
          </p:sp>
          <p:sp>
            <p:nvSpPr>
              <p:cNvPr id="114" name="Freeform 30"/>
              <p:cNvSpPr>
                <a:spLocks/>
              </p:cNvSpPr>
              <p:nvPr/>
            </p:nvSpPr>
            <p:spPr bwMode="auto">
              <a:xfrm>
                <a:off x="2183" y="1571"/>
                <a:ext cx="415" cy="365"/>
              </a:xfrm>
              <a:custGeom>
                <a:avLst/>
                <a:gdLst>
                  <a:gd name="T0" fmla="*/ 40 w 415"/>
                  <a:gd name="T1" fmla="*/ 0 h 365"/>
                  <a:gd name="T2" fmla="*/ 25 w 415"/>
                  <a:gd name="T3" fmla="*/ 136 h 365"/>
                  <a:gd name="T4" fmla="*/ 0 w 415"/>
                  <a:gd name="T5" fmla="*/ 331 h 365"/>
                  <a:gd name="T6" fmla="*/ 120 w 415"/>
                  <a:gd name="T7" fmla="*/ 342 h 365"/>
                  <a:gd name="T8" fmla="*/ 401 w 415"/>
                  <a:gd name="T9" fmla="*/ 365 h 365"/>
                  <a:gd name="T10" fmla="*/ 415 w 415"/>
                  <a:gd name="T11" fmla="*/ 37 h 365"/>
                  <a:gd name="T12" fmla="*/ 40 w 415"/>
                  <a:gd name="T13" fmla="*/ 0 h 365"/>
                  <a:gd name="T14" fmla="*/ 0 60000 65536"/>
                  <a:gd name="T15" fmla="*/ 0 60000 65536"/>
                  <a:gd name="T16" fmla="*/ 0 60000 65536"/>
                  <a:gd name="T17" fmla="*/ 0 60000 65536"/>
                  <a:gd name="T18" fmla="*/ 0 60000 65536"/>
                  <a:gd name="T19" fmla="*/ 0 60000 65536"/>
                  <a:gd name="T20" fmla="*/ 0 60000 65536"/>
                  <a:gd name="T21" fmla="*/ 0 w 415"/>
                  <a:gd name="T22" fmla="*/ 0 h 365"/>
                  <a:gd name="T23" fmla="*/ 415 w 415"/>
                  <a:gd name="T24" fmla="*/ 365 h 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365">
                    <a:moveTo>
                      <a:pt x="40" y="0"/>
                    </a:moveTo>
                    <a:lnTo>
                      <a:pt x="25" y="136"/>
                    </a:lnTo>
                    <a:lnTo>
                      <a:pt x="0" y="331"/>
                    </a:lnTo>
                    <a:lnTo>
                      <a:pt x="120" y="342"/>
                    </a:lnTo>
                    <a:lnTo>
                      <a:pt x="401" y="365"/>
                    </a:lnTo>
                    <a:lnTo>
                      <a:pt x="415" y="37"/>
                    </a:lnTo>
                    <a:lnTo>
                      <a:pt x="40" y="0"/>
                    </a:lnTo>
                    <a:close/>
                  </a:path>
                </a:pathLst>
              </a:custGeom>
              <a:grpFill/>
              <a:ln w="12700">
                <a:solidFill>
                  <a:schemeClr val="tx1"/>
                </a:solidFill>
                <a:round/>
                <a:headEnd/>
                <a:tailEnd/>
              </a:ln>
            </p:spPr>
            <p:txBody>
              <a:bodyPr/>
              <a:lstStyle/>
              <a:p>
                <a:pPr>
                  <a:defRPr/>
                </a:pPr>
                <a:endParaRPr lang="en-GB" dirty="0"/>
              </a:p>
            </p:txBody>
          </p:sp>
          <p:sp>
            <p:nvSpPr>
              <p:cNvPr id="115" name="Freeform 31"/>
              <p:cNvSpPr>
                <a:spLocks/>
              </p:cNvSpPr>
              <p:nvPr/>
            </p:nvSpPr>
            <p:spPr bwMode="auto">
              <a:xfrm>
                <a:off x="2267" y="1912"/>
                <a:ext cx="433" cy="347"/>
              </a:xfrm>
              <a:custGeom>
                <a:avLst/>
                <a:gdLst>
                  <a:gd name="T0" fmla="*/ 36 w 433"/>
                  <a:gd name="T1" fmla="*/ 0 h 347"/>
                  <a:gd name="T2" fmla="*/ 14 w 433"/>
                  <a:gd name="T3" fmla="*/ 208 h 347"/>
                  <a:gd name="T4" fmla="*/ 0 w 433"/>
                  <a:gd name="T5" fmla="*/ 328 h 347"/>
                  <a:gd name="T6" fmla="*/ 216 w 433"/>
                  <a:gd name="T7" fmla="*/ 339 h 347"/>
                  <a:gd name="T8" fmla="*/ 423 w 433"/>
                  <a:gd name="T9" fmla="*/ 347 h 347"/>
                  <a:gd name="T10" fmla="*/ 430 w 433"/>
                  <a:gd name="T11" fmla="*/ 184 h 347"/>
                  <a:gd name="T12" fmla="*/ 433 w 433"/>
                  <a:gd name="T13" fmla="*/ 26 h 347"/>
                  <a:gd name="T14" fmla="*/ 315 w 433"/>
                  <a:gd name="T15" fmla="*/ 23 h 347"/>
                  <a:gd name="T16" fmla="*/ 36 w 433"/>
                  <a:gd name="T17" fmla="*/ 0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47"/>
                  <a:gd name="T29" fmla="*/ 433 w 433"/>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47">
                    <a:moveTo>
                      <a:pt x="36" y="0"/>
                    </a:moveTo>
                    <a:lnTo>
                      <a:pt x="14" y="208"/>
                    </a:lnTo>
                    <a:lnTo>
                      <a:pt x="0" y="328"/>
                    </a:lnTo>
                    <a:lnTo>
                      <a:pt x="216" y="339"/>
                    </a:lnTo>
                    <a:lnTo>
                      <a:pt x="423" y="347"/>
                    </a:lnTo>
                    <a:lnTo>
                      <a:pt x="430" y="184"/>
                    </a:lnTo>
                    <a:lnTo>
                      <a:pt x="433" y="26"/>
                    </a:lnTo>
                    <a:lnTo>
                      <a:pt x="315" y="23"/>
                    </a:lnTo>
                    <a:lnTo>
                      <a:pt x="36" y="0"/>
                    </a:lnTo>
                    <a:close/>
                  </a:path>
                </a:pathLst>
              </a:custGeom>
              <a:solidFill>
                <a:srgbClr val="00B050"/>
              </a:solidFill>
              <a:ln w="12700">
                <a:solidFill>
                  <a:schemeClr val="tx1"/>
                </a:solidFill>
                <a:round/>
                <a:headEnd/>
                <a:tailEnd/>
              </a:ln>
            </p:spPr>
            <p:txBody>
              <a:bodyPr/>
              <a:lstStyle/>
              <a:p>
                <a:pPr>
                  <a:defRPr/>
                </a:pPr>
                <a:endParaRPr lang="en-GB" dirty="0"/>
              </a:p>
            </p:txBody>
          </p:sp>
          <p:sp>
            <p:nvSpPr>
              <p:cNvPr id="116" name="Freeform 32"/>
              <p:cNvSpPr>
                <a:spLocks/>
              </p:cNvSpPr>
              <p:nvPr/>
            </p:nvSpPr>
            <p:spPr bwMode="auto">
              <a:xfrm>
                <a:off x="1877" y="2203"/>
                <a:ext cx="393" cy="469"/>
              </a:xfrm>
              <a:custGeom>
                <a:avLst/>
                <a:gdLst>
                  <a:gd name="T0" fmla="*/ 100 w 393"/>
                  <a:gd name="T1" fmla="*/ 0 h 469"/>
                  <a:gd name="T2" fmla="*/ 92 w 393"/>
                  <a:gd name="T3" fmla="*/ 61 h 469"/>
                  <a:gd name="T4" fmla="*/ 58 w 393"/>
                  <a:gd name="T5" fmla="*/ 54 h 469"/>
                  <a:gd name="T6" fmla="*/ 61 w 393"/>
                  <a:gd name="T7" fmla="*/ 133 h 469"/>
                  <a:gd name="T8" fmla="*/ 44 w 393"/>
                  <a:gd name="T9" fmla="*/ 148 h 469"/>
                  <a:gd name="T10" fmla="*/ 68 w 393"/>
                  <a:gd name="T11" fmla="*/ 197 h 469"/>
                  <a:gd name="T12" fmla="*/ 44 w 393"/>
                  <a:gd name="T13" fmla="*/ 218 h 469"/>
                  <a:gd name="T14" fmla="*/ 31 w 393"/>
                  <a:gd name="T15" fmla="*/ 253 h 469"/>
                  <a:gd name="T16" fmla="*/ 12 w 393"/>
                  <a:gd name="T17" fmla="*/ 287 h 469"/>
                  <a:gd name="T18" fmla="*/ 26 w 393"/>
                  <a:gd name="T19" fmla="*/ 307 h 469"/>
                  <a:gd name="T20" fmla="*/ 3 w 393"/>
                  <a:gd name="T21" fmla="*/ 315 h 469"/>
                  <a:gd name="T22" fmla="*/ 0 w 393"/>
                  <a:gd name="T23" fmla="*/ 347 h 469"/>
                  <a:gd name="T24" fmla="*/ 221 w 393"/>
                  <a:gd name="T25" fmla="*/ 467 h 469"/>
                  <a:gd name="T26" fmla="*/ 346 w 393"/>
                  <a:gd name="T27" fmla="*/ 469 h 469"/>
                  <a:gd name="T28" fmla="*/ 393 w 393"/>
                  <a:gd name="T29" fmla="*/ 37 h 469"/>
                  <a:gd name="T30" fmla="*/ 100 w 393"/>
                  <a:gd name="T31" fmla="*/ 0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3"/>
                  <a:gd name="T49" fmla="*/ 0 h 469"/>
                  <a:gd name="T50" fmla="*/ 393 w 393"/>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3" h="469">
                    <a:moveTo>
                      <a:pt x="100" y="0"/>
                    </a:moveTo>
                    <a:lnTo>
                      <a:pt x="92" y="61"/>
                    </a:lnTo>
                    <a:lnTo>
                      <a:pt x="58" y="54"/>
                    </a:lnTo>
                    <a:lnTo>
                      <a:pt x="61" y="133"/>
                    </a:lnTo>
                    <a:lnTo>
                      <a:pt x="44" y="148"/>
                    </a:lnTo>
                    <a:lnTo>
                      <a:pt x="68" y="197"/>
                    </a:lnTo>
                    <a:lnTo>
                      <a:pt x="44" y="218"/>
                    </a:lnTo>
                    <a:lnTo>
                      <a:pt x="31" y="253"/>
                    </a:lnTo>
                    <a:lnTo>
                      <a:pt x="12" y="287"/>
                    </a:lnTo>
                    <a:lnTo>
                      <a:pt x="26" y="307"/>
                    </a:lnTo>
                    <a:lnTo>
                      <a:pt x="3" y="315"/>
                    </a:lnTo>
                    <a:lnTo>
                      <a:pt x="0" y="347"/>
                    </a:lnTo>
                    <a:lnTo>
                      <a:pt x="221" y="467"/>
                    </a:lnTo>
                    <a:lnTo>
                      <a:pt x="346" y="469"/>
                    </a:lnTo>
                    <a:lnTo>
                      <a:pt x="393" y="37"/>
                    </a:lnTo>
                    <a:lnTo>
                      <a:pt x="100" y="0"/>
                    </a:lnTo>
                    <a:close/>
                  </a:path>
                </a:pathLst>
              </a:custGeom>
              <a:grpFill/>
              <a:ln w="12700">
                <a:solidFill>
                  <a:schemeClr val="tx1"/>
                </a:solidFill>
                <a:round/>
                <a:headEnd/>
                <a:tailEnd/>
              </a:ln>
            </p:spPr>
            <p:txBody>
              <a:bodyPr/>
              <a:lstStyle/>
              <a:p>
                <a:pPr>
                  <a:defRPr/>
                </a:pPr>
                <a:endParaRPr lang="en-GB" dirty="0"/>
              </a:p>
            </p:txBody>
          </p:sp>
          <p:sp>
            <p:nvSpPr>
              <p:cNvPr id="117" name="Freeform 33"/>
              <p:cNvSpPr>
                <a:spLocks/>
              </p:cNvSpPr>
              <p:nvPr/>
            </p:nvSpPr>
            <p:spPr bwMode="auto">
              <a:xfrm>
                <a:off x="2220" y="2236"/>
                <a:ext cx="417" cy="445"/>
              </a:xfrm>
              <a:custGeom>
                <a:avLst/>
                <a:gdLst>
                  <a:gd name="T0" fmla="*/ 50 w 417"/>
                  <a:gd name="T1" fmla="*/ 0 h 445"/>
                  <a:gd name="T2" fmla="*/ 417 w 417"/>
                  <a:gd name="T3" fmla="*/ 18 h 445"/>
                  <a:gd name="T4" fmla="*/ 399 w 417"/>
                  <a:gd name="T5" fmla="*/ 411 h 445"/>
                  <a:gd name="T6" fmla="*/ 280 w 417"/>
                  <a:gd name="T7" fmla="*/ 403 h 445"/>
                  <a:gd name="T8" fmla="*/ 168 w 417"/>
                  <a:gd name="T9" fmla="*/ 400 h 445"/>
                  <a:gd name="T10" fmla="*/ 168 w 417"/>
                  <a:gd name="T11" fmla="*/ 415 h 445"/>
                  <a:gd name="T12" fmla="*/ 75 w 417"/>
                  <a:gd name="T13" fmla="*/ 415 h 445"/>
                  <a:gd name="T14" fmla="*/ 70 w 417"/>
                  <a:gd name="T15" fmla="*/ 445 h 445"/>
                  <a:gd name="T16" fmla="*/ 0 w 417"/>
                  <a:gd name="T17" fmla="*/ 435 h 445"/>
                  <a:gd name="T18" fmla="*/ 39 w 417"/>
                  <a:gd name="T19" fmla="*/ 102 h 445"/>
                  <a:gd name="T20" fmla="*/ 50 w 417"/>
                  <a:gd name="T21" fmla="*/ 0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7"/>
                  <a:gd name="T34" fmla="*/ 0 h 445"/>
                  <a:gd name="T35" fmla="*/ 417 w 417"/>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7" h="445">
                    <a:moveTo>
                      <a:pt x="50" y="0"/>
                    </a:moveTo>
                    <a:lnTo>
                      <a:pt x="417" y="18"/>
                    </a:lnTo>
                    <a:lnTo>
                      <a:pt x="399" y="411"/>
                    </a:lnTo>
                    <a:lnTo>
                      <a:pt x="280" y="403"/>
                    </a:lnTo>
                    <a:lnTo>
                      <a:pt x="168" y="400"/>
                    </a:lnTo>
                    <a:lnTo>
                      <a:pt x="168" y="415"/>
                    </a:lnTo>
                    <a:lnTo>
                      <a:pt x="75" y="415"/>
                    </a:lnTo>
                    <a:lnTo>
                      <a:pt x="70" y="445"/>
                    </a:lnTo>
                    <a:lnTo>
                      <a:pt x="0" y="435"/>
                    </a:lnTo>
                    <a:lnTo>
                      <a:pt x="39" y="102"/>
                    </a:lnTo>
                    <a:lnTo>
                      <a:pt x="50" y="0"/>
                    </a:lnTo>
                    <a:close/>
                  </a:path>
                </a:pathLst>
              </a:custGeom>
              <a:grpFill/>
              <a:ln w="12700">
                <a:solidFill>
                  <a:schemeClr val="tx1"/>
                </a:solidFill>
                <a:round/>
                <a:headEnd/>
                <a:tailEnd/>
              </a:ln>
            </p:spPr>
            <p:txBody>
              <a:bodyPr/>
              <a:lstStyle/>
              <a:p>
                <a:pPr>
                  <a:defRPr/>
                </a:pPr>
                <a:endParaRPr lang="en-GB" dirty="0"/>
              </a:p>
            </p:txBody>
          </p:sp>
          <p:sp>
            <p:nvSpPr>
              <p:cNvPr id="118" name="Freeform 34"/>
              <p:cNvSpPr>
                <a:spLocks/>
              </p:cNvSpPr>
              <p:nvPr/>
            </p:nvSpPr>
            <p:spPr bwMode="auto">
              <a:xfrm>
                <a:off x="2599" y="1277"/>
                <a:ext cx="407" cy="256"/>
              </a:xfrm>
              <a:custGeom>
                <a:avLst/>
                <a:gdLst>
                  <a:gd name="T0" fmla="*/ 1 w 407"/>
                  <a:gd name="T1" fmla="*/ 0 h 256"/>
                  <a:gd name="T2" fmla="*/ 342 w 407"/>
                  <a:gd name="T3" fmla="*/ 8 h 256"/>
                  <a:gd name="T4" fmla="*/ 367 w 407"/>
                  <a:gd name="T5" fmla="*/ 83 h 256"/>
                  <a:gd name="T6" fmla="*/ 391 w 407"/>
                  <a:gd name="T7" fmla="*/ 141 h 256"/>
                  <a:gd name="T8" fmla="*/ 407 w 407"/>
                  <a:gd name="T9" fmla="*/ 235 h 256"/>
                  <a:gd name="T10" fmla="*/ 397 w 407"/>
                  <a:gd name="T11" fmla="*/ 256 h 256"/>
                  <a:gd name="T12" fmla="*/ 272 w 407"/>
                  <a:gd name="T13" fmla="*/ 253 h 256"/>
                  <a:gd name="T14" fmla="*/ 0 w 407"/>
                  <a:gd name="T15" fmla="*/ 248 h 256"/>
                  <a:gd name="T16" fmla="*/ 1 w 407"/>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7"/>
                  <a:gd name="T28" fmla="*/ 0 h 256"/>
                  <a:gd name="T29" fmla="*/ 407 w 40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7" h="256">
                    <a:moveTo>
                      <a:pt x="1" y="0"/>
                    </a:moveTo>
                    <a:lnTo>
                      <a:pt x="342" y="8"/>
                    </a:lnTo>
                    <a:lnTo>
                      <a:pt x="367" y="83"/>
                    </a:lnTo>
                    <a:lnTo>
                      <a:pt x="391" y="141"/>
                    </a:lnTo>
                    <a:lnTo>
                      <a:pt x="407" y="235"/>
                    </a:lnTo>
                    <a:lnTo>
                      <a:pt x="397" y="256"/>
                    </a:lnTo>
                    <a:lnTo>
                      <a:pt x="272" y="253"/>
                    </a:lnTo>
                    <a:lnTo>
                      <a:pt x="0" y="248"/>
                    </a:lnTo>
                    <a:lnTo>
                      <a:pt x="1" y="0"/>
                    </a:lnTo>
                    <a:close/>
                  </a:path>
                </a:pathLst>
              </a:custGeom>
              <a:grpFill/>
              <a:ln w="12700">
                <a:solidFill>
                  <a:schemeClr val="tx1"/>
                </a:solidFill>
                <a:round/>
                <a:headEnd/>
                <a:tailEnd/>
              </a:ln>
            </p:spPr>
            <p:txBody>
              <a:bodyPr/>
              <a:lstStyle/>
              <a:p>
                <a:pPr>
                  <a:defRPr/>
                </a:pPr>
                <a:endParaRPr lang="en-GB" dirty="0"/>
              </a:p>
            </p:txBody>
          </p:sp>
          <p:sp>
            <p:nvSpPr>
              <p:cNvPr id="119" name="Freeform 35"/>
              <p:cNvSpPr>
                <a:spLocks/>
              </p:cNvSpPr>
              <p:nvPr/>
            </p:nvSpPr>
            <p:spPr bwMode="auto">
              <a:xfrm>
                <a:off x="2588" y="1524"/>
                <a:ext cx="428" cy="300"/>
              </a:xfrm>
              <a:custGeom>
                <a:avLst/>
                <a:gdLst>
                  <a:gd name="T0" fmla="*/ 8 w 428"/>
                  <a:gd name="T1" fmla="*/ 0 h 300"/>
                  <a:gd name="T2" fmla="*/ 7 w 428"/>
                  <a:gd name="T3" fmla="*/ 116 h 300"/>
                  <a:gd name="T4" fmla="*/ 0 w 428"/>
                  <a:gd name="T5" fmla="*/ 252 h 300"/>
                  <a:gd name="T6" fmla="*/ 311 w 428"/>
                  <a:gd name="T7" fmla="*/ 257 h 300"/>
                  <a:gd name="T8" fmla="*/ 344 w 428"/>
                  <a:gd name="T9" fmla="*/ 276 h 300"/>
                  <a:gd name="T10" fmla="*/ 367 w 428"/>
                  <a:gd name="T11" fmla="*/ 250 h 300"/>
                  <a:gd name="T12" fmla="*/ 428 w 428"/>
                  <a:gd name="T13" fmla="*/ 300 h 300"/>
                  <a:gd name="T14" fmla="*/ 419 w 428"/>
                  <a:gd name="T15" fmla="*/ 248 h 300"/>
                  <a:gd name="T16" fmla="*/ 425 w 428"/>
                  <a:gd name="T17" fmla="*/ 208 h 300"/>
                  <a:gd name="T18" fmla="*/ 428 w 428"/>
                  <a:gd name="T19" fmla="*/ 71 h 300"/>
                  <a:gd name="T20" fmla="*/ 401 w 428"/>
                  <a:gd name="T21" fmla="*/ 42 h 300"/>
                  <a:gd name="T22" fmla="*/ 412 w 428"/>
                  <a:gd name="T23" fmla="*/ 4 h 300"/>
                  <a:gd name="T24" fmla="*/ 208 w 428"/>
                  <a:gd name="T25" fmla="*/ 3 h 300"/>
                  <a:gd name="T26" fmla="*/ 8 w 428"/>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8"/>
                  <a:gd name="T43" fmla="*/ 0 h 300"/>
                  <a:gd name="T44" fmla="*/ 428 w 428"/>
                  <a:gd name="T45" fmla="*/ 300 h 3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8" h="300">
                    <a:moveTo>
                      <a:pt x="8" y="0"/>
                    </a:moveTo>
                    <a:lnTo>
                      <a:pt x="7" y="116"/>
                    </a:lnTo>
                    <a:lnTo>
                      <a:pt x="0" y="252"/>
                    </a:lnTo>
                    <a:lnTo>
                      <a:pt x="311" y="257"/>
                    </a:lnTo>
                    <a:lnTo>
                      <a:pt x="344" y="276"/>
                    </a:lnTo>
                    <a:lnTo>
                      <a:pt x="367" y="250"/>
                    </a:lnTo>
                    <a:lnTo>
                      <a:pt x="428" y="300"/>
                    </a:lnTo>
                    <a:lnTo>
                      <a:pt x="419" y="248"/>
                    </a:lnTo>
                    <a:lnTo>
                      <a:pt x="425" y="208"/>
                    </a:lnTo>
                    <a:lnTo>
                      <a:pt x="428" y="71"/>
                    </a:lnTo>
                    <a:lnTo>
                      <a:pt x="401" y="42"/>
                    </a:lnTo>
                    <a:lnTo>
                      <a:pt x="412" y="4"/>
                    </a:lnTo>
                    <a:lnTo>
                      <a:pt x="208" y="3"/>
                    </a:lnTo>
                    <a:lnTo>
                      <a:pt x="8" y="0"/>
                    </a:lnTo>
                    <a:close/>
                  </a:path>
                </a:pathLst>
              </a:custGeom>
              <a:solidFill>
                <a:srgbClr val="00B050"/>
              </a:solidFill>
              <a:ln w="12700">
                <a:solidFill>
                  <a:schemeClr val="tx1"/>
                </a:solidFill>
                <a:round/>
                <a:headEnd/>
                <a:tailEnd/>
              </a:ln>
            </p:spPr>
            <p:txBody>
              <a:bodyPr/>
              <a:lstStyle/>
              <a:p>
                <a:pPr>
                  <a:defRPr/>
                </a:pPr>
                <a:endParaRPr lang="en-GB" dirty="0"/>
              </a:p>
            </p:txBody>
          </p:sp>
          <p:sp>
            <p:nvSpPr>
              <p:cNvPr id="120" name="Freeform 36"/>
              <p:cNvSpPr>
                <a:spLocks/>
              </p:cNvSpPr>
              <p:nvPr/>
            </p:nvSpPr>
            <p:spPr bwMode="auto">
              <a:xfrm>
                <a:off x="2582" y="1773"/>
                <a:ext cx="510" cy="247"/>
              </a:xfrm>
              <a:custGeom>
                <a:avLst/>
                <a:gdLst>
                  <a:gd name="T0" fmla="*/ 5 w 510"/>
                  <a:gd name="T1" fmla="*/ 0 h 247"/>
                  <a:gd name="T2" fmla="*/ 0 w 510"/>
                  <a:gd name="T3" fmla="*/ 163 h 247"/>
                  <a:gd name="T4" fmla="*/ 115 w 510"/>
                  <a:gd name="T5" fmla="*/ 167 h 247"/>
                  <a:gd name="T6" fmla="*/ 114 w 510"/>
                  <a:gd name="T7" fmla="*/ 247 h 247"/>
                  <a:gd name="T8" fmla="*/ 269 w 510"/>
                  <a:gd name="T9" fmla="*/ 245 h 247"/>
                  <a:gd name="T10" fmla="*/ 408 w 510"/>
                  <a:gd name="T11" fmla="*/ 242 h 247"/>
                  <a:gd name="T12" fmla="*/ 510 w 510"/>
                  <a:gd name="T13" fmla="*/ 245 h 247"/>
                  <a:gd name="T14" fmla="*/ 478 w 510"/>
                  <a:gd name="T15" fmla="*/ 175 h 247"/>
                  <a:gd name="T16" fmla="*/ 456 w 510"/>
                  <a:gd name="T17" fmla="*/ 110 h 247"/>
                  <a:gd name="T18" fmla="*/ 432 w 510"/>
                  <a:gd name="T19" fmla="*/ 43 h 247"/>
                  <a:gd name="T20" fmla="*/ 374 w 510"/>
                  <a:gd name="T21" fmla="*/ 1 h 247"/>
                  <a:gd name="T22" fmla="*/ 348 w 510"/>
                  <a:gd name="T23" fmla="*/ 26 h 247"/>
                  <a:gd name="T24" fmla="*/ 316 w 510"/>
                  <a:gd name="T25" fmla="*/ 8 h 247"/>
                  <a:gd name="T26" fmla="*/ 177 w 510"/>
                  <a:gd name="T27" fmla="*/ 3 h 247"/>
                  <a:gd name="T28" fmla="*/ 5 w 510"/>
                  <a:gd name="T29" fmla="*/ 0 h 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0"/>
                  <a:gd name="T46" fmla="*/ 0 h 247"/>
                  <a:gd name="T47" fmla="*/ 510 w 510"/>
                  <a:gd name="T48" fmla="*/ 247 h 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0" h="247">
                    <a:moveTo>
                      <a:pt x="5" y="0"/>
                    </a:moveTo>
                    <a:lnTo>
                      <a:pt x="0" y="163"/>
                    </a:lnTo>
                    <a:lnTo>
                      <a:pt x="115" y="167"/>
                    </a:lnTo>
                    <a:lnTo>
                      <a:pt x="114" y="247"/>
                    </a:lnTo>
                    <a:lnTo>
                      <a:pt x="269" y="245"/>
                    </a:lnTo>
                    <a:lnTo>
                      <a:pt x="408" y="242"/>
                    </a:lnTo>
                    <a:lnTo>
                      <a:pt x="510" y="245"/>
                    </a:lnTo>
                    <a:lnTo>
                      <a:pt x="478" y="175"/>
                    </a:lnTo>
                    <a:lnTo>
                      <a:pt x="456" y="110"/>
                    </a:lnTo>
                    <a:lnTo>
                      <a:pt x="432" y="43"/>
                    </a:lnTo>
                    <a:lnTo>
                      <a:pt x="374" y="1"/>
                    </a:lnTo>
                    <a:lnTo>
                      <a:pt x="348" y="26"/>
                    </a:lnTo>
                    <a:lnTo>
                      <a:pt x="316" y="8"/>
                    </a:lnTo>
                    <a:lnTo>
                      <a:pt x="177" y="3"/>
                    </a:lnTo>
                    <a:lnTo>
                      <a:pt x="5" y="0"/>
                    </a:lnTo>
                    <a:close/>
                  </a:path>
                </a:pathLst>
              </a:custGeom>
              <a:grpFill/>
              <a:ln w="12700">
                <a:solidFill>
                  <a:schemeClr val="tx1"/>
                </a:solidFill>
                <a:round/>
                <a:headEnd/>
                <a:tailEnd/>
              </a:ln>
            </p:spPr>
            <p:txBody>
              <a:bodyPr/>
              <a:lstStyle/>
              <a:p>
                <a:pPr>
                  <a:defRPr/>
                </a:pPr>
                <a:endParaRPr lang="en-GB" dirty="0"/>
              </a:p>
            </p:txBody>
          </p:sp>
          <p:sp>
            <p:nvSpPr>
              <p:cNvPr id="121" name="Freeform 37"/>
              <p:cNvSpPr>
                <a:spLocks/>
              </p:cNvSpPr>
              <p:nvPr/>
            </p:nvSpPr>
            <p:spPr bwMode="auto">
              <a:xfrm>
                <a:off x="2690" y="2014"/>
                <a:ext cx="449" cy="246"/>
              </a:xfrm>
              <a:custGeom>
                <a:avLst/>
                <a:gdLst>
                  <a:gd name="T0" fmla="*/ 5 w 449"/>
                  <a:gd name="T1" fmla="*/ 2 h 246"/>
                  <a:gd name="T2" fmla="*/ 3 w 449"/>
                  <a:gd name="T3" fmla="*/ 143 h 246"/>
                  <a:gd name="T4" fmla="*/ 0 w 449"/>
                  <a:gd name="T5" fmla="*/ 243 h 246"/>
                  <a:gd name="T6" fmla="*/ 449 w 449"/>
                  <a:gd name="T7" fmla="*/ 246 h 246"/>
                  <a:gd name="T8" fmla="*/ 440 w 449"/>
                  <a:gd name="T9" fmla="*/ 118 h 246"/>
                  <a:gd name="T10" fmla="*/ 440 w 449"/>
                  <a:gd name="T11" fmla="*/ 69 h 246"/>
                  <a:gd name="T12" fmla="*/ 404 w 449"/>
                  <a:gd name="T13" fmla="*/ 40 h 246"/>
                  <a:gd name="T14" fmla="*/ 415 w 449"/>
                  <a:gd name="T15" fmla="*/ 14 h 246"/>
                  <a:gd name="T16" fmla="*/ 399 w 449"/>
                  <a:gd name="T17" fmla="*/ 0 h 246"/>
                  <a:gd name="T18" fmla="*/ 196 w 449"/>
                  <a:gd name="T19" fmla="*/ 2 h 246"/>
                  <a:gd name="T20" fmla="*/ 5 w 449"/>
                  <a:gd name="T21" fmla="*/ 2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46"/>
                  <a:gd name="T35" fmla="*/ 449 w 449"/>
                  <a:gd name="T36" fmla="*/ 246 h 2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46">
                    <a:moveTo>
                      <a:pt x="5" y="2"/>
                    </a:moveTo>
                    <a:lnTo>
                      <a:pt x="3" y="143"/>
                    </a:lnTo>
                    <a:lnTo>
                      <a:pt x="0" y="243"/>
                    </a:lnTo>
                    <a:lnTo>
                      <a:pt x="449" y="246"/>
                    </a:lnTo>
                    <a:lnTo>
                      <a:pt x="440" y="118"/>
                    </a:lnTo>
                    <a:lnTo>
                      <a:pt x="440" y="69"/>
                    </a:lnTo>
                    <a:lnTo>
                      <a:pt x="404" y="40"/>
                    </a:lnTo>
                    <a:lnTo>
                      <a:pt x="415" y="14"/>
                    </a:lnTo>
                    <a:lnTo>
                      <a:pt x="399" y="0"/>
                    </a:lnTo>
                    <a:lnTo>
                      <a:pt x="196" y="2"/>
                    </a:lnTo>
                    <a:lnTo>
                      <a:pt x="5" y="2"/>
                    </a:lnTo>
                    <a:close/>
                  </a:path>
                </a:pathLst>
              </a:custGeom>
              <a:grpFill/>
              <a:ln w="12700">
                <a:solidFill>
                  <a:schemeClr val="tx1"/>
                </a:solidFill>
                <a:round/>
                <a:headEnd/>
                <a:tailEnd/>
              </a:ln>
            </p:spPr>
            <p:txBody>
              <a:bodyPr/>
              <a:lstStyle/>
              <a:p>
                <a:endParaRPr lang="en-GB" dirty="0"/>
              </a:p>
            </p:txBody>
          </p:sp>
          <p:sp>
            <p:nvSpPr>
              <p:cNvPr id="122" name="Freeform 38"/>
              <p:cNvSpPr>
                <a:spLocks/>
              </p:cNvSpPr>
              <p:nvPr/>
            </p:nvSpPr>
            <p:spPr bwMode="auto">
              <a:xfrm>
                <a:off x="2630" y="2254"/>
                <a:ext cx="523" cy="270"/>
              </a:xfrm>
              <a:custGeom>
                <a:avLst/>
                <a:gdLst>
                  <a:gd name="T0" fmla="*/ 3 w 523"/>
                  <a:gd name="T1" fmla="*/ 0 h 270"/>
                  <a:gd name="T2" fmla="*/ 0 w 523"/>
                  <a:gd name="T3" fmla="*/ 48 h 270"/>
                  <a:gd name="T4" fmla="*/ 186 w 523"/>
                  <a:gd name="T5" fmla="*/ 55 h 270"/>
                  <a:gd name="T6" fmla="*/ 187 w 523"/>
                  <a:gd name="T7" fmla="*/ 209 h 270"/>
                  <a:gd name="T8" fmla="*/ 282 w 523"/>
                  <a:gd name="T9" fmla="*/ 251 h 270"/>
                  <a:gd name="T10" fmla="*/ 308 w 523"/>
                  <a:gd name="T11" fmla="*/ 236 h 270"/>
                  <a:gd name="T12" fmla="*/ 369 w 523"/>
                  <a:gd name="T13" fmla="*/ 270 h 270"/>
                  <a:gd name="T14" fmla="*/ 408 w 523"/>
                  <a:gd name="T15" fmla="*/ 269 h 270"/>
                  <a:gd name="T16" fmla="*/ 480 w 523"/>
                  <a:gd name="T17" fmla="*/ 236 h 270"/>
                  <a:gd name="T18" fmla="*/ 523 w 523"/>
                  <a:gd name="T19" fmla="*/ 268 h 270"/>
                  <a:gd name="T20" fmla="*/ 523 w 523"/>
                  <a:gd name="T21" fmla="*/ 101 h 270"/>
                  <a:gd name="T22" fmla="*/ 510 w 523"/>
                  <a:gd name="T23" fmla="*/ 3 h 270"/>
                  <a:gd name="T24" fmla="*/ 3 w 523"/>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3"/>
                  <a:gd name="T40" fmla="*/ 0 h 270"/>
                  <a:gd name="T41" fmla="*/ 523 w 52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3" h="270">
                    <a:moveTo>
                      <a:pt x="3" y="0"/>
                    </a:moveTo>
                    <a:lnTo>
                      <a:pt x="0" y="48"/>
                    </a:lnTo>
                    <a:lnTo>
                      <a:pt x="186" y="55"/>
                    </a:lnTo>
                    <a:lnTo>
                      <a:pt x="187" y="209"/>
                    </a:lnTo>
                    <a:lnTo>
                      <a:pt x="282" y="251"/>
                    </a:lnTo>
                    <a:lnTo>
                      <a:pt x="308" y="236"/>
                    </a:lnTo>
                    <a:lnTo>
                      <a:pt x="369" y="270"/>
                    </a:lnTo>
                    <a:lnTo>
                      <a:pt x="408" y="269"/>
                    </a:lnTo>
                    <a:lnTo>
                      <a:pt x="480" y="236"/>
                    </a:lnTo>
                    <a:lnTo>
                      <a:pt x="523" y="268"/>
                    </a:lnTo>
                    <a:lnTo>
                      <a:pt x="523" y="101"/>
                    </a:lnTo>
                    <a:lnTo>
                      <a:pt x="510" y="3"/>
                    </a:lnTo>
                    <a:lnTo>
                      <a:pt x="3" y="0"/>
                    </a:lnTo>
                    <a:close/>
                  </a:path>
                </a:pathLst>
              </a:custGeom>
              <a:solidFill>
                <a:srgbClr val="00B050"/>
              </a:solidFill>
              <a:ln w="12700">
                <a:solidFill>
                  <a:schemeClr val="tx1"/>
                </a:solidFill>
                <a:round/>
                <a:headEnd/>
                <a:tailEnd/>
              </a:ln>
            </p:spPr>
            <p:txBody>
              <a:bodyPr/>
              <a:lstStyle/>
              <a:p>
                <a:endParaRPr lang="en-GB" dirty="0"/>
              </a:p>
            </p:txBody>
          </p:sp>
          <p:sp>
            <p:nvSpPr>
              <p:cNvPr id="123" name="Freeform 39"/>
              <p:cNvSpPr>
                <a:spLocks/>
              </p:cNvSpPr>
              <p:nvPr/>
            </p:nvSpPr>
            <p:spPr bwMode="auto">
              <a:xfrm>
                <a:off x="3006" y="1715"/>
                <a:ext cx="354" cy="247"/>
              </a:xfrm>
              <a:custGeom>
                <a:avLst/>
                <a:gdLst>
                  <a:gd name="T0" fmla="*/ 6 w 354"/>
                  <a:gd name="T1" fmla="*/ 13 h 247"/>
                  <a:gd name="T2" fmla="*/ 0 w 354"/>
                  <a:gd name="T3" fmla="*/ 57 h 247"/>
                  <a:gd name="T4" fmla="*/ 8 w 354"/>
                  <a:gd name="T5" fmla="*/ 103 h 247"/>
                  <a:gd name="T6" fmla="*/ 41 w 354"/>
                  <a:gd name="T7" fmla="*/ 197 h 247"/>
                  <a:gd name="T8" fmla="*/ 59 w 354"/>
                  <a:gd name="T9" fmla="*/ 247 h 247"/>
                  <a:gd name="T10" fmla="*/ 267 w 354"/>
                  <a:gd name="T11" fmla="*/ 235 h 247"/>
                  <a:gd name="T12" fmla="*/ 301 w 354"/>
                  <a:gd name="T13" fmla="*/ 247 h 247"/>
                  <a:gd name="T14" fmla="*/ 322 w 354"/>
                  <a:gd name="T15" fmla="*/ 199 h 247"/>
                  <a:gd name="T16" fmla="*/ 314 w 354"/>
                  <a:gd name="T17" fmla="*/ 165 h 247"/>
                  <a:gd name="T18" fmla="*/ 349 w 354"/>
                  <a:gd name="T19" fmla="*/ 158 h 247"/>
                  <a:gd name="T20" fmla="*/ 354 w 354"/>
                  <a:gd name="T21" fmla="*/ 104 h 247"/>
                  <a:gd name="T22" fmla="*/ 333 w 354"/>
                  <a:gd name="T23" fmla="*/ 80 h 247"/>
                  <a:gd name="T24" fmla="*/ 297 w 354"/>
                  <a:gd name="T25" fmla="*/ 57 h 247"/>
                  <a:gd name="T26" fmla="*/ 304 w 354"/>
                  <a:gd name="T27" fmla="*/ 24 h 247"/>
                  <a:gd name="T28" fmla="*/ 289 w 354"/>
                  <a:gd name="T29" fmla="*/ 0 h 247"/>
                  <a:gd name="T30" fmla="*/ 211 w 354"/>
                  <a:gd name="T31" fmla="*/ 4 h 247"/>
                  <a:gd name="T32" fmla="*/ 133 w 354"/>
                  <a:gd name="T33" fmla="*/ 7 h 247"/>
                  <a:gd name="T34" fmla="*/ 6 w 354"/>
                  <a:gd name="T35" fmla="*/ 13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247"/>
                  <a:gd name="T56" fmla="*/ 354 w 354"/>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247">
                    <a:moveTo>
                      <a:pt x="6" y="13"/>
                    </a:moveTo>
                    <a:lnTo>
                      <a:pt x="0" y="57"/>
                    </a:lnTo>
                    <a:lnTo>
                      <a:pt x="8" y="103"/>
                    </a:lnTo>
                    <a:lnTo>
                      <a:pt x="41" y="197"/>
                    </a:lnTo>
                    <a:lnTo>
                      <a:pt x="59" y="247"/>
                    </a:lnTo>
                    <a:lnTo>
                      <a:pt x="267" y="235"/>
                    </a:lnTo>
                    <a:lnTo>
                      <a:pt x="301" y="247"/>
                    </a:lnTo>
                    <a:lnTo>
                      <a:pt x="322" y="199"/>
                    </a:lnTo>
                    <a:lnTo>
                      <a:pt x="314" y="165"/>
                    </a:lnTo>
                    <a:lnTo>
                      <a:pt x="349" y="158"/>
                    </a:lnTo>
                    <a:lnTo>
                      <a:pt x="354" y="104"/>
                    </a:lnTo>
                    <a:lnTo>
                      <a:pt x="333" y="80"/>
                    </a:lnTo>
                    <a:lnTo>
                      <a:pt x="297" y="57"/>
                    </a:lnTo>
                    <a:lnTo>
                      <a:pt x="304" y="24"/>
                    </a:lnTo>
                    <a:lnTo>
                      <a:pt x="289" y="0"/>
                    </a:lnTo>
                    <a:lnTo>
                      <a:pt x="211" y="4"/>
                    </a:lnTo>
                    <a:lnTo>
                      <a:pt x="133" y="7"/>
                    </a:lnTo>
                    <a:lnTo>
                      <a:pt x="6" y="13"/>
                    </a:lnTo>
                    <a:close/>
                  </a:path>
                </a:pathLst>
              </a:custGeom>
              <a:solidFill>
                <a:srgbClr val="00B050"/>
              </a:solidFill>
              <a:ln w="12700">
                <a:solidFill>
                  <a:schemeClr val="tx1"/>
                </a:solidFill>
                <a:round/>
                <a:headEnd/>
                <a:tailEnd/>
              </a:ln>
            </p:spPr>
            <p:txBody>
              <a:bodyPr/>
              <a:lstStyle/>
              <a:p>
                <a:pPr>
                  <a:defRPr/>
                </a:pPr>
                <a:endParaRPr lang="en-GB" dirty="0"/>
              </a:p>
            </p:txBody>
          </p:sp>
          <p:sp>
            <p:nvSpPr>
              <p:cNvPr id="124" name="Freeform 40"/>
              <p:cNvSpPr>
                <a:spLocks/>
              </p:cNvSpPr>
              <p:nvPr/>
            </p:nvSpPr>
            <p:spPr bwMode="auto">
              <a:xfrm>
                <a:off x="3290" y="1768"/>
                <a:ext cx="253" cy="451"/>
              </a:xfrm>
              <a:custGeom>
                <a:avLst/>
                <a:gdLst>
                  <a:gd name="T0" fmla="*/ 47 w 253"/>
                  <a:gd name="T1" fmla="*/ 26 h 451"/>
                  <a:gd name="T2" fmla="*/ 192 w 253"/>
                  <a:gd name="T3" fmla="*/ 0 h 451"/>
                  <a:gd name="T4" fmla="*/ 215 w 253"/>
                  <a:gd name="T5" fmla="*/ 56 h 451"/>
                  <a:gd name="T6" fmla="*/ 245 w 253"/>
                  <a:gd name="T7" fmla="*/ 286 h 451"/>
                  <a:gd name="T8" fmla="*/ 253 w 253"/>
                  <a:gd name="T9" fmla="*/ 317 h 451"/>
                  <a:gd name="T10" fmla="*/ 230 w 253"/>
                  <a:gd name="T11" fmla="*/ 378 h 451"/>
                  <a:gd name="T12" fmla="*/ 230 w 253"/>
                  <a:gd name="T13" fmla="*/ 420 h 451"/>
                  <a:gd name="T14" fmla="*/ 204 w 253"/>
                  <a:gd name="T15" fmla="*/ 415 h 451"/>
                  <a:gd name="T16" fmla="*/ 205 w 253"/>
                  <a:gd name="T17" fmla="*/ 451 h 451"/>
                  <a:gd name="T18" fmla="*/ 178 w 253"/>
                  <a:gd name="T19" fmla="*/ 436 h 451"/>
                  <a:gd name="T20" fmla="*/ 164 w 253"/>
                  <a:gd name="T21" fmla="*/ 441 h 451"/>
                  <a:gd name="T22" fmla="*/ 143 w 253"/>
                  <a:gd name="T23" fmla="*/ 438 h 451"/>
                  <a:gd name="T24" fmla="*/ 128 w 253"/>
                  <a:gd name="T25" fmla="*/ 384 h 451"/>
                  <a:gd name="T26" fmla="*/ 98 w 253"/>
                  <a:gd name="T27" fmla="*/ 367 h 451"/>
                  <a:gd name="T28" fmla="*/ 98 w 253"/>
                  <a:gd name="T29" fmla="*/ 309 h 451"/>
                  <a:gd name="T30" fmla="*/ 69 w 253"/>
                  <a:gd name="T31" fmla="*/ 317 h 451"/>
                  <a:gd name="T32" fmla="*/ 52 w 253"/>
                  <a:gd name="T33" fmla="*/ 274 h 451"/>
                  <a:gd name="T34" fmla="*/ 0 w 253"/>
                  <a:gd name="T35" fmla="*/ 225 h 451"/>
                  <a:gd name="T36" fmla="*/ 38 w 253"/>
                  <a:gd name="T37" fmla="*/ 147 h 451"/>
                  <a:gd name="T38" fmla="*/ 27 w 253"/>
                  <a:gd name="T39" fmla="*/ 111 h 451"/>
                  <a:gd name="T40" fmla="*/ 65 w 253"/>
                  <a:gd name="T41" fmla="*/ 104 h 451"/>
                  <a:gd name="T42" fmla="*/ 69 w 253"/>
                  <a:gd name="T43" fmla="*/ 53 h 451"/>
                  <a:gd name="T44" fmla="*/ 47 w 253"/>
                  <a:gd name="T45" fmla="*/ 26 h 4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
                  <a:gd name="T70" fmla="*/ 0 h 451"/>
                  <a:gd name="T71" fmla="*/ 253 w 253"/>
                  <a:gd name="T72" fmla="*/ 451 h 4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 h="451">
                    <a:moveTo>
                      <a:pt x="47" y="26"/>
                    </a:moveTo>
                    <a:lnTo>
                      <a:pt x="192" y="0"/>
                    </a:lnTo>
                    <a:lnTo>
                      <a:pt x="215" y="56"/>
                    </a:lnTo>
                    <a:lnTo>
                      <a:pt x="245" y="286"/>
                    </a:lnTo>
                    <a:lnTo>
                      <a:pt x="253" y="317"/>
                    </a:lnTo>
                    <a:lnTo>
                      <a:pt x="230" y="378"/>
                    </a:lnTo>
                    <a:lnTo>
                      <a:pt x="230" y="420"/>
                    </a:lnTo>
                    <a:lnTo>
                      <a:pt x="204" y="415"/>
                    </a:lnTo>
                    <a:lnTo>
                      <a:pt x="205" y="451"/>
                    </a:lnTo>
                    <a:lnTo>
                      <a:pt x="178" y="436"/>
                    </a:lnTo>
                    <a:lnTo>
                      <a:pt x="164" y="441"/>
                    </a:lnTo>
                    <a:lnTo>
                      <a:pt x="143" y="438"/>
                    </a:lnTo>
                    <a:lnTo>
                      <a:pt x="128" y="384"/>
                    </a:lnTo>
                    <a:lnTo>
                      <a:pt x="98" y="367"/>
                    </a:lnTo>
                    <a:lnTo>
                      <a:pt x="98" y="309"/>
                    </a:lnTo>
                    <a:lnTo>
                      <a:pt x="69" y="317"/>
                    </a:lnTo>
                    <a:lnTo>
                      <a:pt x="52" y="274"/>
                    </a:lnTo>
                    <a:lnTo>
                      <a:pt x="0" y="225"/>
                    </a:lnTo>
                    <a:lnTo>
                      <a:pt x="38" y="147"/>
                    </a:lnTo>
                    <a:lnTo>
                      <a:pt x="27" y="111"/>
                    </a:lnTo>
                    <a:lnTo>
                      <a:pt x="65" y="104"/>
                    </a:lnTo>
                    <a:lnTo>
                      <a:pt x="69" y="53"/>
                    </a:lnTo>
                    <a:lnTo>
                      <a:pt x="47" y="26"/>
                    </a:lnTo>
                    <a:close/>
                  </a:path>
                </a:pathLst>
              </a:custGeom>
              <a:solidFill>
                <a:srgbClr val="00B050"/>
              </a:solidFill>
              <a:ln w="12700">
                <a:solidFill>
                  <a:schemeClr val="tx1"/>
                </a:solidFill>
                <a:round/>
                <a:headEnd/>
                <a:tailEnd/>
              </a:ln>
            </p:spPr>
            <p:txBody>
              <a:bodyPr/>
              <a:lstStyle/>
              <a:p>
                <a:endParaRPr lang="en-GB" dirty="0"/>
              </a:p>
            </p:txBody>
          </p:sp>
          <p:sp>
            <p:nvSpPr>
              <p:cNvPr id="125" name="Freeform 41"/>
              <p:cNvSpPr>
                <a:spLocks/>
              </p:cNvSpPr>
              <p:nvPr/>
            </p:nvSpPr>
            <p:spPr bwMode="auto">
              <a:xfrm>
                <a:off x="4206" y="1689"/>
                <a:ext cx="92" cy="196"/>
              </a:xfrm>
              <a:custGeom>
                <a:avLst/>
                <a:gdLst>
                  <a:gd name="T0" fmla="*/ 17 w 92"/>
                  <a:gd name="T1" fmla="*/ 2 h 196"/>
                  <a:gd name="T2" fmla="*/ 39 w 92"/>
                  <a:gd name="T3" fmla="*/ 0 h 196"/>
                  <a:gd name="T4" fmla="*/ 82 w 92"/>
                  <a:gd name="T5" fmla="*/ 30 h 196"/>
                  <a:gd name="T6" fmla="*/ 76 w 92"/>
                  <a:gd name="T7" fmla="*/ 53 h 196"/>
                  <a:gd name="T8" fmla="*/ 91 w 92"/>
                  <a:gd name="T9" fmla="*/ 69 h 196"/>
                  <a:gd name="T10" fmla="*/ 92 w 92"/>
                  <a:gd name="T11" fmla="*/ 160 h 196"/>
                  <a:gd name="T12" fmla="*/ 77 w 92"/>
                  <a:gd name="T13" fmla="*/ 196 h 196"/>
                  <a:gd name="T14" fmla="*/ 59 w 92"/>
                  <a:gd name="T15" fmla="*/ 183 h 196"/>
                  <a:gd name="T16" fmla="*/ 41 w 92"/>
                  <a:gd name="T17" fmla="*/ 182 h 196"/>
                  <a:gd name="T18" fmla="*/ 9 w 92"/>
                  <a:gd name="T19" fmla="*/ 163 h 196"/>
                  <a:gd name="T20" fmla="*/ 33 w 92"/>
                  <a:gd name="T21" fmla="*/ 105 h 196"/>
                  <a:gd name="T22" fmla="*/ 0 w 92"/>
                  <a:gd name="T23" fmla="*/ 75 h 196"/>
                  <a:gd name="T24" fmla="*/ 17 w 92"/>
                  <a:gd name="T25" fmla="*/ 2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96"/>
                  <a:gd name="T41" fmla="*/ 92 w 92"/>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96">
                    <a:moveTo>
                      <a:pt x="17" y="2"/>
                    </a:moveTo>
                    <a:lnTo>
                      <a:pt x="39" y="0"/>
                    </a:lnTo>
                    <a:lnTo>
                      <a:pt x="82" y="30"/>
                    </a:lnTo>
                    <a:lnTo>
                      <a:pt x="76" y="53"/>
                    </a:lnTo>
                    <a:lnTo>
                      <a:pt x="91" y="69"/>
                    </a:lnTo>
                    <a:lnTo>
                      <a:pt x="92" y="160"/>
                    </a:lnTo>
                    <a:lnTo>
                      <a:pt x="77" y="196"/>
                    </a:lnTo>
                    <a:lnTo>
                      <a:pt x="59" y="183"/>
                    </a:lnTo>
                    <a:lnTo>
                      <a:pt x="41" y="182"/>
                    </a:lnTo>
                    <a:lnTo>
                      <a:pt x="9" y="163"/>
                    </a:lnTo>
                    <a:lnTo>
                      <a:pt x="33" y="105"/>
                    </a:lnTo>
                    <a:lnTo>
                      <a:pt x="0" y="75"/>
                    </a:lnTo>
                    <a:lnTo>
                      <a:pt x="17" y="2"/>
                    </a:lnTo>
                    <a:close/>
                  </a:path>
                </a:pathLst>
              </a:custGeom>
              <a:grpFill/>
              <a:ln w="12700">
                <a:solidFill>
                  <a:schemeClr val="tx1"/>
                </a:solidFill>
                <a:round/>
                <a:headEnd/>
                <a:tailEnd/>
              </a:ln>
            </p:spPr>
            <p:txBody>
              <a:bodyPr/>
              <a:lstStyle/>
              <a:p>
                <a:pPr>
                  <a:defRPr/>
                </a:pPr>
                <a:endParaRPr lang="en-GB" dirty="0"/>
              </a:p>
            </p:txBody>
          </p:sp>
          <p:sp>
            <p:nvSpPr>
              <p:cNvPr id="126" name="Freeform 42"/>
              <p:cNvSpPr>
                <a:spLocks/>
              </p:cNvSpPr>
              <p:nvPr/>
            </p:nvSpPr>
            <p:spPr bwMode="auto">
              <a:xfrm>
                <a:off x="4277" y="1604"/>
                <a:ext cx="113" cy="93"/>
              </a:xfrm>
              <a:custGeom>
                <a:avLst/>
                <a:gdLst>
                  <a:gd name="T0" fmla="*/ 0 w 113"/>
                  <a:gd name="T1" fmla="*/ 23 h 93"/>
                  <a:gd name="T2" fmla="*/ 87 w 113"/>
                  <a:gd name="T3" fmla="*/ 0 h 93"/>
                  <a:gd name="T4" fmla="*/ 113 w 113"/>
                  <a:gd name="T5" fmla="*/ 42 h 93"/>
                  <a:gd name="T6" fmla="*/ 98 w 113"/>
                  <a:gd name="T7" fmla="*/ 61 h 93"/>
                  <a:gd name="T8" fmla="*/ 70 w 113"/>
                  <a:gd name="T9" fmla="*/ 54 h 93"/>
                  <a:gd name="T10" fmla="*/ 28 w 113"/>
                  <a:gd name="T11" fmla="*/ 93 h 93"/>
                  <a:gd name="T12" fmla="*/ 5 w 113"/>
                  <a:gd name="T13" fmla="*/ 73 h 93"/>
                  <a:gd name="T14" fmla="*/ 0 w 113"/>
                  <a:gd name="T15" fmla="*/ 23 h 93"/>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93"/>
                  <a:gd name="T26" fmla="*/ 113 w 11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93">
                    <a:moveTo>
                      <a:pt x="0" y="23"/>
                    </a:moveTo>
                    <a:lnTo>
                      <a:pt x="87" y="0"/>
                    </a:lnTo>
                    <a:lnTo>
                      <a:pt x="113" y="42"/>
                    </a:lnTo>
                    <a:lnTo>
                      <a:pt x="98" y="61"/>
                    </a:lnTo>
                    <a:lnTo>
                      <a:pt x="70" y="54"/>
                    </a:lnTo>
                    <a:lnTo>
                      <a:pt x="28" y="93"/>
                    </a:lnTo>
                    <a:lnTo>
                      <a:pt x="5" y="73"/>
                    </a:lnTo>
                    <a:lnTo>
                      <a:pt x="0" y="23"/>
                    </a:lnTo>
                    <a:close/>
                  </a:path>
                </a:pathLst>
              </a:custGeom>
              <a:grpFill/>
              <a:ln w="12700">
                <a:solidFill>
                  <a:schemeClr val="tx1"/>
                </a:solidFill>
                <a:round/>
                <a:headEnd/>
                <a:tailEnd/>
              </a:ln>
            </p:spPr>
            <p:txBody>
              <a:bodyPr/>
              <a:lstStyle/>
              <a:p>
                <a:pPr>
                  <a:defRPr/>
                </a:pPr>
                <a:endParaRPr lang="en-GB" dirty="0"/>
              </a:p>
            </p:txBody>
          </p:sp>
          <p:sp>
            <p:nvSpPr>
              <p:cNvPr id="127" name="Freeform 43"/>
              <p:cNvSpPr>
                <a:spLocks/>
              </p:cNvSpPr>
              <p:nvPr/>
            </p:nvSpPr>
            <p:spPr bwMode="auto">
              <a:xfrm>
                <a:off x="4364" y="1595"/>
                <a:ext cx="57" cy="51"/>
              </a:xfrm>
              <a:custGeom>
                <a:avLst/>
                <a:gdLst>
                  <a:gd name="T0" fmla="*/ 0 w 57"/>
                  <a:gd name="T1" fmla="*/ 9 h 51"/>
                  <a:gd name="T2" fmla="*/ 24 w 57"/>
                  <a:gd name="T3" fmla="*/ 0 h 51"/>
                  <a:gd name="T4" fmla="*/ 57 w 57"/>
                  <a:gd name="T5" fmla="*/ 26 h 51"/>
                  <a:gd name="T6" fmla="*/ 50 w 57"/>
                  <a:gd name="T7" fmla="*/ 33 h 51"/>
                  <a:gd name="T8" fmla="*/ 34 w 57"/>
                  <a:gd name="T9" fmla="*/ 33 h 51"/>
                  <a:gd name="T10" fmla="*/ 26 w 57"/>
                  <a:gd name="T11" fmla="*/ 51 h 51"/>
                  <a:gd name="T12" fmla="*/ 0 w 57"/>
                  <a:gd name="T13" fmla="*/ 9 h 51"/>
                  <a:gd name="T14" fmla="*/ 0 60000 65536"/>
                  <a:gd name="T15" fmla="*/ 0 60000 65536"/>
                  <a:gd name="T16" fmla="*/ 0 60000 65536"/>
                  <a:gd name="T17" fmla="*/ 0 60000 65536"/>
                  <a:gd name="T18" fmla="*/ 0 60000 65536"/>
                  <a:gd name="T19" fmla="*/ 0 60000 65536"/>
                  <a:gd name="T20" fmla="*/ 0 60000 65536"/>
                  <a:gd name="T21" fmla="*/ 0 w 57"/>
                  <a:gd name="T22" fmla="*/ 0 h 51"/>
                  <a:gd name="T23" fmla="*/ 57 w 5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1">
                    <a:moveTo>
                      <a:pt x="0" y="9"/>
                    </a:moveTo>
                    <a:lnTo>
                      <a:pt x="24" y="0"/>
                    </a:lnTo>
                    <a:lnTo>
                      <a:pt x="57" y="26"/>
                    </a:lnTo>
                    <a:lnTo>
                      <a:pt x="50" y="33"/>
                    </a:lnTo>
                    <a:lnTo>
                      <a:pt x="34" y="33"/>
                    </a:lnTo>
                    <a:lnTo>
                      <a:pt x="26" y="51"/>
                    </a:lnTo>
                    <a:lnTo>
                      <a:pt x="0" y="9"/>
                    </a:lnTo>
                    <a:close/>
                  </a:path>
                </a:pathLst>
              </a:custGeom>
              <a:grpFill/>
              <a:ln w="12700">
                <a:solidFill>
                  <a:schemeClr val="tx1"/>
                </a:solidFill>
                <a:round/>
                <a:headEnd/>
                <a:tailEnd/>
              </a:ln>
            </p:spPr>
            <p:txBody>
              <a:bodyPr/>
              <a:lstStyle/>
              <a:p>
                <a:pPr>
                  <a:defRPr/>
                </a:pPr>
                <a:endParaRPr lang="en-GB" dirty="0"/>
              </a:p>
            </p:txBody>
          </p:sp>
        </p:grpSp>
        <p:sp>
          <p:nvSpPr>
            <p:cNvPr id="100" name="Freeform 44"/>
            <p:cNvSpPr>
              <a:spLocks/>
            </p:cNvSpPr>
            <p:nvPr/>
          </p:nvSpPr>
          <p:spPr bwMode="auto">
            <a:xfrm>
              <a:off x="1874838" y="1914525"/>
              <a:ext cx="739775" cy="584200"/>
            </a:xfrm>
            <a:custGeom>
              <a:avLst/>
              <a:gdLst>
                <a:gd name="T0" fmla="*/ 134 w 389"/>
                <a:gd name="T1" fmla="*/ 0 h 307"/>
                <a:gd name="T2" fmla="*/ 245 w 389"/>
                <a:gd name="T3" fmla="*/ 24 h 307"/>
                <a:gd name="T4" fmla="*/ 328 w 389"/>
                <a:gd name="T5" fmla="*/ 39 h 307"/>
                <a:gd name="T6" fmla="*/ 369 w 389"/>
                <a:gd name="T7" fmla="*/ 46 h 307"/>
                <a:gd name="T8" fmla="*/ 411 w 389"/>
                <a:gd name="T9" fmla="*/ 51 h 307"/>
                <a:gd name="T10" fmla="*/ 466 w 389"/>
                <a:gd name="T11" fmla="*/ 59 h 307"/>
                <a:gd name="T12" fmla="*/ 535 w 389"/>
                <a:gd name="T13" fmla="*/ 68 h 307"/>
                <a:gd name="T14" fmla="*/ 489 w 389"/>
                <a:gd name="T15" fmla="*/ 307 h 307"/>
                <a:gd name="T16" fmla="*/ 282 w 389"/>
                <a:gd name="T17" fmla="*/ 273 h 307"/>
                <a:gd name="T18" fmla="*/ 255 w 389"/>
                <a:gd name="T19" fmla="*/ 288 h 307"/>
                <a:gd name="T20" fmla="*/ 216 w 389"/>
                <a:gd name="T21" fmla="*/ 265 h 307"/>
                <a:gd name="T22" fmla="*/ 184 w 389"/>
                <a:gd name="T23" fmla="*/ 288 h 307"/>
                <a:gd name="T24" fmla="*/ 154 w 389"/>
                <a:gd name="T25" fmla="*/ 268 h 307"/>
                <a:gd name="T26" fmla="*/ 68 w 389"/>
                <a:gd name="T27" fmla="*/ 265 h 307"/>
                <a:gd name="T28" fmla="*/ 81 w 389"/>
                <a:gd name="T29" fmla="*/ 226 h 307"/>
                <a:gd name="T30" fmla="*/ 18 w 389"/>
                <a:gd name="T31" fmla="*/ 222 h 307"/>
                <a:gd name="T32" fmla="*/ 13 w 389"/>
                <a:gd name="T33" fmla="*/ 200 h 307"/>
                <a:gd name="T34" fmla="*/ 25 w 389"/>
                <a:gd name="T35" fmla="*/ 177 h 307"/>
                <a:gd name="T36" fmla="*/ 11 w 389"/>
                <a:gd name="T37" fmla="*/ 155 h 307"/>
                <a:gd name="T38" fmla="*/ 12 w 389"/>
                <a:gd name="T39" fmla="*/ 96 h 307"/>
                <a:gd name="T40" fmla="*/ 0 w 389"/>
                <a:gd name="T41" fmla="*/ 50 h 307"/>
                <a:gd name="T42" fmla="*/ 5 w 389"/>
                <a:gd name="T43" fmla="*/ 32 h 307"/>
                <a:gd name="T44" fmla="*/ 34 w 389"/>
                <a:gd name="T45" fmla="*/ 39 h 307"/>
                <a:gd name="T46" fmla="*/ 63 w 389"/>
                <a:gd name="T47" fmla="*/ 66 h 307"/>
                <a:gd name="T48" fmla="*/ 115 w 389"/>
                <a:gd name="T49" fmla="*/ 72 h 307"/>
                <a:gd name="T50" fmla="*/ 129 w 389"/>
                <a:gd name="T51" fmla="*/ 94 h 307"/>
                <a:gd name="T52" fmla="*/ 103 w 389"/>
                <a:gd name="T53" fmla="*/ 94 h 307"/>
                <a:gd name="T54" fmla="*/ 100 w 389"/>
                <a:gd name="T55" fmla="*/ 113 h 307"/>
                <a:gd name="T56" fmla="*/ 115 w 389"/>
                <a:gd name="T57" fmla="*/ 115 h 307"/>
                <a:gd name="T58" fmla="*/ 120 w 389"/>
                <a:gd name="T59" fmla="*/ 134 h 307"/>
                <a:gd name="T60" fmla="*/ 89 w 389"/>
                <a:gd name="T61" fmla="*/ 148 h 307"/>
                <a:gd name="T62" fmla="*/ 89 w 389"/>
                <a:gd name="T63" fmla="*/ 161 h 307"/>
                <a:gd name="T64" fmla="*/ 124 w 389"/>
                <a:gd name="T65" fmla="*/ 161 h 307"/>
                <a:gd name="T66" fmla="*/ 134 w 389"/>
                <a:gd name="T67" fmla="*/ 128 h 307"/>
                <a:gd name="T68" fmla="*/ 162 w 389"/>
                <a:gd name="T69" fmla="*/ 108 h 307"/>
                <a:gd name="T70" fmla="*/ 129 w 389"/>
                <a:gd name="T71" fmla="*/ 57 h 307"/>
                <a:gd name="T72" fmla="*/ 150 w 389"/>
                <a:gd name="T73" fmla="*/ 40 h 307"/>
                <a:gd name="T74" fmla="*/ 134 w 389"/>
                <a:gd name="T75" fmla="*/ 0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9"/>
                <a:gd name="T115" fmla="*/ 0 h 307"/>
                <a:gd name="T116" fmla="*/ 389 w 3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9" h="307">
                  <a:moveTo>
                    <a:pt x="98" y="0"/>
                  </a:moveTo>
                  <a:lnTo>
                    <a:pt x="178" y="24"/>
                  </a:lnTo>
                  <a:lnTo>
                    <a:pt x="239" y="39"/>
                  </a:lnTo>
                  <a:lnTo>
                    <a:pt x="269" y="46"/>
                  </a:lnTo>
                  <a:lnTo>
                    <a:pt x="299" y="51"/>
                  </a:lnTo>
                  <a:lnTo>
                    <a:pt x="340" y="59"/>
                  </a:lnTo>
                  <a:lnTo>
                    <a:pt x="389" y="68"/>
                  </a:lnTo>
                  <a:lnTo>
                    <a:pt x="357" y="307"/>
                  </a:lnTo>
                  <a:lnTo>
                    <a:pt x="206" y="273"/>
                  </a:lnTo>
                  <a:lnTo>
                    <a:pt x="186" y="288"/>
                  </a:lnTo>
                  <a:lnTo>
                    <a:pt x="158" y="265"/>
                  </a:lnTo>
                  <a:lnTo>
                    <a:pt x="134" y="288"/>
                  </a:lnTo>
                  <a:lnTo>
                    <a:pt x="112" y="268"/>
                  </a:lnTo>
                  <a:lnTo>
                    <a:pt x="50" y="265"/>
                  </a:lnTo>
                  <a:lnTo>
                    <a:pt x="59" y="226"/>
                  </a:lnTo>
                  <a:lnTo>
                    <a:pt x="14" y="222"/>
                  </a:lnTo>
                  <a:lnTo>
                    <a:pt x="9" y="200"/>
                  </a:lnTo>
                  <a:lnTo>
                    <a:pt x="18" y="177"/>
                  </a:lnTo>
                  <a:lnTo>
                    <a:pt x="7" y="155"/>
                  </a:lnTo>
                  <a:lnTo>
                    <a:pt x="8" y="96"/>
                  </a:lnTo>
                  <a:lnTo>
                    <a:pt x="0" y="50"/>
                  </a:lnTo>
                  <a:lnTo>
                    <a:pt x="5" y="32"/>
                  </a:lnTo>
                  <a:lnTo>
                    <a:pt x="25" y="39"/>
                  </a:lnTo>
                  <a:lnTo>
                    <a:pt x="46" y="66"/>
                  </a:lnTo>
                  <a:lnTo>
                    <a:pt x="84" y="72"/>
                  </a:lnTo>
                  <a:lnTo>
                    <a:pt x="94" y="94"/>
                  </a:lnTo>
                  <a:lnTo>
                    <a:pt x="75" y="94"/>
                  </a:lnTo>
                  <a:lnTo>
                    <a:pt x="73" y="113"/>
                  </a:lnTo>
                  <a:lnTo>
                    <a:pt x="84" y="115"/>
                  </a:lnTo>
                  <a:lnTo>
                    <a:pt x="88" y="134"/>
                  </a:lnTo>
                  <a:lnTo>
                    <a:pt x="65" y="148"/>
                  </a:lnTo>
                  <a:lnTo>
                    <a:pt x="65" y="161"/>
                  </a:lnTo>
                  <a:lnTo>
                    <a:pt x="91" y="161"/>
                  </a:lnTo>
                  <a:lnTo>
                    <a:pt x="98" y="128"/>
                  </a:lnTo>
                  <a:lnTo>
                    <a:pt x="118" y="108"/>
                  </a:lnTo>
                  <a:lnTo>
                    <a:pt x="94" y="57"/>
                  </a:lnTo>
                  <a:lnTo>
                    <a:pt x="109" y="40"/>
                  </a:lnTo>
                  <a:lnTo>
                    <a:pt x="98" y="0"/>
                  </a:lnTo>
                  <a:close/>
                </a:path>
              </a:pathLst>
            </a:custGeom>
            <a:solidFill>
              <a:srgbClr val="00B050"/>
            </a:solidFill>
            <a:ln w="12700">
              <a:solidFill>
                <a:schemeClr val="tx1"/>
              </a:solidFill>
              <a:round/>
              <a:headEnd/>
              <a:tailEnd/>
            </a:ln>
          </p:spPr>
          <p:txBody>
            <a:bodyPr/>
            <a:lstStyle/>
            <a:p>
              <a:pPr>
                <a:defRPr/>
              </a:pPr>
              <a:endParaRPr lang="en-GB" dirty="0"/>
            </a:p>
          </p:txBody>
        </p:sp>
        <p:sp>
          <p:nvSpPr>
            <p:cNvPr id="101" name="Freeform 45"/>
            <p:cNvSpPr>
              <a:spLocks/>
            </p:cNvSpPr>
            <p:nvPr/>
          </p:nvSpPr>
          <p:spPr bwMode="auto">
            <a:xfrm>
              <a:off x="1698625" y="2336800"/>
              <a:ext cx="925513" cy="760413"/>
            </a:xfrm>
            <a:custGeom>
              <a:avLst/>
              <a:gdLst>
                <a:gd name="T0" fmla="*/ 147 w 485"/>
                <a:gd name="T1" fmla="*/ 0 h 399"/>
                <a:gd name="T2" fmla="*/ 127 w 485"/>
                <a:gd name="T3" fmla="*/ 9 h 399"/>
                <a:gd name="T4" fmla="*/ 115 w 485"/>
                <a:gd name="T5" fmla="*/ 44 h 399"/>
                <a:gd name="T6" fmla="*/ 102 w 485"/>
                <a:gd name="T7" fmla="*/ 73 h 399"/>
                <a:gd name="T8" fmla="*/ 94 w 485"/>
                <a:gd name="T9" fmla="*/ 97 h 399"/>
                <a:gd name="T10" fmla="*/ 81 w 485"/>
                <a:gd name="T11" fmla="*/ 123 h 399"/>
                <a:gd name="T12" fmla="*/ 67 w 485"/>
                <a:gd name="T13" fmla="*/ 149 h 399"/>
                <a:gd name="T14" fmla="*/ 50 w 485"/>
                <a:gd name="T15" fmla="*/ 177 h 399"/>
                <a:gd name="T16" fmla="*/ 26 w 485"/>
                <a:gd name="T17" fmla="*/ 210 h 399"/>
                <a:gd name="T18" fmla="*/ 0 w 485"/>
                <a:gd name="T19" fmla="*/ 241 h 399"/>
                <a:gd name="T20" fmla="*/ 0 w 485"/>
                <a:gd name="T21" fmla="*/ 311 h 399"/>
                <a:gd name="T22" fmla="*/ 376 w 485"/>
                <a:gd name="T23" fmla="*/ 371 h 399"/>
                <a:gd name="T24" fmla="*/ 552 w 485"/>
                <a:gd name="T25" fmla="*/ 399 h 399"/>
                <a:gd name="T26" fmla="*/ 587 w 485"/>
                <a:gd name="T27" fmla="*/ 260 h 399"/>
                <a:gd name="T28" fmla="*/ 610 w 485"/>
                <a:gd name="T29" fmla="*/ 249 h 399"/>
                <a:gd name="T30" fmla="*/ 588 w 485"/>
                <a:gd name="T31" fmla="*/ 218 h 399"/>
                <a:gd name="T32" fmla="*/ 600 w 485"/>
                <a:gd name="T33" fmla="*/ 186 h 399"/>
                <a:gd name="T34" fmla="*/ 670 w 485"/>
                <a:gd name="T35" fmla="*/ 133 h 399"/>
                <a:gd name="T36" fmla="*/ 621 w 485"/>
                <a:gd name="T37" fmla="*/ 85 h 399"/>
                <a:gd name="T38" fmla="*/ 412 w 485"/>
                <a:gd name="T39" fmla="*/ 51 h 399"/>
                <a:gd name="T40" fmla="*/ 386 w 485"/>
                <a:gd name="T41" fmla="*/ 65 h 399"/>
                <a:gd name="T42" fmla="*/ 346 w 485"/>
                <a:gd name="T43" fmla="*/ 42 h 399"/>
                <a:gd name="T44" fmla="*/ 312 w 485"/>
                <a:gd name="T45" fmla="*/ 66 h 399"/>
                <a:gd name="T46" fmla="*/ 281 w 485"/>
                <a:gd name="T47" fmla="*/ 42 h 399"/>
                <a:gd name="T48" fmla="*/ 197 w 485"/>
                <a:gd name="T49" fmla="*/ 43 h 399"/>
                <a:gd name="T50" fmla="*/ 209 w 485"/>
                <a:gd name="T51" fmla="*/ 4 h 399"/>
                <a:gd name="T52" fmla="*/ 147 w 485"/>
                <a:gd name="T53" fmla="*/ 0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5"/>
                <a:gd name="T82" fmla="*/ 0 h 399"/>
                <a:gd name="T83" fmla="*/ 485 w 485"/>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5" h="399">
                  <a:moveTo>
                    <a:pt x="106" y="0"/>
                  </a:moveTo>
                  <a:lnTo>
                    <a:pt x="92" y="9"/>
                  </a:lnTo>
                  <a:lnTo>
                    <a:pt x="83" y="44"/>
                  </a:lnTo>
                  <a:lnTo>
                    <a:pt x="74" y="73"/>
                  </a:lnTo>
                  <a:lnTo>
                    <a:pt x="68" y="97"/>
                  </a:lnTo>
                  <a:lnTo>
                    <a:pt x="59" y="123"/>
                  </a:lnTo>
                  <a:lnTo>
                    <a:pt x="49" y="149"/>
                  </a:lnTo>
                  <a:lnTo>
                    <a:pt x="36" y="177"/>
                  </a:lnTo>
                  <a:lnTo>
                    <a:pt x="18" y="210"/>
                  </a:lnTo>
                  <a:lnTo>
                    <a:pt x="0" y="241"/>
                  </a:lnTo>
                  <a:lnTo>
                    <a:pt x="0" y="311"/>
                  </a:lnTo>
                  <a:lnTo>
                    <a:pt x="272" y="371"/>
                  </a:lnTo>
                  <a:lnTo>
                    <a:pt x="398" y="399"/>
                  </a:lnTo>
                  <a:lnTo>
                    <a:pt x="424" y="260"/>
                  </a:lnTo>
                  <a:lnTo>
                    <a:pt x="441" y="249"/>
                  </a:lnTo>
                  <a:lnTo>
                    <a:pt x="425" y="218"/>
                  </a:lnTo>
                  <a:lnTo>
                    <a:pt x="433" y="186"/>
                  </a:lnTo>
                  <a:lnTo>
                    <a:pt x="485" y="133"/>
                  </a:lnTo>
                  <a:lnTo>
                    <a:pt x="449" y="85"/>
                  </a:lnTo>
                  <a:lnTo>
                    <a:pt x="298" y="51"/>
                  </a:lnTo>
                  <a:lnTo>
                    <a:pt x="278" y="65"/>
                  </a:lnTo>
                  <a:lnTo>
                    <a:pt x="250" y="42"/>
                  </a:lnTo>
                  <a:lnTo>
                    <a:pt x="226" y="66"/>
                  </a:lnTo>
                  <a:lnTo>
                    <a:pt x="203" y="42"/>
                  </a:lnTo>
                  <a:lnTo>
                    <a:pt x="143" y="43"/>
                  </a:lnTo>
                  <a:lnTo>
                    <a:pt x="151" y="4"/>
                  </a:lnTo>
                  <a:lnTo>
                    <a:pt x="106" y="0"/>
                  </a:lnTo>
                  <a:close/>
                </a:path>
              </a:pathLst>
            </a:custGeom>
            <a:solidFill>
              <a:srgbClr val="00B050"/>
            </a:solidFill>
            <a:ln w="12700">
              <a:solidFill>
                <a:schemeClr val="tx1"/>
              </a:solidFill>
              <a:round/>
              <a:headEnd/>
              <a:tailEnd/>
            </a:ln>
          </p:spPr>
          <p:txBody>
            <a:bodyPr/>
            <a:lstStyle/>
            <a:p>
              <a:endParaRPr lang="en-GB" dirty="0"/>
            </a:p>
          </p:txBody>
        </p:sp>
        <p:sp>
          <p:nvSpPr>
            <p:cNvPr id="102" name="Freeform 46"/>
            <p:cNvSpPr>
              <a:spLocks/>
            </p:cNvSpPr>
            <p:nvPr/>
          </p:nvSpPr>
          <p:spPr bwMode="auto">
            <a:xfrm>
              <a:off x="1622425" y="2925763"/>
              <a:ext cx="976313" cy="1619250"/>
            </a:xfrm>
            <a:custGeom>
              <a:avLst/>
              <a:gdLst>
                <a:gd name="T0" fmla="*/ 55 w 512"/>
                <a:gd name="T1" fmla="*/ 0 h 850"/>
                <a:gd name="T2" fmla="*/ 379 w 512"/>
                <a:gd name="T3" fmla="*/ 50 h 850"/>
                <a:gd name="T4" fmla="*/ 308 w 512"/>
                <a:gd name="T5" fmla="*/ 300 h 850"/>
                <a:gd name="T6" fmla="*/ 673 w 512"/>
                <a:gd name="T7" fmla="*/ 681 h 850"/>
                <a:gd name="T8" fmla="*/ 708 w 512"/>
                <a:gd name="T9" fmla="*/ 730 h 850"/>
                <a:gd name="T10" fmla="*/ 672 w 512"/>
                <a:gd name="T11" fmla="*/ 753 h 850"/>
                <a:gd name="T12" fmla="*/ 651 w 512"/>
                <a:gd name="T13" fmla="*/ 795 h 850"/>
                <a:gd name="T14" fmla="*/ 628 w 512"/>
                <a:gd name="T15" fmla="*/ 820 h 850"/>
                <a:gd name="T16" fmla="*/ 653 w 512"/>
                <a:gd name="T17" fmla="*/ 842 h 850"/>
                <a:gd name="T18" fmla="*/ 612 w 512"/>
                <a:gd name="T19" fmla="*/ 850 h 850"/>
                <a:gd name="T20" fmla="*/ 398 w 512"/>
                <a:gd name="T21" fmla="*/ 844 h 850"/>
                <a:gd name="T22" fmla="*/ 384 w 512"/>
                <a:gd name="T23" fmla="*/ 794 h 850"/>
                <a:gd name="T24" fmla="*/ 348 w 512"/>
                <a:gd name="T25" fmla="*/ 758 h 850"/>
                <a:gd name="T26" fmla="*/ 320 w 512"/>
                <a:gd name="T27" fmla="*/ 745 h 850"/>
                <a:gd name="T28" fmla="*/ 313 w 512"/>
                <a:gd name="T29" fmla="*/ 719 h 850"/>
                <a:gd name="T30" fmla="*/ 291 w 512"/>
                <a:gd name="T31" fmla="*/ 705 h 850"/>
                <a:gd name="T32" fmla="*/ 268 w 512"/>
                <a:gd name="T33" fmla="*/ 687 h 850"/>
                <a:gd name="T34" fmla="*/ 260 w 512"/>
                <a:gd name="T35" fmla="*/ 667 h 850"/>
                <a:gd name="T36" fmla="*/ 240 w 512"/>
                <a:gd name="T37" fmla="*/ 654 h 850"/>
                <a:gd name="T38" fmla="*/ 207 w 512"/>
                <a:gd name="T39" fmla="*/ 661 h 850"/>
                <a:gd name="T40" fmla="*/ 168 w 512"/>
                <a:gd name="T41" fmla="*/ 651 h 850"/>
                <a:gd name="T42" fmla="*/ 168 w 512"/>
                <a:gd name="T43" fmla="*/ 640 h 850"/>
                <a:gd name="T44" fmla="*/ 167 w 512"/>
                <a:gd name="T45" fmla="*/ 617 h 850"/>
                <a:gd name="T46" fmla="*/ 152 w 512"/>
                <a:gd name="T47" fmla="*/ 591 h 850"/>
                <a:gd name="T48" fmla="*/ 151 w 512"/>
                <a:gd name="T49" fmla="*/ 570 h 850"/>
                <a:gd name="T50" fmla="*/ 134 w 512"/>
                <a:gd name="T51" fmla="*/ 551 h 850"/>
                <a:gd name="T52" fmla="*/ 138 w 512"/>
                <a:gd name="T53" fmla="*/ 533 h 850"/>
                <a:gd name="T54" fmla="*/ 92 w 512"/>
                <a:gd name="T55" fmla="*/ 490 h 850"/>
                <a:gd name="T56" fmla="*/ 92 w 512"/>
                <a:gd name="T57" fmla="*/ 465 h 850"/>
                <a:gd name="T58" fmla="*/ 115 w 512"/>
                <a:gd name="T59" fmla="*/ 456 h 850"/>
                <a:gd name="T60" fmla="*/ 115 w 512"/>
                <a:gd name="T61" fmla="*/ 440 h 850"/>
                <a:gd name="T62" fmla="*/ 92 w 512"/>
                <a:gd name="T63" fmla="*/ 436 h 850"/>
                <a:gd name="T64" fmla="*/ 80 w 512"/>
                <a:gd name="T65" fmla="*/ 412 h 850"/>
                <a:gd name="T66" fmla="*/ 69 w 512"/>
                <a:gd name="T67" fmla="*/ 371 h 850"/>
                <a:gd name="T68" fmla="*/ 103 w 512"/>
                <a:gd name="T69" fmla="*/ 393 h 850"/>
                <a:gd name="T70" fmla="*/ 89 w 512"/>
                <a:gd name="T71" fmla="*/ 364 h 850"/>
                <a:gd name="T72" fmla="*/ 115 w 512"/>
                <a:gd name="T73" fmla="*/ 364 h 850"/>
                <a:gd name="T74" fmla="*/ 115 w 512"/>
                <a:gd name="T75" fmla="*/ 343 h 850"/>
                <a:gd name="T76" fmla="*/ 89 w 512"/>
                <a:gd name="T77" fmla="*/ 329 h 850"/>
                <a:gd name="T78" fmla="*/ 78 w 512"/>
                <a:gd name="T79" fmla="*/ 349 h 850"/>
                <a:gd name="T80" fmla="*/ 55 w 512"/>
                <a:gd name="T81" fmla="*/ 342 h 850"/>
                <a:gd name="T82" fmla="*/ 11 w 512"/>
                <a:gd name="T83" fmla="*/ 246 h 850"/>
                <a:gd name="T84" fmla="*/ 22 w 512"/>
                <a:gd name="T85" fmla="*/ 178 h 850"/>
                <a:gd name="T86" fmla="*/ 0 w 512"/>
                <a:gd name="T87" fmla="*/ 139 h 850"/>
                <a:gd name="T88" fmla="*/ 12 w 512"/>
                <a:gd name="T89" fmla="*/ 110 h 850"/>
                <a:gd name="T90" fmla="*/ 33 w 512"/>
                <a:gd name="T91" fmla="*/ 104 h 850"/>
                <a:gd name="T92" fmla="*/ 55 w 512"/>
                <a:gd name="T93" fmla="*/ 57 h 850"/>
                <a:gd name="T94" fmla="*/ 55 w 512"/>
                <a:gd name="T95" fmla="*/ 0 h 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2"/>
                <a:gd name="T145" fmla="*/ 0 h 850"/>
                <a:gd name="T146" fmla="*/ 512 w 512"/>
                <a:gd name="T147" fmla="*/ 850 h 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2" h="850">
                  <a:moveTo>
                    <a:pt x="40" y="0"/>
                  </a:moveTo>
                  <a:lnTo>
                    <a:pt x="275" y="50"/>
                  </a:lnTo>
                  <a:lnTo>
                    <a:pt x="223" y="300"/>
                  </a:lnTo>
                  <a:lnTo>
                    <a:pt x="488" y="681"/>
                  </a:lnTo>
                  <a:lnTo>
                    <a:pt x="512" y="730"/>
                  </a:lnTo>
                  <a:lnTo>
                    <a:pt x="487" y="753"/>
                  </a:lnTo>
                  <a:lnTo>
                    <a:pt x="471" y="795"/>
                  </a:lnTo>
                  <a:lnTo>
                    <a:pt x="455" y="820"/>
                  </a:lnTo>
                  <a:lnTo>
                    <a:pt x="472" y="842"/>
                  </a:lnTo>
                  <a:lnTo>
                    <a:pt x="444" y="850"/>
                  </a:lnTo>
                  <a:lnTo>
                    <a:pt x="289" y="844"/>
                  </a:lnTo>
                  <a:lnTo>
                    <a:pt x="279" y="794"/>
                  </a:lnTo>
                  <a:lnTo>
                    <a:pt x="252" y="758"/>
                  </a:lnTo>
                  <a:lnTo>
                    <a:pt x="232" y="745"/>
                  </a:lnTo>
                  <a:lnTo>
                    <a:pt x="227" y="719"/>
                  </a:lnTo>
                  <a:lnTo>
                    <a:pt x="210" y="705"/>
                  </a:lnTo>
                  <a:lnTo>
                    <a:pt x="194" y="687"/>
                  </a:lnTo>
                  <a:lnTo>
                    <a:pt x="188" y="667"/>
                  </a:lnTo>
                  <a:lnTo>
                    <a:pt x="173" y="654"/>
                  </a:lnTo>
                  <a:lnTo>
                    <a:pt x="149" y="661"/>
                  </a:lnTo>
                  <a:lnTo>
                    <a:pt x="122" y="651"/>
                  </a:lnTo>
                  <a:lnTo>
                    <a:pt x="122" y="640"/>
                  </a:lnTo>
                  <a:lnTo>
                    <a:pt x="121" y="617"/>
                  </a:lnTo>
                  <a:lnTo>
                    <a:pt x="110" y="591"/>
                  </a:lnTo>
                  <a:lnTo>
                    <a:pt x="109" y="570"/>
                  </a:lnTo>
                  <a:lnTo>
                    <a:pt x="97" y="551"/>
                  </a:lnTo>
                  <a:lnTo>
                    <a:pt x="100" y="533"/>
                  </a:lnTo>
                  <a:lnTo>
                    <a:pt x="66" y="490"/>
                  </a:lnTo>
                  <a:lnTo>
                    <a:pt x="66" y="465"/>
                  </a:lnTo>
                  <a:lnTo>
                    <a:pt x="83" y="456"/>
                  </a:lnTo>
                  <a:lnTo>
                    <a:pt x="83" y="440"/>
                  </a:lnTo>
                  <a:lnTo>
                    <a:pt x="66" y="436"/>
                  </a:lnTo>
                  <a:lnTo>
                    <a:pt x="58" y="412"/>
                  </a:lnTo>
                  <a:lnTo>
                    <a:pt x="50" y="371"/>
                  </a:lnTo>
                  <a:lnTo>
                    <a:pt x="75" y="393"/>
                  </a:lnTo>
                  <a:lnTo>
                    <a:pt x="65" y="364"/>
                  </a:lnTo>
                  <a:lnTo>
                    <a:pt x="83" y="364"/>
                  </a:lnTo>
                  <a:lnTo>
                    <a:pt x="83" y="343"/>
                  </a:lnTo>
                  <a:lnTo>
                    <a:pt x="65" y="329"/>
                  </a:lnTo>
                  <a:lnTo>
                    <a:pt x="56" y="349"/>
                  </a:lnTo>
                  <a:lnTo>
                    <a:pt x="40" y="342"/>
                  </a:lnTo>
                  <a:lnTo>
                    <a:pt x="7" y="246"/>
                  </a:lnTo>
                  <a:lnTo>
                    <a:pt x="16" y="178"/>
                  </a:lnTo>
                  <a:lnTo>
                    <a:pt x="0" y="139"/>
                  </a:lnTo>
                  <a:lnTo>
                    <a:pt x="8" y="110"/>
                  </a:lnTo>
                  <a:lnTo>
                    <a:pt x="24" y="104"/>
                  </a:lnTo>
                  <a:lnTo>
                    <a:pt x="40" y="57"/>
                  </a:lnTo>
                  <a:lnTo>
                    <a:pt x="40" y="0"/>
                  </a:lnTo>
                  <a:close/>
                </a:path>
              </a:pathLst>
            </a:custGeom>
            <a:solidFill>
              <a:srgbClr val="00B050"/>
            </a:solidFill>
            <a:ln w="12700">
              <a:solidFill>
                <a:schemeClr val="tx1"/>
              </a:solidFill>
              <a:round/>
              <a:headEnd/>
              <a:tailEnd/>
            </a:ln>
          </p:spPr>
          <p:txBody>
            <a:bodyPr/>
            <a:lstStyle/>
            <a:p>
              <a:endParaRPr lang="en-GB" dirty="0"/>
            </a:p>
          </p:txBody>
        </p:sp>
        <p:sp>
          <p:nvSpPr>
            <p:cNvPr id="103" name="Freeform 47"/>
            <p:cNvSpPr>
              <a:spLocks/>
            </p:cNvSpPr>
            <p:nvPr/>
          </p:nvSpPr>
          <p:spPr bwMode="auto">
            <a:xfrm>
              <a:off x="2454275" y="2041525"/>
              <a:ext cx="666750" cy="1158875"/>
            </a:xfrm>
            <a:custGeom>
              <a:avLst/>
              <a:gdLst>
                <a:gd name="T0" fmla="*/ 117 w 349"/>
                <a:gd name="T1" fmla="*/ 0 h 608"/>
                <a:gd name="T2" fmla="*/ 72 w 349"/>
                <a:gd name="T3" fmla="*/ 238 h 608"/>
                <a:gd name="T4" fmla="*/ 118 w 349"/>
                <a:gd name="T5" fmla="*/ 288 h 608"/>
                <a:gd name="T6" fmla="*/ 47 w 349"/>
                <a:gd name="T7" fmla="*/ 341 h 608"/>
                <a:gd name="T8" fmla="*/ 37 w 349"/>
                <a:gd name="T9" fmla="*/ 378 h 608"/>
                <a:gd name="T10" fmla="*/ 58 w 349"/>
                <a:gd name="T11" fmla="*/ 404 h 608"/>
                <a:gd name="T12" fmla="*/ 37 w 349"/>
                <a:gd name="T13" fmla="*/ 416 h 608"/>
                <a:gd name="T14" fmla="*/ 0 w 349"/>
                <a:gd name="T15" fmla="*/ 554 h 608"/>
                <a:gd name="T16" fmla="*/ 230 w 349"/>
                <a:gd name="T17" fmla="*/ 586 h 608"/>
                <a:gd name="T18" fmla="*/ 451 w 349"/>
                <a:gd name="T19" fmla="*/ 608 h 608"/>
                <a:gd name="T20" fmla="*/ 472 w 349"/>
                <a:gd name="T21" fmla="*/ 482 h 608"/>
                <a:gd name="T22" fmla="*/ 485 w 349"/>
                <a:gd name="T23" fmla="*/ 413 h 608"/>
                <a:gd name="T24" fmla="*/ 464 w 349"/>
                <a:gd name="T25" fmla="*/ 388 h 608"/>
                <a:gd name="T26" fmla="*/ 414 w 349"/>
                <a:gd name="T27" fmla="*/ 395 h 608"/>
                <a:gd name="T28" fmla="*/ 346 w 349"/>
                <a:gd name="T29" fmla="*/ 401 h 608"/>
                <a:gd name="T30" fmla="*/ 338 w 349"/>
                <a:gd name="T31" fmla="*/ 345 h 608"/>
                <a:gd name="T32" fmla="*/ 257 w 349"/>
                <a:gd name="T33" fmla="*/ 299 h 608"/>
                <a:gd name="T34" fmla="*/ 268 w 349"/>
                <a:gd name="T35" fmla="*/ 270 h 608"/>
                <a:gd name="T36" fmla="*/ 275 w 349"/>
                <a:gd name="T37" fmla="*/ 218 h 608"/>
                <a:gd name="T38" fmla="*/ 175 w 349"/>
                <a:gd name="T39" fmla="*/ 106 h 608"/>
                <a:gd name="T40" fmla="*/ 188 w 349"/>
                <a:gd name="T41" fmla="*/ 7 h 608"/>
                <a:gd name="T42" fmla="*/ 117 w 349"/>
                <a:gd name="T43" fmla="*/ 0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608"/>
                <a:gd name="T68" fmla="*/ 349 w 349"/>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608">
                  <a:moveTo>
                    <a:pt x="84" y="0"/>
                  </a:moveTo>
                  <a:lnTo>
                    <a:pt x="52" y="238"/>
                  </a:lnTo>
                  <a:lnTo>
                    <a:pt x="85" y="288"/>
                  </a:lnTo>
                  <a:lnTo>
                    <a:pt x="34" y="341"/>
                  </a:lnTo>
                  <a:lnTo>
                    <a:pt x="27" y="378"/>
                  </a:lnTo>
                  <a:lnTo>
                    <a:pt x="41" y="404"/>
                  </a:lnTo>
                  <a:lnTo>
                    <a:pt x="27" y="416"/>
                  </a:lnTo>
                  <a:lnTo>
                    <a:pt x="0" y="554"/>
                  </a:lnTo>
                  <a:lnTo>
                    <a:pt x="166" y="586"/>
                  </a:lnTo>
                  <a:lnTo>
                    <a:pt x="324" y="608"/>
                  </a:lnTo>
                  <a:lnTo>
                    <a:pt x="340" y="482"/>
                  </a:lnTo>
                  <a:lnTo>
                    <a:pt x="349" y="413"/>
                  </a:lnTo>
                  <a:lnTo>
                    <a:pt x="333" y="388"/>
                  </a:lnTo>
                  <a:lnTo>
                    <a:pt x="297" y="395"/>
                  </a:lnTo>
                  <a:lnTo>
                    <a:pt x="250" y="401"/>
                  </a:lnTo>
                  <a:lnTo>
                    <a:pt x="242" y="345"/>
                  </a:lnTo>
                  <a:lnTo>
                    <a:pt x="185" y="299"/>
                  </a:lnTo>
                  <a:lnTo>
                    <a:pt x="192" y="270"/>
                  </a:lnTo>
                  <a:lnTo>
                    <a:pt x="198" y="218"/>
                  </a:lnTo>
                  <a:lnTo>
                    <a:pt x="125" y="106"/>
                  </a:lnTo>
                  <a:lnTo>
                    <a:pt x="134" y="7"/>
                  </a:lnTo>
                  <a:lnTo>
                    <a:pt x="84" y="0"/>
                  </a:lnTo>
                  <a:close/>
                </a:path>
              </a:pathLst>
            </a:custGeom>
            <a:grpFill/>
            <a:ln w="12700">
              <a:solidFill>
                <a:schemeClr val="tx1"/>
              </a:solidFill>
              <a:round/>
              <a:headEnd/>
              <a:tailEnd/>
            </a:ln>
          </p:spPr>
          <p:txBody>
            <a:bodyPr/>
            <a:lstStyle/>
            <a:p>
              <a:pPr>
                <a:defRPr/>
              </a:pPr>
              <a:endParaRPr lang="en-GB" dirty="0"/>
            </a:p>
          </p:txBody>
        </p:sp>
        <p:sp>
          <p:nvSpPr>
            <p:cNvPr id="104" name="Freeform 48"/>
            <p:cNvSpPr>
              <a:spLocks/>
            </p:cNvSpPr>
            <p:nvPr/>
          </p:nvSpPr>
          <p:spPr bwMode="auto">
            <a:xfrm>
              <a:off x="5260975" y="4259263"/>
              <a:ext cx="400050" cy="750887"/>
            </a:xfrm>
            <a:custGeom>
              <a:avLst/>
              <a:gdLst>
                <a:gd name="T0" fmla="*/ 81 w 210"/>
                <a:gd name="T1" fmla="*/ 13 h 394"/>
                <a:gd name="T2" fmla="*/ 37 w 210"/>
                <a:gd name="T3" fmla="*/ 80 h 394"/>
                <a:gd name="T4" fmla="*/ 0 w 210"/>
                <a:gd name="T5" fmla="*/ 124 h 394"/>
                <a:gd name="T6" fmla="*/ 13 w 210"/>
                <a:gd name="T7" fmla="*/ 175 h 394"/>
                <a:gd name="T8" fmla="*/ 57 w 210"/>
                <a:gd name="T9" fmla="*/ 246 h 394"/>
                <a:gd name="T10" fmla="*/ 23 w 210"/>
                <a:gd name="T11" fmla="*/ 318 h 394"/>
                <a:gd name="T12" fmla="*/ 6 w 210"/>
                <a:gd name="T13" fmla="*/ 355 h 394"/>
                <a:gd name="T14" fmla="*/ 174 w 210"/>
                <a:gd name="T15" fmla="*/ 340 h 394"/>
                <a:gd name="T16" fmla="*/ 184 w 210"/>
                <a:gd name="T17" fmla="*/ 388 h 394"/>
                <a:gd name="T18" fmla="*/ 217 w 210"/>
                <a:gd name="T19" fmla="*/ 394 h 394"/>
                <a:gd name="T20" fmla="*/ 225 w 210"/>
                <a:gd name="T21" fmla="*/ 369 h 394"/>
                <a:gd name="T22" fmla="*/ 286 w 210"/>
                <a:gd name="T23" fmla="*/ 362 h 394"/>
                <a:gd name="T24" fmla="*/ 272 w 210"/>
                <a:gd name="T25" fmla="*/ 282 h 394"/>
                <a:gd name="T26" fmla="*/ 270 w 210"/>
                <a:gd name="T27" fmla="*/ 0 h 394"/>
                <a:gd name="T28" fmla="*/ 81 w 210"/>
                <a:gd name="T29" fmla="*/ 13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394"/>
                <a:gd name="T47" fmla="*/ 210 w 210"/>
                <a:gd name="T48" fmla="*/ 394 h 3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394">
                  <a:moveTo>
                    <a:pt x="59" y="13"/>
                  </a:moveTo>
                  <a:lnTo>
                    <a:pt x="27" y="80"/>
                  </a:lnTo>
                  <a:lnTo>
                    <a:pt x="0" y="124"/>
                  </a:lnTo>
                  <a:lnTo>
                    <a:pt x="9" y="175"/>
                  </a:lnTo>
                  <a:lnTo>
                    <a:pt x="42" y="246"/>
                  </a:lnTo>
                  <a:lnTo>
                    <a:pt x="17" y="318"/>
                  </a:lnTo>
                  <a:lnTo>
                    <a:pt x="6" y="355"/>
                  </a:lnTo>
                  <a:lnTo>
                    <a:pt x="128" y="340"/>
                  </a:lnTo>
                  <a:lnTo>
                    <a:pt x="134" y="388"/>
                  </a:lnTo>
                  <a:lnTo>
                    <a:pt x="159" y="394"/>
                  </a:lnTo>
                  <a:lnTo>
                    <a:pt x="165" y="369"/>
                  </a:lnTo>
                  <a:lnTo>
                    <a:pt x="210" y="362"/>
                  </a:lnTo>
                  <a:lnTo>
                    <a:pt x="200" y="282"/>
                  </a:lnTo>
                  <a:lnTo>
                    <a:pt x="198" y="0"/>
                  </a:lnTo>
                  <a:lnTo>
                    <a:pt x="59" y="13"/>
                  </a:lnTo>
                  <a:close/>
                </a:path>
              </a:pathLst>
            </a:custGeom>
            <a:solidFill>
              <a:srgbClr val="00B050"/>
            </a:solidFill>
            <a:ln w="12700">
              <a:solidFill>
                <a:schemeClr val="tx1"/>
              </a:solidFill>
              <a:round/>
              <a:headEnd/>
              <a:tailEnd/>
            </a:ln>
          </p:spPr>
          <p:txBody>
            <a:bodyPr/>
            <a:lstStyle/>
            <a:p>
              <a:pPr>
                <a:defRPr/>
              </a:pPr>
              <a:endParaRPr lang="en-GB" dirty="0"/>
            </a:p>
          </p:txBody>
        </p:sp>
        <p:sp>
          <p:nvSpPr>
            <p:cNvPr id="105" name="Freeform 49"/>
            <p:cNvSpPr>
              <a:spLocks/>
            </p:cNvSpPr>
            <p:nvPr/>
          </p:nvSpPr>
          <p:spPr bwMode="auto">
            <a:xfrm>
              <a:off x="5635625" y="4222750"/>
              <a:ext cx="452438" cy="758825"/>
            </a:xfrm>
            <a:custGeom>
              <a:avLst/>
              <a:gdLst>
                <a:gd name="T0" fmla="*/ 0 w 237"/>
                <a:gd name="T1" fmla="*/ 20 h 398"/>
                <a:gd name="T2" fmla="*/ 213 w 237"/>
                <a:gd name="T3" fmla="*/ 0 h 398"/>
                <a:gd name="T4" fmla="*/ 281 w 237"/>
                <a:gd name="T5" fmla="*/ 184 h 398"/>
                <a:gd name="T6" fmla="*/ 329 w 237"/>
                <a:gd name="T7" fmla="*/ 213 h 398"/>
                <a:gd name="T8" fmla="*/ 291 w 237"/>
                <a:gd name="T9" fmla="*/ 267 h 398"/>
                <a:gd name="T10" fmla="*/ 326 w 237"/>
                <a:gd name="T11" fmla="*/ 319 h 398"/>
                <a:gd name="T12" fmla="*/ 110 w 237"/>
                <a:gd name="T13" fmla="*/ 338 h 398"/>
                <a:gd name="T14" fmla="*/ 117 w 237"/>
                <a:gd name="T15" fmla="*/ 383 h 398"/>
                <a:gd name="T16" fmla="*/ 86 w 237"/>
                <a:gd name="T17" fmla="*/ 398 h 398"/>
                <a:gd name="T18" fmla="*/ 61 w 237"/>
                <a:gd name="T19" fmla="*/ 341 h 398"/>
                <a:gd name="T20" fmla="*/ 46 w 237"/>
                <a:gd name="T21" fmla="*/ 387 h 398"/>
                <a:gd name="T22" fmla="*/ 17 w 237"/>
                <a:gd name="T23" fmla="*/ 383 h 398"/>
                <a:gd name="T24" fmla="*/ 11 w 237"/>
                <a:gd name="T25" fmla="*/ 337 h 398"/>
                <a:gd name="T26" fmla="*/ 1 w 237"/>
                <a:gd name="T27" fmla="*/ 297 h 398"/>
                <a:gd name="T28" fmla="*/ 0 w 237"/>
                <a:gd name="T29" fmla="*/ 2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7"/>
                <a:gd name="T46" fmla="*/ 0 h 398"/>
                <a:gd name="T47" fmla="*/ 237 w 237"/>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7" h="398">
                  <a:moveTo>
                    <a:pt x="0" y="20"/>
                  </a:moveTo>
                  <a:lnTo>
                    <a:pt x="154" y="0"/>
                  </a:lnTo>
                  <a:lnTo>
                    <a:pt x="203" y="184"/>
                  </a:lnTo>
                  <a:lnTo>
                    <a:pt x="237" y="213"/>
                  </a:lnTo>
                  <a:lnTo>
                    <a:pt x="210" y="267"/>
                  </a:lnTo>
                  <a:lnTo>
                    <a:pt x="236" y="319"/>
                  </a:lnTo>
                  <a:lnTo>
                    <a:pt x="79" y="338"/>
                  </a:lnTo>
                  <a:lnTo>
                    <a:pt x="85" y="383"/>
                  </a:lnTo>
                  <a:lnTo>
                    <a:pt x="62" y="398"/>
                  </a:lnTo>
                  <a:lnTo>
                    <a:pt x="44" y="341"/>
                  </a:lnTo>
                  <a:lnTo>
                    <a:pt x="33" y="387"/>
                  </a:lnTo>
                  <a:lnTo>
                    <a:pt x="13" y="383"/>
                  </a:lnTo>
                  <a:lnTo>
                    <a:pt x="7" y="337"/>
                  </a:lnTo>
                  <a:lnTo>
                    <a:pt x="1" y="297"/>
                  </a:lnTo>
                  <a:lnTo>
                    <a:pt x="0" y="20"/>
                  </a:lnTo>
                  <a:close/>
                </a:path>
              </a:pathLst>
            </a:custGeom>
            <a:grpFill/>
            <a:ln w="12700">
              <a:solidFill>
                <a:schemeClr val="tx1"/>
              </a:solidFill>
              <a:round/>
              <a:headEnd/>
              <a:tailEnd/>
            </a:ln>
          </p:spPr>
          <p:txBody>
            <a:bodyPr/>
            <a:lstStyle/>
            <a:p>
              <a:pPr>
                <a:defRPr/>
              </a:pPr>
              <a:endParaRPr lang="en-GB" dirty="0"/>
            </a:p>
          </p:txBody>
        </p:sp>
        <p:sp>
          <p:nvSpPr>
            <p:cNvPr id="106" name="Freeform 50"/>
            <p:cNvSpPr>
              <a:spLocks/>
            </p:cNvSpPr>
            <p:nvPr/>
          </p:nvSpPr>
          <p:spPr bwMode="auto">
            <a:xfrm>
              <a:off x="5929313" y="4184650"/>
              <a:ext cx="627062" cy="698500"/>
            </a:xfrm>
            <a:custGeom>
              <a:avLst/>
              <a:gdLst>
                <a:gd name="T0" fmla="*/ 0 w 328"/>
                <a:gd name="T1" fmla="*/ 23 h 366"/>
                <a:gd name="T2" fmla="*/ 4 w 328"/>
                <a:gd name="T3" fmla="*/ 23 h 366"/>
                <a:gd name="T4" fmla="*/ 111 w 328"/>
                <a:gd name="T5" fmla="*/ 7 h 366"/>
                <a:gd name="T6" fmla="*/ 206 w 328"/>
                <a:gd name="T7" fmla="*/ 0 h 366"/>
                <a:gd name="T8" fmla="*/ 192 w 328"/>
                <a:gd name="T9" fmla="*/ 19 h 366"/>
                <a:gd name="T10" fmla="*/ 221 w 328"/>
                <a:gd name="T11" fmla="*/ 19 h 366"/>
                <a:gd name="T12" fmla="*/ 384 w 328"/>
                <a:gd name="T13" fmla="*/ 132 h 366"/>
                <a:gd name="T14" fmla="*/ 446 w 328"/>
                <a:gd name="T15" fmla="*/ 205 h 366"/>
                <a:gd name="T16" fmla="*/ 455 w 328"/>
                <a:gd name="T17" fmla="*/ 254 h 366"/>
                <a:gd name="T18" fmla="*/ 434 w 328"/>
                <a:gd name="T19" fmla="*/ 266 h 366"/>
                <a:gd name="T20" fmla="*/ 446 w 328"/>
                <a:gd name="T21" fmla="*/ 316 h 366"/>
                <a:gd name="T22" fmla="*/ 402 w 328"/>
                <a:gd name="T23" fmla="*/ 318 h 366"/>
                <a:gd name="T24" fmla="*/ 402 w 328"/>
                <a:gd name="T25" fmla="*/ 360 h 366"/>
                <a:gd name="T26" fmla="*/ 364 w 328"/>
                <a:gd name="T27" fmla="*/ 339 h 366"/>
                <a:gd name="T28" fmla="*/ 130 w 328"/>
                <a:gd name="T29" fmla="*/ 366 h 366"/>
                <a:gd name="T30" fmla="*/ 78 w 328"/>
                <a:gd name="T31" fmla="*/ 287 h 366"/>
                <a:gd name="T32" fmla="*/ 115 w 328"/>
                <a:gd name="T33" fmla="*/ 233 h 366"/>
                <a:gd name="T34" fmla="*/ 65 w 328"/>
                <a:gd name="T35" fmla="*/ 206 h 366"/>
                <a:gd name="T36" fmla="*/ 0 w 328"/>
                <a:gd name="T37" fmla="*/ 23 h 3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8"/>
                <a:gd name="T58" fmla="*/ 0 h 366"/>
                <a:gd name="T59" fmla="*/ 328 w 328"/>
                <a:gd name="T60" fmla="*/ 366 h 3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8" h="366">
                  <a:moveTo>
                    <a:pt x="0" y="23"/>
                  </a:moveTo>
                  <a:lnTo>
                    <a:pt x="4" y="23"/>
                  </a:lnTo>
                  <a:lnTo>
                    <a:pt x="80" y="7"/>
                  </a:lnTo>
                  <a:lnTo>
                    <a:pt x="148" y="0"/>
                  </a:lnTo>
                  <a:lnTo>
                    <a:pt x="138" y="19"/>
                  </a:lnTo>
                  <a:lnTo>
                    <a:pt x="159" y="19"/>
                  </a:lnTo>
                  <a:lnTo>
                    <a:pt x="276" y="132"/>
                  </a:lnTo>
                  <a:lnTo>
                    <a:pt x="322" y="205"/>
                  </a:lnTo>
                  <a:lnTo>
                    <a:pt x="328" y="254"/>
                  </a:lnTo>
                  <a:lnTo>
                    <a:pt x="313" y="266"/>
                  </a:lnTo>
                  <a:lnTo>
                    <a:pt x="322" y="316"/>
                  </a:lnTo>
                  <a:lnTo>
                    <a:pt x="289" y="318"/>
                  </a:lnTo>
                  <a:lnTo>
                    <a:pt x="289" y="360"/>
                  </a:lnTo>
                  <a:lnTo>
                    <a:pt x="263" y="339"/>
                  </a:lnTo>
                  <a:lnTo>
                    <a:pt x="94" y="366"/>
                  </a:lnTo>
                  <a:lnTo>
                    <a:pt x="56" y="287"/>
                  </a:lnTo>
                  <a:lnTo>
                    <a:pt x="83" y="233"/>
                  </a:lnTo>
                  <a:lnTo>
                    <a:pt x="47" y="206"/>
                  </a:lnTo>
                  <a:lnTo>
                    <a:pt x="0" y="23"/>
                  </a:lnTo>
                  <a:close/>
                </a:path>
              </a:pathLst>
            </a:custGeom>
            <a:solidFill>
              <a:srgbClr val="00B050"/>
            </a:solidFill>
            <a:ln w="12700">
              <a:solidFill>
                <a:schemeClr val="tx1"/>
              </a:solidFill>
              <a:round/>
              <a:headEnd/>
              <a:tailEnd/>
            </a:ln>
          </p:spPr>
          <p:txBody>
            <a:bodyPr/>
            <a:lstStyle/>
            <a:p>
              <a:pPr>
                <a:defRPr/>
              </a:pPr>
              <a:endParaRPr lang="en-GB" dirty="0"/>
            </a:p>
          </p:txBody>
        </p:sp>
        <p:sp>
          <p:nvSpPr>
            <p:cNvPr id="107" name="Freeform 51"/>
            <p:cNvSpPr>
              <a:spLocks/>
            </p:cNvSpPr>
            <p:nvPr/>
          </p:nvSpPr>
          <p:spPr bwMode="auto">
            <a:xfrm>
              <a:off x="6081713" y="3757613"/>
              <a:ext cx="982662" cy="463550"/>
            </a:xfrm>
            <a:custGeom>
              <a:avLst/>
              <a:gdLst>
                <a:gd name="T0" fmla="*/ 25 w 516"/>
                <a:gd name="T1" fmla="*/ 180 h 243"/>
                <a:gd name="T2" fmla="*/ 0 w 516"/>
                <a:gd name="T3" fmla="*/ 231 h 243"/>
                <a:gd name="T4" fmla="*/ 93 w 516"/>
                <a:gd name="T5" fmla="*/ 224 h 243"/>
                <a:gd name="T6" fmla="*/ 128 w 516"/>
                <a:gd name="T7" fmla="*/ 201 h 243"/>
                <a:gd name="T8" fmla="*/ 253 w 516"/>
                <a:gd name="T9" fmla="*/ 175 h 243"/>
                <a:gd name="T10" fmla="*/ 287 w 516"/>
                <a:gd name="T11" fmla="*/ 189 h 243"/>
                <a:gd name="T12" fmla="*/ 369 w 516"/>
                <a:gd name="T13" fmla="*/ 180 h 243"/>
                <a:gd name="T14" fmla="*/ 369 w 516"/>
                <a:gd name="T15" fmla="*/ 183 h 243"/>
                <a:gd name="T16" fmla="*/ 494 w 516"/>
                <a:gd name="T17" fmla="*/ 243 h 243"/>
                <a:gd name="T18" fmla="*/ 565 w 516"/>
                <a:gd name="T19" fmla="*/ 226 h 243"/>
                <a:gd name="T20" fmla="*/ 608 w 516"/>
                <a:gd name="T21" fmla="*/ 159 h 243"/>
                <a:gd name="T22" fmla="*/ 677 w 516"/>
                <a:gd name="T23" fmla="*/ 140 h 243"/>
                <a:gd name="T24" fmla="*/ 711 w 516"/>
                <a:gd name="T25" fmla="*/ 90 h 243"/>
                <a:gd name="T26" fmla="*/ 708 w 516"/>
                <a:gd name="T27" fmla="*/ 30 h 243"/>
                <a:gd name="T28" fmla="*/ 701 w 516"/>
                <a:gd name="T29" fmla="*/ 80 h 243"/>
                <a:gd name="T30" fmla="*/ 661 w 516"/>
                <a:gd name="T31" fmla="*/ 122 h 243"/>
                <a:gd name="T32" fmla="*/ 646 w 516"/>
                <a:gd name="T33" fmla="*/ 119 h 243"/>
                <a:gd name="T34" fmla="*/ 594 w 516"/>
                <a:gd name="T35" fmla="*/ 130 h 243"/>
                <a:gd name="T36" fmla="*/ 594 w 516"/>
                <a:gd name="T37" fmla="*/ 116 h 243"/>
                <a:gd name="T38" fmla="*/ 646 w 516"/>
                <a:gd name="T39" fmla="*/ 102 h 243"/>
                <a:gd name="T40" fmla="*/ 597 w 516"/>
                <a:gd name="T41" fmla="*/ 97 h 243"/>
                <a:gd name="T42" fmla="*/ 652 w 516"/>
                <a:gd name="T43" fmla="*/ 85 h 243"/>
                <a:gd name="T44" fmla="*/ 674 w 516"/>
                <a:gd name="T45" fmla="*/ 92 h 243"/>
                <a:gd name="T46" fmla="*/ 685 w 516"/>
                <a:gd name="T47" fmla="*/ 45 h 243"/>
                <a:gd name="T48" fmla="*/ 672 w 516"/>
                <a:gd name="T49" fmla="*/ 34 h 243"/>
                <a:gd name="T50" fmla="*/ 607 w 516"/>
                <a:gd name="T51" fmla="*/ 53 h 243"/>
                <a:gd name="T52" fmla="*/ 608 w 516"/>
                <a:gd name="T53" fmla="*/ 25 h 243"/>
                <a:gd name="T54" fmla="*/ 635 w 516"/>
                <a:gd name="T55" fmla="*/ 32 h 243"/>
                <a:gd name="T56" fmla="*/ 672 w 516"/>
                <a:gd name="T57" fmla="*/ 10 h 243"/>
                <a:gd name="T58" fmla="*/ 651 w 516"/>
                <a:gd name="T59" fmla="*/ 0 h 243"/>
                <a:gd name="T60" fmla="*/ 438 w 516"/>
                <a:gd name="T61" fmla="*/ 37 h 243"/>
                <a:gd name="T62" fmla="*/ 179 w 516"/>
                <a:gd name="T63" fmla="*/ 79 h 243"/>
                <a:gd name="T64" fmla="*/ 60 w 516"/>
                <a:gd name="T65" fmla="*/ 179 h 243"/>
                <a:gd name="T66" fmla="*/ 25 w 516"/>
                <a:gd name="T67" fmla="*/ 18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43"/>
                <a:gd name="T104" fmla="*/ 516 w 5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43">
                  <a:moveTo>
                    <a:pt x="18" y="180"/>
                  </a:moveTo>
                  <a:lnTo>
                    <a:pt x="0" y="231"/>
                  </a:lnTo>
                  <a:lnTo>
                    <a:pt x="67" y="224"/>
                  </a:lnTo>
                  <a:lnTo>
                    <a:pt x="93" y="201"/>
                  </a:lnTo>
                  <a:lnTo>
                    <a:pt x="184" y="175"/>
                  </a:lnTo>
                  <a:lnTo>
                    <a:pt x="209" y="189"/>
                  </a:lnTo>
                  <a:lnTo>
                    <a:pt x="269" y="180"/>
                  </a:lnTo>
                  <a:lnTo>
                    <a:pt x="269" y="183"/>
                  </a:lnTo>
                  <a:lnTo>
                    <a:pt x="359" y="243"/>
                  </a:lnTo>
                  <a:lnTo>
                    <a:pt x="411" y="226"/>
                  </a:lnTo>
                  <a:lnTo>
                    <a:pt x="441" y="159"/>
                  </a:lnTo>
                  <a:lnTo>
                    <a:pt x="492" y="140"/>
                  </a:lnTo>
                  <a:lnTo>
                    <a:pt x="516" y="90"/>
                  </a:lnTo>
                  <a:lnTo>
                    <a:pt x="515" y="30"/>
                  </a:lnTo>
                  <a:lnTo>
                    <a:pt x="509" y="80"/>
                  </a:lnTo>
                  <a:lnTo>
                    <a:pt x="480" y="122"/>
                  </a:lnTo>
                  <a:lnTo>
                    <a:pt x="469" y="119"/>
                  </a:lnTo>
                  <a:lnTo>
                    <a:pt x="431" y="130"/>
                  </a:lnTo>
                  <a:lnTo>
                    <a:pt x="431" y="116"/>
                  </a:lnTo>
                  <a:lnTo>
                    <a:pt x="469" y="102"/>
                  </a:lnTo>
                  <a:lnTo>
                    <a:pt x="434" y="97"/>
                  </a:lnTo>
                  <a:lnTo>
                    <a:pt x="474" y="85"/>
                  </a:lnTo>
                  <a:lnTo>
                    <a:pt x="489" y="92"/>
                  </a:lnTo>
                  <a:lnTo>
                    <a:pt x="497" y="45"/>
                  </a:lnTo>
                  <a:lnTo>
                    <a:pt x="487" y="34"/>
                  </a:lnTo>
                  <a:lnTo>
                    <a:pt x="440" y="53"/>
                  </a:lnTo>
                  <a:lnTo>
                    <a:pt x="441" y="25"/>
                  </a:lnTo>
                  <a:lnTo>
                    <a:pt x="461" y="32"/>
                  </a:lnTo>
                  <a:lnTo>
                    <a:pt x="487" y="10"/>
                  </a:lnTo>
                  <a:lnTo>
                    <a:pt x="473" y="0"/>
                  </a:lnTo>
                  <a:lnTo>
                    <a:pt x="318" y="37"/>
                  </a:lnTo>
                  <a:lnTo>
                    <a:pt x="129" y="79"/>
                  </a:lnTo>
                  <a:lnTo>
                    <a:pt x="43" y="179"/>
                  </a:lnTo>
                  <a:lnTo>
                    <a:pt x="18" y="180"/>
                  </a:lnTo>
                  <a:close/>
                </a:path>
              </a:pathLst>
            </a:custGeom>
            <a:solidFill>
              <a:srgbClr val="00B050"/>
            </a:solidFill>
            <a:ln w="12700">
              <a:solidFill>
                <a:schemeClr val="tx1"/>
              </a:solidFill>
              <a:round/>
              <a:headEnd/>
              <a:tailEnd/>
            </a:ln>
          </p:spPr>
          <p:txBody>
            <a:bodyPr/>
            <a:lstStyle/>
            <a:p>
              <a:pPr>
                <a:defRPr/>
              </a:pPr>
              <a:endParaRPr lang="en-GB" dirty="0"/>
            </a:p>
          </p:txBody>
        </p:sp>
        <p:sp>
          <p:nvSpPr>
            <p:cNvPr id="108" name="Freeform 52"/>
            <p:cNvSpPr>
              <a:spLocks/>
            </p:cNvSpPr>
            <p:nvPr/>
          </p:nvSpPr>
          <p:spPr bwMode="auto">
            <a:xfrm>
              <a:off x="6877050" y="3270250"/>
              <a:ext cx="136525" cy="182563"/>
            </a:xfrm>
            <a:custGeom>
              <a:avLst/>
              <a:gdLst>
                <a:gd name="T0" fmla="*/ 0 w 72"/>
                <a:gd name="T1" fmla="*/ 5 h 96"/>
                <a:gd name="T2" fmla="*/ 20 w 72"/>
                <a:gd name="T3" fmla="*/ 0 h 96"/>
                <a:gd name="T4" fmla="*/ 66 w 72"/>
                <a:gd name="T5" fmla="*/ 21 h 96"/>
                <a:gd name="T6" fmla="*/ 66 w 72"/>
                <a:gd name="T7" fmla="*/ 42 h 96"/>
                <a:gd name="T8" fmla="*/ 97 w 72"/>
                <a:gd name="T9" fmla="*/ 57 h 96"/>
                <a:gd name="T10" fmla="*/ 99 w 72"/>
                <a:gd name="T11" fmla="*/ 85 h 96"/>
                <a:gd name="T12" fmla="*/ 48 w 72"/>
                <a:gd name="T13" fmla="*/ 96 h 96"/>
                <a:gd name="T14" fmla="*/ 0 w 72"/>
                <a:gd name="T15" fmla="*/ 5 h 96"/>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96"/>
                <a:gd name="T26" fmla="*/ 72 w 7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96">
                  <a:moveTo>
                    <a:pt x="0" y="5"/>
                  </a:moveTo>
                  <a:lnTo>
                    <a:pt x="15" y="0"/>
                  </a:lnTo>
                  <a:lnTo>
                    <a:pt x="48" y="21"/>
                  </a:lnTo>
                  <a:lnTo>
                    <a:pt x="48" y="42"/>
                  </a:lnTo>
                  <a:lnTo>
                    <a:pt x="71" y="57"/>
                  </a:lnTo>
                  <a:lnTo>
                    <a:pt x="72" y="85"/>
                  </a:lnTo>
                  <a:lnTo>
                    <a:pt x="35" y="96"/>
                  </a:lnTo>
                  <a:lnTo>
                    <a:pt x="0" y="5"/>
                  </a:lnTo>
                  <a:close/>
                </a:path>
              </a:pathLst>
            </a:custGeom>
            <a:grpFill/>
            <a:ln w="12700">
              <a:solidFill>
                <a:schemeClr val="tx1"/>
              </a:solidFill>
              <a:round/>
              <a:headEnd/>
              <a:tailEnd/>
            </a:ln>
          </p:spPr>
          <p:txBody>
            <a:bodyPr/>
            <a:lstStyle/>
            <a:p>
              <a:pPr>
                <a:defRPr/>
              </a:pPr>
              <a:endParaRPr lang="en-GB" dirty="0"/>
            </a:p>
          </p:txBody>
        </p:sp>
        <p:sp>
          <p:nvSpPr>
            <p:cNvPr id="109" name="Freeform 53"/>
            <p:cNvSpPr>
              <a:spLocks/>
            </p:cNvSpPr>
            <p:nvPr/>
          </p:nvSpPr>
          <p:spPr bwMode="auto">
            <a:xfrm>
              <a:off x="6345238" y="2382838"/>
              <a:ext cx="731837" cy="639762"/>
            </a:xfrm>
            <a:custGeom>
              <a:avLst/>
              <a:gdLst>
                <a:gd name="T0" fmla="*/ 40 w 384"/>
                <a:gd name="T1" fmla="*/ 226 h 336"/>
                <a:gd name="T2" fmla="*/ 92 w 384"/>
                <a:gd name="T3" fmla="*/ 206 h 336"/>
                <a:gd name="T4" fmla="*/ 158 w 384"/>
                <a:gd name="T5" fmla="*/ 201 h 336"/>
                <a:gd name="T6" fmla="*/ 177 w 384"/>
                <a:gd name="T7" fmla="*/ 183 h 336"/>
                <a:gd name="T8" fmla="*/ 198 w 384"/>
                <a:gd name="T9" fmla="*/ 181 h 336"/>
                <a:gd name="T10" fmla="*/ 212 w 384"/>
                <a:gd name="T11" fmla="*/ 162 h 336"/>
                <a:gd name="T12" fmla="*/ 235 w 384"/>
                <a:gd name="T13" fmla="*/ 155 h 336"/>
                <a:gd name="T14" fmla="*/ 225 w 384"/>
                <a:gd name="T15" fmla="*/ 120 h 336"/>
                <a:gd name="T16" fmla="*/ 211 w 384"/>
                <a:gd name="T17" fmla="*/ 111 h 336"/>
                <a:gd name="T18" fmla="*/ 240 w 384"/>
                <a:gd name="T19" fmla="*/ 82 h 336"/>
                <a:gd name="T20" fmla="*/ 258 w 384"/>
                <a:gd name="T21" fmla="*/ 82 h 336"/>
                <a:gd name="T22" fmla="*/ 320 w 384"/>
                <a:gd name="T23" fmla="*/ 22 h 336"/>
                <a:gd name="T24" fmla="*/ 414 w 384"/>
                <a:gd name="T25" fmla="*/ 0 h 336"/>
                <a:gd name="T26" fmla="*/ 425 w 384"/>
                <a:gd name="T27" fmla="*/ 56 h 336"/>
                <a:gd name="T28" fmla="*/ 430 w 384"/>
                <a:gd name="T29" fmla="*/ 54 h 336"/>
                <a:gd name="T30" fmla="*/ 452 w 384"/>
                <a:gd name="T31" fmla="*/ 74 h 336"/>
                <a:gd name="T32" fmla="*/ 453 w 384"/>
                <a:gd name="T33" fmla="*/ 132 h 336"/>
                <a:gd name="T34" fmla="*/ 482 w 384"/>
                <a:gd name="T35" fmla="*/ 179 h 336"/>
                <a:gd name="T36" fmla="*/ 493 w 384"/>
                <a:gd name="T37" fmla="*/ 240 h 336"/>
                <a:gd name="T38" fmla="*/ 495 w 384"/>
                <a:gd name="T39" fmla="*/ 293 h 336"/>
                <a:gd name="T40" fmla="*/ 530 w 384"/>
                <a:gd name="T41" fmla="*/ 310 h 336"/>
                <a:gd name="T42" fmla="*/ 505 w 384"/>
                <a:gd name="T43" fmla="*/ 336 h 336"/>
                <a:gd name="T44" fmla="*/ 444 w 384"/>
                <a:gd name="T45" fmla="*/ 306 h 336"/>
                <a:gd name="T46" fmla="*/ 412 w 384"/>
                <a:gd name="T47" fmla="*/ 308 h 336"/>
                <a:gd name="T48" fmla="*/ 380 w 384"/>
                <a:gd name="T49" fmla="*/ 301 h 336"/>
                <a:gd name="T50" fmla="*/ 381 w 384"/>
                <a:gd name="T51" fmla="*/ 283 h 336"/>
                <a:gd name="T52" fmla="*/ 362 w 384"/>
                <a:gd name="T53" fmla="*/ 277 h 336"/>
                <a:gd name="T54" fmla="*/ 15 w 384"/>
                <a:gd name="T55" fmla="*/ 329 h 336"/>
                <a:gd name="T56" fmla="*/ 0 w 384"/>
                <a:gd name="T57" fmla="*/ 314 h 336"/>
                <a:gd name="T58" fmla="*/ 52 w 384"/>
                <a:gd name="T59" fmla="*/ 254 h 336"/>
                <a:gd name="T60" fmla="*/ 40 w 384"/>
                <a:gd name="T61" fmla="*/ 226 h 3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4"/>
                <a:gd name="T94" fmla="*/ 0 h 336"/>
                <a:gd name="T95" fmla="*/ 384 w 384"/>
                <a:gd name="T96" fmla="*/ 336 h 3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4" h="336">
                  <a:moveTo>
                    <a:pt x="29" y="226"/>
                  </a:moveTo>
                  <a:lnTo>
                    <a:pt x="66" y="206"/>
                  </a:lnTo>
                  <a:lnTo>
                    <a:pt x="115" y="201"/>
                  </a:lnTo>
                  <a:lnTo>
                    <a:pt x="127" y="183"/>
                  </a:lnTo>
                  <a:lnTo>
                    <a:pt x="144" y="181"/>
                  </a:lnTo>
                  <a:lnTo>
                    <a:pt x="154" y="162"/>
                  </a:lnTo>
                  <a:lnTo>
                    <a:pt x="171" y="155"/>
                  </a:lnTo>
                  <a:lnTo>
                    <a:pt x="163" y="120"/>
                  </a:lnTo>
                  <a:lnTo>
                    <a:pt x="153" y="111"/>
                  </a:lnTo>
                  <a:lnTo>
                    <a:pt x="174" y="82"/>
                  </a:lnTo>
                  <a:lnTo>
                    <a:pt x="187" y="82"/>
                  </a:lnTo>
                  <a:lnTo>
                    <a:pt x="232" y="22"/>
                  </a:lnTo>
                  <a:lnTo>
                    <a:pt x="301" y="0"/>
                  </a:lnTo>
                  <a:lnTo>
                    <a:pt x="308" y="56"/>
                  </a:lnTo>
                  <a:lnTo>
                    <a:pt x="312" y="54"/>
                  </a:lnTo>
                  <a:lnTo>
                    <a:pt x="328" y="74"/>
                  </a:lnTo>
                  <a:lnTo>
                    <a:pt x="329" y="132"/>
                  </a:lnTo>
                  <a:lnTo>
                    <a:pt x="350" y="179"/>
                  </a:lnTo>
                  <a:lnTo>
                    <a:pt x="358" y="240"/>
                  </a:lnTo>
                  <a:lnTo>
                    <a:pt x="360" y="293"/>
                  </a:lnTo>
                  <a:lnTo>
                    <a:pt x="384" y="310"/>
                  </a:lnTo>
                  <a:lnTo>
                    <a:pt x="366" y="336"/>
                  </a:lnTo>
                  <a:lnTo>
                    <a:pt x="322" y="306"/>
                  </a:lnTo>
                  <a:lnTo>
                    <a:pt x="299" y="308"/>
                  </a:lnTo>
                  <a:lnTo>
                    <a:pt x="276" y="301"/>
                  </a:lnTo>
                  <a:lnTo>
                    <a:pt x="277" y="283"/>
                  </a:lnTo>
                  <a:lnTo>
                    <a:pt x="262" y="277"/>
                  </a:lnTo>
                  <a:lnTo>
                    <a:pt x="11" y="329"/>
                  </a:lnTo>
                  <a:lnTo>
                    <a:pt x="0" y="314"/>
                  </a:lnTo>
                  <a:lnTo>
                    <a:pt x="38" y="254"/>
                  </a:lnTo>
                  <a:lnTo>
                    <a:pt x="29" y="226"/>
                  </a:lnTo>
                  <a:close/>
                </a:path>
              </a:pathLst>
            </a:custGeom>
            <a:grpFill/>
            <a:ln w="12700">
              <a:solidFill>
                <a:schemeClr val="tx1"/>
              </a:solidFill>
              <a:round/>
              <a:headEnd/>
              <a:tailEnd/>
            </a:ln>
          </p:spPr>
          <p:txBody>
            <a:bodyPr/>
            <a:lstStyle/>
            <a:p>
              <a:endParaRPr lang="en-GB" dirty="0"/>
            </a:p>
          </p:txBody>
        </p:sp>
        <p:sp>
          <p:nvSpPr>
            <p:cNvPr id="110" name="Freeform 54"/>
            <p:cNvSpPr>
              <a:spLocks/>
            </p:cNvSpPr>
            <p:nvPr/>
          </p:nvSpPr>
          <p:spPr bwMode="auto">
            <a:xfrm>
              <a:off x="7059613" y="2919413"/>
              <a:ext cx="212725" cy="138112"/>
            </a:xfrm>
            <a:custGeom>
              <a:avLst/>
              <a:gdLst>
                <a:gd name="T0" fmla="*/ 0 w 112"/>
                <a:gd name="T1" fmla="*/ 53 h 72"/>
                <a:gd name="T2" fmla="*/ 63 w 112"/>
                <a:gd name="T3" fmla="*/ 30 h 72"/>
                <a:gd name="T4" fmla="*/ 124 w 112"/>
                <a:gd name="T5" fmla="*/ 0 h 72"/>
                <a:gd name="T6" fmla="*/ 135 w 112"/>
                <a:gd name="T7" fmla="*/ 1 h 72"/>
                <a:gd name="T8" fmla="*/ 153 w 112"/>
                <a:gd name="T9" fmla="*/ 3 h 72"/>
                <a:gd name="T10" fmla="*/ 92 w 112"/>
                <a:gd name="T11" fmla="*/ 40 h 72"/>
                <a:gd name="T12" fmla="*/ 17 w 112"/>
                <a:gd name="T13" fmla="*/ 72 h 72"/>
                <a:gd name="T14" fmla="*/ 0 w 112"/>
                <a:gd name="T15" fmla="*/ 53 h 72"/>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72"/>
                <a:gd name="T26" fmla="*/ 112 w 11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72">
                  <a:moveTo>
                    <a:pt x="0" y="53"/>
                  </a:moveTo>
                  <a:lnTo>
                    <a:pt x="46" y="30"/>
                  </a:lnTo>
                  <a:lnTo>
                    <a:pt x="91" y="0"/>
                  </a:lnTo>
                  <a:lnTo>
                    <a:pt x="99" y="1"/>
                  </a:lnTo>
                  <a:lnTo>
                    <a:pt x="112" y="3"/>
                  </a:lnTo>
                  <a:lnTo>
                    <a:pt x="68" y="40"/>
                  </a:lnTo>
                  <a:lnTo>
                    <a:pt x="13" y="72"/>
                  </a:lnTo>
                  <a:lnTo>
                    <a:pt x="0" y="53"/>
                  </a:lnTo>
                  <a:close/>
                </a:path>
              </a:pathLst>
            </a:custGeom>
            <a:grpFill/>
            <a:ln w="12700">
              <a:solidFill>
                <a:schemeClr val="tx1"/>
              </a:solidFill>
              <a:round/>
              <a:headEnd/>
              <a:tailEnd/>
            </a:ln>
          </p:spPr>
          <p:txBody>
            <a:bodyPr/>
            <a:lstStyle/>
            <a:p>
              <a:endParaRPr lang="en-GB" dirty="0"/>
            </a:p>
          </p:txBody>
        </p:sp>
        <p:sp>
          <p:nvSpPr>
            <p:cNvPr id="111" name="Freeform 55"/>
            <p:cNvSpPr>
              <a:spLocks/>
            </p:cNvSpPr>
            <p:nvPr/>
          </p:nvSpPr>
          <p:spPr bwMode="auto">
            <a:xfrm>
              <a:off x="6956425" y="3517900"/>
              <a:ext cx="58738" cy="109538"/>
            </a:xfrm>
            <a:custGeom>
              <a:avLst/>
              <a:gdLst>
                <a:gd name="T0" fmla="*/ 0 w 31"/>
                <a:gd name="T1" fmla="*/ 5 h 57"/>
                <a:gd name="T2" fmla="*/ 45 w 31"/>
                <a:gd name="T3" fmla="*/ 0 h 57"/>
                <a:gd name="T4" fmla="*/ 20 w 31"/>
                <a:gd name="T5" fmla="*/ 57 h 57"/>
                <a:gd name="T6" fmla="*/ 2 w 31"/>
                <a:gd name="T7" fmla="*/ 55 h 57"/>
                <a:gd name="T8" fmla="*/ 0 w 31"/>
                <a:gd name="T9" fmla="*/ 5 h 57"/>
                <a:gd name="T10" fmla="*/ 0 60000 65536"/>
                <a:gd name="T11" fmla="*/ 0 60000 65536"/>
                <a:gd name="T12" fmla="*/ 0 60000 65536"/>
                <a:gd name="T13" fmla="*/ 0 60000 65536"/>
                <a:gd name="T14" fmla="*/ 0 60000 65536"/>
                <a:gd name="T15" fmla="*/ 0 w 31"/>
                <a:gd name="T16" fmla="*/ 0 h 57"/>
                <a:gd name="T17" fmla="*/ 31 w 31"/>
                <a:gd name="T18" fmla="*/ 57 h 57"/>
              </a:gdLst>
              <a:ahLst/>
              <a:cxnLst>
                <a:cxn ang="T10">
                  <a:pos x="T0" y="T1"/>
                </a:cxn>
                <a:cxn ang="T11">
                  <a:pos x="T2" y="T3"/>
                </a:cxn>
                <a:cxn ang="T12">
                  <a:pos x="T4" y="T5"/>
                </a:cxn>
                <a:cxn ang="T13">
                  <a:pos x="T6" y="T7"/>
                </a:cxn>
                <a:cxn ang="T14">
                  <a:pos x="T8" y="T9"/>
                </a:cxn>
              </a:cxnLst>
              <a:rect l="T15" t="T16" r="T17" b="T18"/>
              <a:pathLst>
                <a:path w="31" h="57">
                  <a:moveTo>
                    <a:pt x="0" y="5"/>
                  </a:moveTo>
                  <a:lnTo>
                    <a:pt x="31" y="0"/>
                  </a:lnTo>
                  <a:lnTo>
                    <a:pt x="14" y="57"/>
                  </a:lnTo>
                  <a:lnTo>
                    <a:pt x="2" y="55"/>
                  </a:lnTo>
                  <a:lnTo>
                    <a:pt x="0" y="5"/>
                  </a:lnTo>
                  <a:close/>
                </a:path>
              </a:pathLst>
            </a:custGeom>
            <a:solidFill>
              <a:srgbClr val="00B050"/>
            </a:solidFill>
            <a:ln w="12700">
              <a:solidFill>
                <a:schemeClr val="tx1"/>
              </a:solidFill>
              <a:round/>
              <a:headEnd/>
              <a:tailEnd/>
            </a:ln>
          </p:spPr>
          <p:txBody>
            <a:bodyPr/>
            <a:lstStyle/>
            <a:p>
              <a:pPr>
                <a:defRPr/>
              </a:pPr>
              <a:endParaRPr lang="en-GB" dirty="0"/>
            </a:p>
          </p:txBody>
        </p:sp>
      </p:grpSp>
    </p:spTree>
    <p:extLst>
      <p:ext uri="{BB962C8B-B14F-4D97-AF65-F5344CB8AC3E}">
        <p14:creationId xmlns:p14="http://schemas.microsoft.com/office/powerpoint/2010/main" xmlns="" val="22356059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gray">
          <a:xfrm>
            <a:off x="393332" y="445641"/>
            <a:ext cx="8229600" cy="3262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eaLnBrk="0" hangingPunct="0">
              <a:lnSpc>
                <a:spcPct val="106000"/>
              </a:lnSpc>
              <a:defRPr/>
            </a:pPr>
            <a:r>
              <a:rPr lang="en-US" sz="2000" b="1" kern="0" noProof="0" dirty="0" smtClean="0">
                <a:latin typeface="+mj-lt"/>
                <a:ea typeface="+mj-ea"/>
                <a:cs typeface="+mj-cs"/>
              </a:rPr>
              <a:t>HSIPR Projects – Construction Underway </a:t>
            </a:r>
            <a:endParaRPr kumimoji="0" lang="en-US" sz="2000" b="1" i="1"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54" name="Rectangle 153"/>
          <p:cNvSpPr/>
          <p:nvPr/>
        </p:nvSpPr>
        <p:spPr bwMode="auto">
          <a:xfrm>
            <a:off x="444327" y="914400"/>
            <a:ext cx="3025966" cy="3388999"/>
          </a:xfrm>
          <a:prstGeom prst="rect">
            <a:avLst/>
          </a:prstGeom>
          <a:solidFill>
            <a:schemeClr val="bg2"/>
          </a:solidFill>
          <a:ln w="14605" algn="ctr">
            <a:solidFill>
              <a:schemeClr val="tx1"/>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155" name="TextBox 154"/>
          <p:cNvSpPr txBox="1"/>
          <p:nvPr/>
        </p:nvSpPr>
        <p:spPr>
          <a:xfrm>
            <a:off x="1676400" y="1041737"/>
            <a:ext cx="1843818" cy="1015663"/>
          </a:xfrm>
          <a:prstGeom prst="rect">
            <a:avLst/>
          </a:prstGeom>
          <a:noFill/>
        </p:spPr>
        <p:txBody>
          <a:bodyPr wrap="square" rtlCol="0">
            <a:spAutoFit/>
          </a:bodyPr>
          <a:lstStyle/>
          <a:p>
            <a:pPr algn="ctr"/>
            <a:r>
              <a:rPr lang="en-US" sz="2000" b="1" dirty="0" smtClean="0">
                <a:solidFill>
                  <a:schemeClr val="bg1"/>
                </a:solidFill>
              </a:rPr>
              <a:t>Construction Projects Underway</a:t>
            </a:r>
            <a:endParaRPr lang="en-US" sz="2000" b="1" dirty="0">
              <a:solidFill>
                <a:schemeClr val="bg1"/>
              </a:solidFill>
            </a:endParaRPr>
          </a:p>
        </p:txBody>
      </p:sp>
      <p:sp>
        <p:nvSpPr>
          <p:cNvPr id="156" name="TextBox 155"/>
          <p:cNvSpPr txBox="1"/>
          <p:nvPr/>
        </p:nvSpPr>
        <p:spPr>
          <a:xfrm>
            <a:off x="1676400" y="2286000"/>
            <a:ext cx="1767618" cy="707886"/>
          </a:xfrm>
          <a:prstGeom prst="rect">
            <a:avLst/>
          </a:prstGeom>
          <a:noFill/>
        </p:spPr>
        <p:txBody>
          <a:bodyPr wrap="square" rtlCol="0">
            <a:spAutoFit/>
          </a:bodyPr>
          <a:lstStyle/>
          <a:p>
            <a:pPr algn="ctr"/>
            <a:r>
              <a:rPr lang="en-US" sz="2000" b="1" dirty="0" smtClean="0">
                <a:solidFill>
                  <a:schemeClr val="bg1"/>
                </a:solidFill>
              </a:rPr>
              <a:t>States </a:t>
            </a:r>
          </a:p>
          <a:p>
            <a:pPr algn="ctr"/>
            <a:r>
              <a:rPr lang="en-US" sz="2000" b="1" dirty="0" smtClean="0">
                <a:solidFill>
                  <a:schemeClr val="bg1"/>
                </a:solidFill>
              </a:rPr>
              <a:t>and DC</a:t>
            </a:r>
            <a:endParaRPr lang="en-US" sz="2000" b="1" dirty="0">
              <a:solidFill>
                <a:schemeClr val="bg1"/>
              </a:solidFill>
            </a:endParaRPr>
          </a:p>
        </p:txBody>
      </p:sp>
      <p:sp>
        <p:nvSpPr>
          <p:cNvPr id="157" name="TextBox 156"/>
          <p:cNvSpPr txBox="1"/>
          <p:nvPr/>
        </p:nvSpPr>
        <p:spPr>
          <a:xfrm>
            <a:off x="1676400" y="3309878"/>
            <a:ext cx="1829589" cy="1015663"/>
          </a:xfrm>
          <a:prstGeom prst="rect">
            <a:avLst/>
          </a:prstGeom>
          <a:noFill/>
        </p:spPr>
        <p:txBody>
          <a:bodyPr wrap="square" rtlCol="0">
            <a:spAutoFit/>
          </a:bodyPr>
          <a:lstStyle/>
          <a:p>
            <a:pPr algn="ctr"/>
            <a:r>
              <a:rPr lang="en-US" sz="2000" b="1" dirty="0" smtClean="0">
                <a:solidFill>
                  <a:schemeClr val="bg1"/>
                </a:solidFill>
              </a:rPr>
              <a:t>Billion in Construction </a:t>
            </a:r>
            <a:r>
              <a:rPr lang="en-US" sz="2000" b="1" dirty="0">
                <a:solidFill>
                  <a:schemeClr val="bg1"/>
                </a:solidFill>
              </a:rPr>
              <a:t>I</a:t>
            </a:r>
            <a:r>
              <a:rPr lang="en-US" sz="2000" b="1" dirty="0" smtClean="0">
                <a:solidFill>
                  <a:schemeClr val="bg1"/>
                </a:solidFill>
              </a:rPr>
              <a:t>nitiated</a:t>
            </a:r>
            <a:endParaRPr lang="en-US" sz="2000" b="1" dirty="0">
              <a:solidFill>
                <a:schemeClr val="bg1"/>
              </a:solidFill>
            </a:endParaRPr>
          </a:p>
        </p:txBody>
      </p:sp>
      <p:sp>
        <p:nvSpPr>
          <p:cNvPr id="158" name="TextBox 157"/>
          <p:cNvSpPr txBox="1"/>
          <p:nvPr/>
        </p:nvSpPr>
        <p:spPr>
          <a:xfrm>
            <a:off x="329437" y="1043226"/>
            <a:ext cx="1423163" cy="861774"/>
          </a:xfrm>
          <a:prstGeom prst="rect">
            <a:avLst/>
          </a:prstGeom>
          <a:noFill/>
        </p:spPr>
        <p:txBody>
          <a:bodyPr wrap="square" rtlCol="0">
            <a:spAutoFit/>
          </a:bodyPr>
          <a:lstStyle/>
          <a:p>
            <a:pPr algn="r"/>
            <a:r>
              <a:rPr lang="en-US" sz="5000" dirty="0" smtClean="0">
                <a:solidFill>
                  <a:schemeClr val="bg1"/>
                </a:solidFill>
              </a:rPr>
              <a:t>33</a:t>
            </a:r>
            <a:endParaRPr lang="en-US" sz="5000" dirty="0">
              <a:solidFill>
                <a:schemeClr val="bg1"/>
              </a:solidFill>
            </a:endParaRPr>
          </a:p>
        </p:txBody>
      </p:sp>
      <p:sp>
        <p:nvSpPr>
          <p:cNvPr id="160" name="TextBox 159"/>
          <p:cNvSpPr txBox="1"/>
          <p:nvPr/>
        </p:nvSpPr>
        <p:spPr>
          <a:xfrm>
            <a:off x="405637" y="3386822"/>
            <a:ext cx="1423163" cy="861774"/>
          </a:xfrm>
          <a:prstGeom prst="rect">
            <a:avLst/>
          </a:prstGeom>
          <a:noFill/>
        </p:spPr>
        <p:txBody>
          <a:bodyPr wrap="square" rtlCol="0">
            <a:spAutoFit/>
          </a:bodyPr>
          <a:lstStyle/>
          <a:p>
            <a:pPr algn="r"/>
            <a:r>
              <a:rPr lang="en-US" sz="5000" dirty="0" smtClean="0">
                <a:solidFill>
                  <a:schemeClr val="bg1"/>
                </a:solidFill>
              </a:rPr>
              <a:t>$2.4</a:t>
            </a:r>
            <a:endParaRPr lang="en-US" sz="5000" dirty="0">
              <a:solidFill>
                <a:schemeClr val="bg1"/>
              </a:solidFill>
            </a:endParaRPr>
          </a:p>
        </p:txBody>
      </p:sp>
      <p:cxnSp>
        <p:nvCxnSpPr>
          <p:cNvPr id="161" name="Straight Connector 160"/>
          <p:cNvCxnSpPr/>
          <p:nvPr/>
        </p:nvCxnSpPr>
        <p:spPr bwMode="auto">
          <a:xfrm>
            <a:off x="966090" y="2057400"/>
            <a:ext cx="1905000" cy="0"/>
          </a:xfrm>
          <a:prstGeom prst="line">
            <a:avLst/>
          </a:prstGeom>
          <a:solidFill>
            <a:schemeClr val="accent2"/>
          </a:solidFill>
          <a:ln w="12700" cap="flat" cmpd="sng" algn="ctr">
            <a:solidFill>
              <a:schemeClr val="accent3"/>
            </a:solidFill>
            <a:prstDash val="solid"/>
            <a:round/>
            <a:headEnd type="none" w="med" len="med"/>
            <a:tailEnd type="none" w="med" len="med"/>
          </a:ln>
          <a:effectLst/>
        </p:spPr>
      </p:cxnSp>
      <p:cxnSp>
        <p:nvCxnSpPr>
          <p:cNvPr id="162" name="Straight Connector 161"/>
          <p:cNvCxnSpPr/>
          <p:nvPr/>
        </p:nvCxnSpPr>
        <p:spPr bwMode="auto">
          <a:xfrm>
            <a:off x="966090" y="3200400"/>
            <a:ext cx="1905000" cy="0"/>
          </a:xfrm>
          <a:prstGeom prst="line">
            <a:avLst/>
          </a:prstGeom>
          <a:solidFill>
            <a:schemeClr val="accent2"/>
          </a:solidFill>
          <a:ln w="12700" cap="flat" cmpd="sng" algn="ctr">
            <a:solidFill>
              <a:schemeClr val="accent3"/>
            </a:solidFill>
            <a:prstDash val="solid"/>
            <a:round/>
            <a:headEnd type="none" w="med" len="med"/>
            <a:tailEnd type="none" w="med" len="med"/>
          </a:ln>
          <a:effectLst/>
        </p:spPr>
      </p:cxnSp>
      <p:sp>
        <p:nvSpPr>
          <p:cNvPr id="7" name="Rectangle 6"/>
          <p:cNvSpPr/>
          <p:nvPr/>
        </p:nvSpPr>
        <p:spPr bwMode="auto">
          <a:xfrm>
            <a:off x="447680" y="4694872"/>
            <a:ext cx="8248641" cy="1553527"/>
          </a:xfrm>
          <a:prstGeom prst="rect">
            <a:avLst/>
          </a:prstGeom>
          <a:solidFill>
            <a:schemeClr val="bg1"/>
          </a:solidFill>
          <a:ln w="38100" algn="ctr">
            <a:solidFill>
              <a:schemeClr val="bg2"/>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9" name="TextBox 8"/>
          <p:cNvSpPr txBox="1"/>
          <p:nvPr/>
        </p:nvSpPr>
        <p:spPr>
          <a:xfrm>
            <a:off x="858305" y="4507468"/>
            <a:ext cx="2872461" cy="369332"/>
          </a:xfrm>
          <a:prstGeom prst="rect">
            <a:avLst/>
          </a:prstGeom>
          <a:solidFill>
            <a:schemeClr val="bg1"/>
          </a:solidFill>
        </p:spPr>
        <p:txBody>
          <a:bodyPr wrap="square" rtlCol="0">
            <a:spAutoFit/>
          </a:bodyPr>
          <a:lstStyle/>
          <a:p>
            <a:r>
              <a:rPr lang="en-US" b="1" dirty="0" smtClean="0"/>
              <a:t>Construction Highlights</a:t>
            </a:r>
          </a:p>
        </p:txBody>
      </p:sp>
      <p:sp>
        <p:nvSpPr>
          <p:cNvPr id="2" name="TextBox 1"/>
          <p:cNvSpPr txBox="1"/>
          <p:nvPr/>
        </p:nvSpPr>
        <p:spPr>
          <a:xfrm>
            <a:off x="481837" y="4876800"/>
            <a:ext cx="3849245" cy="1384995"/>
          </a:xfrm>
          <a:prstGeom prst="rect">
            <a:avLst/>
          </a:prstGeom>
          <a:noFill/>
        </p:spPr>
        <p:txBody>
          <a:bodyPr wrap="square" rtlCol="0">
            <a:spAutoFit/>
          </a:bodyPr>
          <a:lstStyle/>
          <a:p>
            <a:pPr marL="285750" indent="-285750">
              <a:buFont typeface="Arial" pitchFamily="34" charset="0"/>
              <a:buChar char="•"/>
            </a:pPr>
            <a:r>
              <a:rPr lang="en-US" dirty="0" smtClean="0"/>
              <a:t>Construction underway in all six key corridors (85% of funding)</a:t>
            </a:r>
            <a:endParaRPr lang="en-US" dirty="0"/>
          </a:p>
          <a:p>
            <a:pPr marL="285750" indent="-285750">
              <a:buFont typeface="Arial" pitchFamily="34" charset="0"/>
              <a:buChar char="•"/>
            </a:pPr>
            <a:endParaRPr lang="en-US" sz="1200" dirty="0" smtClean="0"/>
          </a:p>
          <a:p>
            <a:pPr marL="285750" indent="-285750">
              <a:buFont typeface="Arial" pitchFamily="34" charset="0"/>
              <a:buChar char="•"/>
            </a:pPr>
            <a:r>
              <a:rPr lang="en-US" dirty="0" smtClean="0"/>
              <a:t>Summer 2013 was the biggest construction season to date</a:t>
            </a:r>
          </a:p>
        </p:txBody>
      </p:sp>
      <p:sp>
        <p:nvSpPr>
          <p:cNvPr id="76" name="TextBox 75"/>
          <p:cNvSpPr txBox="1"/>
          <p:nvPr/>
        </p:nvSpPr>
        <p:spPr>
          <a:xfrm>
            <a:off x="4812919" y="4876800"/>
            <a:ext cx="3849245" cy="646331"/>
          </a:xfrm>
          <a:prstGeom prst="rect">
            <a:avLst/>
          </a:prstGeom>
          <a:noFill/>
        </p:spPr>
        <p:txBody>
          <a:bodyPr wrap="square" rtlCol="0">
            <a:spAutoFit/>
          </a:bodyPr>
          <a:lstStyle/>
          <a:p>
            <a:pPr marL="285750" indent="-285750">
              <a:buFont typeface="Arial" pitchFamily="34" charset="0"/>
              <a:buChar char="•"/>
            </a:pPr>
            <a:r>
              <a:rPr lang="en-US" dirty="0" smtClean="0"/>
              <a:t>80% of construction projects will be underway by Spring 2014</a:t>
            </a:r>
          </a:p>
        </p:txBody>
      </p:sp>
      <p:sp>
        <p:nvSpPr>
          <p:cNvPr id="77" name="TextBox 76"/>
          <p:cNvSpPr txBox="1"/>
          <p:nvPr/>
        </p:nvSpPr>
        <p:spPr>
          <a:xfrm>
            <a:off x="329436" y="2178012"/>
            <a:ext cx="1423163" cy="861774"/>
          </a:xfrm>
          <a:prstGeom prst="rect">
            <a:avLst/>
          </a:prstGeom>
          <a:noFill/>
        </p:spPr>
        <p:txBody>
          <a:bodyPr wrap="square" rtlCol="0">
            <a:spAutoFit/>
          </a:bodyPr>
          <a:lstStyle/>
          <a:p>
            <a:pPr algn="r"/>
            <a:r>
              <a:rPr lang="en-US" sz="5000" dirty="0" smtClean="0">
                <a:solidFill>
                  <a:schemeClr val="bg1"/>
                </a:solidFill>
              </a:rPr>
              <a:t>13</a:t>
            </a:r>
            <a:endParaRPr lang="en-US" sz="5000" dirty="0">
              <a:solidFill>
                <a:schemeClr val="bg1"/>
              </a:solidFill>
            </a:endParaRPr>
          </a:p>
        </p:txBody>
      </p:sp>
      <p:grpSp>
        <p:nvGrpSpPr>
          <p:cNvPr id="5" name="Group 4"/>
          <p:cNvGrpSpPr/>
          <p:nvPr/>
        </p:nvGrpSpPr>
        <p:grpSpPr>
          <a:xfrm>
            <a:off x="3665175" y="914399"/>
            <a:ext cx="5096950" cy="3334197"/>
            <a:chOff x="3665175" y="914399"/>
            <a:chExt cx="5096950" cy="3334197"/>
          </a:xfrm>
        </p:grpSpPr>
        <p:sp>
          <p:nvSpPr>
            <p:cNvPr id="3" name="5-Point Star 2"/>
            <p:cNvSpPr/>
            <p:nvPr/>
          </p:nvSpPr>
          <p:spPr bwMode="auto">
            <a:xfrm>
              <a:off x="7924800" y="2461788"/>
              <a:ext cx="124115" cy="129012"/>
            </a:xfrm>
            <a:prstGeom prst="star5">
              <a:avLst/>
            </a:prstGeom>
            <a:solidFill>
              <a:schemeClr val="bg2"/>
            </a:solidFill>
            <a:ln w="14605" algn="ctr">
              <a:solidFill>
                <a:schemeClr val="bg1">
                  <a:lumMod val="50000"/>
                </a:schemeClr>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79" name="Freeform 78"/>
            <p:cNvSpPr>
              <a:spLocks/>
            </p:cNvSpPr>
            <p:nvPr/>
          </p:nvSpPr>
          <p:spPr bwMode="auto">
            <a:xfrm>
              <a:off x="8384978" y="914399"/>
              <a:ext cx="377147" cy="617646"/>
            </a:xfrm>
            <a:custGeom>
              <a:avLst/>
              <a:gdLst>
                <a:gd name="T0" fmla="*/ 74 w 230"/>
                <a:gd name="T1" fmla="*/ 12 h 377"/>
                <a:gd name="T2" fmla="*/ 28 w 230"/>
                <a:gd name="T3" fmla="*/ 81 h 377"/>
                <a:gd name="T4" fmla="*/ 49 w 230"/>
                <a:gd name="T5" fmla="*/ 107 h 377"/>
                <a:gd name="T6" fmla="*/ 28 w 230"/>
                <a:gd name="T7" fmla="*/ 139 h 377"/>
                <a:gd name="T8" fmla="*/ 41 w 230"/>
                <a:gd name="T9" fmla="*/ 149 h 377"/>
                <a:gd name="T10" fmla="*/ 31 w 230"/>
                <a:gd name="T11" fmla="*/ 171 h 377"/>
                <a:gd name="T12" fmla="*/ 31 w 230"/>
                <a:gd name="T13" fmla="*/ 206 h 377"/>
                <a:gd name="T14" fmla="*/ 0 w 230"/>
                <a:gd name="T15" fmla="*/ 219 h 377"/>
                <a:gd name="T16" fmla="*/ 13 w 230"/>
                <a:gd name="T17" fmla="*/ 229 h 377"/>
                <a:gd name="T18" fmla="*/ 79 w 230"/>
                <a:gd name="T19" fmla="*/ 361 h 377"/>
                <a:gd name="T20" fmla="*/ 131 w 230"/>
                <a:gd name="T21" fmla="*/ 377 h 377"/>
                <a:gd name="T22" fmla="*/ 128 w 230"/>
                <a:gd name="T23" fmla="*/ 350 h 377"/>
                <a:gd name="T24" fmla="*/ 154 w 230"/>
                <a:gd name="T25" fmla="*/ 329 h 377"/>
                <a:gd name="T26" fmla="*/ 144 w 230"/>
                <a:gd name="T27" fmla="*/ 307 h 377"/>
                <a:gd name="T28" fmla="*/ 210 w 230"/>
                <a:gd name="T29" fmla="*/ 280 h 377"/>
                <a:gd name="T30" fmla="*/ 212 w 230"/>
                <a:gd name="T31" fmla="*/ 243 h 377"/>
                <a:gd name="T32" fmla="*/ 250 w 230"/>
                <a:gd name="T33" fmla="*/ 241 h 377"/>
                <a:gd name="T34" fmla="*/ 280 w 230"/>
                <a:gd name="T35" fmla="*/ 213 h 377"/>
                <a:gd name="T36" fmla="*/ 316 w 230"/>
                <a:gd name="T37" fmla="*/ 194 h 377"/>
                <a:gd name="T38" fmla="*/ 316 w 230"/>
                <a:gd name="T39" fmla="*/ 171 h 377"/>
                <a:gd name="T40" fmla="*/ 266 w 230"/>
                <a:gd name="T41" fmla="*/ 163 h 377"/>
                <a:gd name="T42" fmla="*/ 257 w 230"/>
                <a:gd name="T43" fmla="*/ 138 h 377"/>
                <a:gd name="T44" fmla="*/ 207 w 230"/>
                <a:gd name="T45" fmla="*/ 134 h 377"/>
                <a:gd name="T46" fmla="*/ 168 w 230"/>
                <a:gd name="T47" fmla="*/ 22 h 377"/>
                <a:gd name="T48" fmla="*/ 148 w 230"/>
                <a:gd name="T49" fmla="*/ 0 h 377"/>
                <a:gd name="T50" fmla="*/ 99 w 230"/>
                <a:gd name="T51" fmla="*/ 9 h 377"/>
                <a:gd name="T52" fmla="*/ 90 w 230"/>
                <a:gd name="T53" fmla="*/ 20 h 377"/>
                <a:gd name="T54" fmla="*/ 74 w 230"/>
                <a:gd name="T55" fmla="*/ 12 h 3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377"/>
                <a:gd name="T86" fmla="*/ 230 w 230"/>
                <a:gd name="T87" fmla="*/ 377 h 37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377">
                  <a:moveTo>
                    <a:pt x="54" y="12"/>
                  </a:moveTo>
                  <a:lnTo>
                    <a:pt x="20" y="81"/>
                  </a:lnTo>
                  <a:lnTo>
                    <a:pt x="36" y="107"/>
                  </a:lnTo>
                  <a:lnTo>
                    <a:pt x="20" y="139"/>
                  </a:lnTo>
                  <a:lnTo>
                    <a:pt x="30" y="149"/>
                  </a:lnTo>
                  <a:lnTo>
                    <a:pt x="23" y="171"/>
                  </a:lnTo>
                  <a:lnTo>
                    <a:pt x="23" y="206"/>
                  </a:lnTo>
                  <a:lnTo>
                    <a:pt x="0" y="219"/>
                  </a:lnTo>
                  <a:lnTo>
                    <a:pt x="9" y="229"/>
                  </a:lnTo>
                  <a:lnTo>
                    <a:pt x="57" y="361"/>
                  </a:lnTo>
                  <a:lnTo>
                    <a:pt x="95" y="377"/>
                  </a:lnTo>
                  <a:lnTo>
                    <a:pt x="93" y="350"/>
                  </a:lnTo>
                  <a:lnTo>
                    <a:pt x="112" y="329"/>
                  </a:lnTo>
                  <a:lnTo>
                    <a:pt x="105" y="307"/>
                  </a:lnTo>
                  <a:lnTo>
                    <a:pt x="152" y="280"/>
                  </a:lnTo>
                  <a:lnTo>
                    <a:pt x="154" y="243"/>
                  </a:lnTo>
                  <a:lnTo>
                    <a:pt x="182" y="241"/>
                  </a:lnTo>
                  <a:lnTo>
                    <a:pt x="204" y="213"/>
                  </a:lnTo>
                  <a:lnTo>
                    <a:pt x="230" y="194"/>
                  </a:lnTo>
                  <a:lnTo>
                    <a:pt x="230" y="171"/>
                  </a:lnTo>
                  <a:lnTo>
                    <a:pt x="194" y="163"/>
                  </a:lnTo>
                  <a:lnTo>
                    <a:pt x="187" y="138"/>
                  </a:lnTo>
                  <a:lnTo>
                    <a:pt x="151" y="134"/>
                  </a:lnTo>
                  <a:lnTo>
                    <a:pt x="122" y="22"/>
                  </a:lnTo>
                  <a:lnTo>
                    <a:pt x="108" y="0"/>
                  </a:lnTo>
                  <a:lnTo>
                    <a:pt x="72" y="9"/>
                  </a:lnTo>
                  <a:lnTo>
                    <a:pt x="66" y="20"/>
                  </a:lnTo>
                  <a:lnTo>
                    <a:pt x="54" y="12"/>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80" name="Freeform 79"/>
            <p:cNvSpPr>
              <a:spLocks/>
            </p:cNvSpPr>
            <p:nvPr/>
          </p:nvSpPr>
          <p:spPr bwMode="auto">
            <a:xfrm>
              <a:off x="5218857" y="2867091"/>
              <a:ext cx="1386971" cy="1381505"/>
            </a:xfrm>
            <a:custGeom>
              <a:avLst/>
              <a:gdLst>
                <a:gd name="T0" fmla="*/ 337 w 846"/>
                <a:gd name="T1" fmla="*/ 0 h 842"/>
                <a:gd name="T2" fmla="*/ 594 w 846"/>
                <a:gd name="T3" fmla="*/ 7 h 842"/>
                <a:gd name="T4" fmla="*/ 594 w 846"/>
                <a:gd name="T5" fmla="*/ 160 h 842"/>
                <a:gd name="T6" fmla="*/ 724 w 846"/>
                <a:gd name="T7" fmla="*/ 202 h 842"/>
                <a:gd name="T8" fmla="*/ 761 w 846"/>
                <a:gd name="T9" fmla="*/ 188 h 842"/>
                <a:gd name="T10" fmla="*/ 847 w 846"/>
                <a:gd name="T11" fmla="*/ 221 h 842"/>
                <a:gd name="T12" fmla="*/ 897 w 846"/>
                <a:gd name="T13" fmla="*/ 219 h 842"/>
                <a:gd name="T14" fmla="*/ 996 w 846"/>
                <a:gd name="T15" fmla="*/ 186 h 842"/>
                <a:gd name="T16" fmla="*/ 1054 w 846"/>
                <a:gd name="T17" fmla="*/ 218 h 842"/>
                <a:gd name="T18" fmla="*/ 1103 w 846"/>
                <a:gd name="T19" fmla="*/ 226 h 842"/>
                <a:gd name="T20" fmla="*/ 1103 w 846"/>
                <a:gd name="T21" fmla="*/ 350 h 842"/>
                <a:gd name="T22" fmla="*/ 1163 w 846"/>
                <a:gd name="T23" fmla="*/ 428 h 842"/>
                <a:gd name="T24" fmla="*/ 1149 w 846"/>
                <a:gd name="T25" fmla="*/ 534 h 842"/>
                <a:gd name="T26" fmla="*/ 1086 w 846"/>
                <a:gd name="T27" fmla="*/ 576 h 842"/>
                <a:gd name="T28" fmla="*/ 1073 w 846"/>
                <a:gd name="T29" fmla="*/ 537 h 842"/>
                <a:gd name="T30" fmla="*/ 1054 w 846"/>
                <a:gd name="T31" fmla="*/ 555 h 842"/>
                <a:gd name="T32" fmla="*/ 1068 w 846"/>
                <a:gd name="T33" fmla="*/ 580 h 842"/>
                <a:gd name="T34" fmla="*/ 955 w 846"/>
                <a:gd name="T35" fmla="*/ 643 h 842"/>
                <a:gd name="T36" fmla="*/ 927 w 846"/>
                <a:gd name="T37" fmla="*/ 647 h 842"/>
                <a:gd name="T38" fmla="*/ 868 w 846"/>
                <a:gd name="T39" fmla="*/ 678 h 842"/>
                <a:gd name="T40" fmla="*/ 868 w 846"/>
                <a:gd name="T41" fmla="*/ 696 h 842"/>
                <a:gd name="T42" fmla="*/ 850 w 846"/>
                <a:gd name="T43" fmla="*/ 700 h 842"/>
                <a:gd name="T44" fmla="*/ 864 w 846"/>
                <a:gd name="T45" fmla="*/ 721 h 842"/>
                <a:gd name="T46" fmla="*/ 833 w 846"/>
                <a:gd name="T47" fmla="*/ 752 h 842"/>
                <a:gd name="T48" fmla="*/ 850 w 846"/>
                <a:gd name="T49" fmla="*/ 798 h 842"/>
                <a:gd name="T50" fmla="*/ 868 w 846"/>
                <a:gd name="T51" fmla="*/ 814 h 842"/>
                <a:gd name="T52" fmla="*/ 864 w 846"/>
                <a:gd name="T53" fmla="*/ 842 h 842"/>
                <a:gd name="T54" fmla="*/ 819 w 846"/>
                <a:gd name="T55" fmla="*/ 842 h 842"/>
                <a:gd name="T56" fmla="*/ 780 w 846"/>
                <a:gd name="T57" fmla="*/ 828 h 842"/>
                <a:gd name="T58" fmla="*/ 751 w 846"/>
                <a:gd name="T59" fmla="*/ 831 h 842"/>
                <a:gd name="T60" fmla="*/ 662 w 846"/>
                <a:gd name="T61" fmla="*/ 807 h 842"/>
                <a:gd name="T62" fmla="*/ 620 w 846"/>
                <a:gd name="T63" fmla="*/ 710 h 842"/>
                <a:gd name="T64" fmla="*/ 558 w 846"/>
                <a:gd name="T65" fmla="*/ 664 h 842"/>
                <a:gd name="T66" fmla="*/ 501 w 846"/>
                <a:gd name="T67" fmla="*/ 580 h 842"/>
                <a:gd name="T68" fmla="*/ 477 w 846"/>
                <a:gd name="T69" fmla="*/ 571 h 842"/>
                <a:gd name="T70" fmla="*/ 447 w 846"/>
                <a:gd name="T71" fmla="*/ 550 h 842"/>
                <a:gd name="T72" fmla="*/ 417 w 846"/>
                <a:gd name="T73" fmla="*/ 550 h 842"/>
                <a:gd name="T74" fmla="*/ 374 w 846"/>
                <a:gd name="T75" fmla="*/ 543 h 842"/>
                <a:gd name="T76" fmla="*/ 341 w 846"/>
                <a:gd name="T77" fmla="*/ 550 h 842"/>
                <a:gd name="T78" fmla="*/ 319 w 846"/>
                <a:gd name="T79" fmla="*/ 593 h 842"/>
                <a:gd name="T80" fmla="*/ 285 w 846"/>
                <a:gd name="T81" fmla="*/ 600 h 842"/>
                <a:gd name="T82" fmla="*/ 211 w 846"/>
                <a:gd name="T83" fmla="*/ 567 h 842"/>
                <a:gd name="T84" fmla="*/ 167 w 846"/>
                <a:gd name="T85" fmla="*/ 527 h 842"/>
                <a:gd name="T86" fmla="*/ 159 w 846"/>
                <a:gd name="T87" fmla="*/ 479 h 842"/>
                <a:gd name="T88" fmla="*/ 128 w 846"/>
                <a:gd name="T89" fmla="*/ 446 h 842"/>
                <a:gd name="T90" fmla="*/ 53 w 846"/>
                <a:gd name="T91" fmla="*/ 400 h 842"/>
                <a:gd name="T92" fmla="*/ 0 w 846"/>
                <a:gd name="T93" fmla="*/ 352 h 842"/>
                <a:gd name="T94" fmla="*/ 0 w 846"/>
                <a:gd name="T95" fmla="*/ 332 h 842"/>
                <a:gd name="T96" fmla="*/ 176 w 846"/>
                <a:gd name="T97" fmla="*/ 333 h 842"/>
                <a:gd name="T98" fmla="*/ 319 w 846"/>
                <a:gd name="T99" fmla="*/ 342 h 842"/>
                <a:gd name="T100" fmla="*/ 337 w 846"/>
                <a:gd name="T101" fmla="*/ 0 h 8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6"/>
                <a:gd name="T154" fmla="*/ 0 h 842"/>
                <a:gd name="T155" fmla="*/ 846 w 846"/>
                <a:gd name="T156" fmla="*/ 842 h 8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6" h="842">
                  <a:moveTo>
                    <a:pt x="245" y="0"/>
                  </a:moveTo>
                  <a:lnTo>
                    <a:pt x="432" y="7"/>
                  </a:lnTo>
                  <a:lnTo>
                    <a:pt x="432" y="160"/>
                  </a:lnTo>
                  <a:lnTo>
                    <a:pt x="527" y="202"/>
                  </a:lnTo>
                  <a:lnTo>
                    <a:pt x="553" y="188"/>
                  </a:lnTo>
                  <a:lnTo>
                    <a:pt x="616" y="221"/>
                  </a:lnTo>
                  <a:lnTo>
                    <a:pt x="653" y="219"/>
                  </a:lnTo>
                  <a:lnTo>
                    <a:pt x="725" y="186"/>
                  </a:lnTo>
                  <a:lnTo>
                    <a:pt x="767" y="218"/>
                  </a:lnTo>
                  <a:lnTo>
                    <a:pt x="803" y="226"/>
                  </a:lnTo>
                  <a:lnTo>
                    <a:pt x="803" y="350"/>
                  </a:lnTo>
                  <a:lnTo>
                    <a:pt x="846" y="428"/>
                  </a:lnTo>
                  <a:lnTo>
                    <a:pt x="836" y="534"/>
                  </a:lnTo>
                  <a:lnTo>
                    <a:pt x="790" y="576"/>
                  </a:lnTo>
                  <a:lnTo>
                    <a:pt x="780" y="537"/>
                  </a:lnTo>
                  <a:lnTo>
                    <a:pt x="767" y="555"/>
                  </a:lnTo>
                  <a:lnTo>
                    <a:pt x="777" y="580"/>
                  </a:lnTo>
                  <a:lnTo>
                    <a:pt x="695" y="643"/>
                  </a:lnTo>
                  <a:lnTo>
                    <a:pt x="675" y="647"/>
                  </a:lnTo>
                  <a:lnTo>
                    <a:pt x="632" y="678"/>
                  </a:lnTo>
                  <a:lnTo>
                    <a:pt x="632" y="696"/>
                  </a:lnTo>
                  <a:lnTo>
                    <a:pt x="619" y="700"/>
                  </a:lnTo>
                  <a:lnTo>
                    <a:pt x="629" y="721"/>
                  </a:lnTo>
                  <a:lnTo>
                    <a:pt x="606" y="752"/>
                  </a:lnTo>
                  <a:lnTo>
                    <a:pt x="619" y="798"/>
                  </a:lnTo>
                  <a:lnTo>
                    <a:pt x="632" y="814"/>
                  </a:lnTo>
                  <a:lnTo>
                    <a:pt x="629" y="842"/>
                  </a:lnTo>
                  <a:lnTo>
                    <a:pt x="596" y="842"/>
                  </a:lnTo>
                  <a:lnTo>
                    <a:pt x="567" y="828"/>
                  </a:lnTo>
                  <a:lnTo>
                    <a:pt x="547" y="831"/>
                  </a:lnTo>
                  <a:lnTo>
                    <a:pt x="481" y="807"/>
                  </a:lnTo>
                  <a:lnTo>
                    <a:pt x="452" y="710"/>
                  </a:lnTo>
                  <a:lnTo>
                    <a:pt x="406" y="664"/>
                  </a:lnTo>
                  <a:lnTo>
                    <a:pt x="365" y="580"/>
                  </a:lnTo>
                  <a:lnTo>
                    <a:pt x="347" y="571"/>
                  </a:lnTo>
                  <a:lnTo>
                    <a:pt x="325" y="550"/>
                  </a:lnTo>
                  <a:lnTo>
                    <a:pt x="304" y="550"/>
                  </a:lnTo>
                  <a:lnTo>
                    <a:pt x="272" y="543"/>
                  </a:lnTo>
                  <a:lnTo>
                    <a:pt x="248" y="550"/>
                  </a:lnTo>
                  <a:lnTo>
                    <a:pt x="232" y="593"/>
                  </a:lnTo>
                  <a:lnTo>
                    <a:pt x="207" y="600"/>
                  </a:lnTo>
                  <a:lnTo>
                    <a:pt x="153" y="567"/>
                  </a:lnTo>
                  <a:lnTo>
                    <a:pt x="121" y="527"/>
                  </a:lnTo>
                  <a:lnTo>
                    <a:pt x="116" y="479"/>
                  </a:lnTo>
                  <a:lnTo>
                    <a:pt x="93" y="446"/>
                  </a:lnTo>
                  <a:lnTo>
                    <a:pt x="39" y="400"/>
                  </a:lnTo>
                  <a:lnTo>
                    <a:pt x="0" y="352"/>
                  </a:lnTo>
                  <a:lnTo>
                    <a:pt x="0" y="332"/>
                  </a:lnTo>
                  <a:lnTo>
                    <a:pt x="128" y="333"/>
                  </a:lnTo>
                  <a:lnTo>
                    <a:pt x="232" y="342"/>
                  </a:lnTo>
                  <a:lnTo>
                    <a:pt x="245" y="0"/>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81" name="Freeform 80"/>
            <p:cNvSpPr>
              <a:spLocks/>
            </p:cNvSpPr>
            <p:nvPr/>
          </p:nvSpPr>
          <p:spPr bwMode="auto">
            <a:xfrm>
              <a:off x="6453031" y="2809699"/>
              <a:ext cx="482366" cy="483732"/>
            </a:xfrm>
            <a:custGeom>
              <a:avLst/>
              <a:gdLst>
                <a:gd name="T0" fmla="*/ 0 w 294"/>
                <a:gd name="T1" fmla="*/ 27 h 295"/>
                <a:gd name="T2" fmla="*/ 162 w 294"/>
                <a:gd name="T3" fmla="*/ 12 h 295"/>
                <a:gd name="T4" fmla="*/ 359 w 294"/>
                <a:gd name="T5" fmla="*/ 0 h 295"/>
                <a:gd name="T6" fmla="*/ 348 w 294"/>
                <a:gd name="T7" fmla="*/ 39 h 295"/>
                <a:gd name="T8" fmla="*/ 392 w 294"/>
                <a:gd name="T9" fmla="*/ 30 h 295"/>
                <a:gd name="T10" fmla="*/ 407 w 294"/>
                <a:gd name="T11" fmla="*/ 56 h 295"/>
                <a:gd name="T12" fmla="*/ 362 w 294"/>
                <a:gd name="T13" fmla="*/ 80 h 295"/>
                <a:gd name="T14" fmla="*/ 373 w 294"/>
                <a:gd name="T15" fmla="*/ 121 h 295"/>
                <a:gd name="T16" fmla="*/ 327 w 294"/>
                <a:gd name="T17" fmla="*/ 189 h 295"/>
                <a:gd name="T18" fmla="*/ 291 w 294"/>
                <a:gd name="T19" fmla="*/ 231 h 295"/>
                <a:gd name="T20" fmla="*/ 310 w 294"/>
                <a:gd name="T21" fmla="*/ 285 h 295"/>
                <a:gd name="T22" fmla="*/ 60 w 294"/>
                <a:gd name="T23" fmla="*/ 295 h 295"/>
                <a:gd name="T24" fmla="*/ 59 w 294"/>
                <a:gd name="T25" fmla="*/ 262 h 295"/>
                <a:gd name="T26" fmla="*/ 10 w 294"/>
                <a:gd name="T27" fmla="*/ 255 h 295"/>
                <a:gd name="T28" fmla="*/ 10 w 294"/>
                <a:gd name="T29" fmla="*/ 80 h 295"/>
                <a:gd name="T30" fmla="*/ 0 w 294"/>
                <a:gd name="T31" fmla="*/ 27 h 2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5"/>
                <a:gd name="T50" fmla="*/ 294 w 294"/>
                <a:gd name="T51" fmla="*/ 295 h 2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5">
                  <a:moveTo>
                    <a:pt x="0" y="27"/>
                  </a:moveTo>
                  <a:lnTo>
                    <a:pt x="116" y="12"/>
                  </a:lnTo>
                  <a:lnTo>
                    <a:pt x="259" y="0"/>
                  </a:lnTo>
                  <a:lnTo>
                    <a:pt x="252" y="39"/>
                  </a:lnTo>
                  <a:lnTo>
                    <a:pt x="283" y="30"/>
                  </a:lnTo>
                  <a:lnTo>
                    <a:pt x="294" y="56"/>
                  </a:lnTo>
                  <a:lnTo>
                    <a:pt x="262" y="80"/>
                  </a:lnTo>
                  <a:lnTo>
                    <a:pt x="269" y="121"/>
                  </a:lnTo>
                  <a:lnTo>
                    <a:pt x="235" y="189"/>
                  </a:lnTo>
                  <a:lnTo>
                    <a:pt x="210" y="231"/>
                  </a:lnTo>
                  <a:lnTo>
                    <a:pt x="224" y="285"/>
                  </a:lnTo>
                  <a:lnTo>
                    <a:pt x="43" y="295"/>
                  </a:lnTo>
                  <a:lnTo>
                    <a:pt x="42" y="262"/>
                  </a:lnTo>
                  <a:lnTo>
                    <a:pt x="6" y="255"/>
                  </a:lnTo>
                  <a:lnTo>
                    <a:pt x="6" y="80"/>
                  </a:lnTo>
                  <a:lnTo>
                    <a:pt x="0" y="27"/>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82" name="Freeform 81"/>
            <p:cNvSpPr>
              <a:spLocks/>
            </p:cNvSpPr>
            <p:nvPr/>
          </p:nvSpPr>
          <p:spPr bwMode="auto">
            <a:xfrm>
              <a:off x="6523840" y="3275666"/>
              <a:ext cx="588951" cy="506962"/>
            </a:xfrm>
            <a:custGeom>
              <a:avLst/>
              <a:gdLst>
                <a:gd name="T0" fmla="*/ 0 w 359"/>
                <a:gd name="T1" fmla="*/ 7 h 309"/>
                <a:gd name="T2" fmla="*/ 247 w 359"/>
                <a:gd name="T3" fmla="*/ 0 h 309"/>
                <a:gd name="T4" fmla="*/ 291 w 359"/>
                <a:gd name="T5" fmla="*/ 64 h 309"/>
                <a:gd name="T6" fmla="*/ 254 w 359"/>
                <a:gd name="T7" fmla="*/ 139 h 309"/>
                <a:gd name="T8" fmla="*/ 242 w 359"/>
                <a:gd name="T9" fmla="*/ 173 h 309"/>
                <a:gd name="T10" fmla="*/ 407 w 359"/>
                <a:gd name="T11" fmla="*/ 159 h 309"/>
                <a:gd name="T12" fmla="*/ 417 w 359"/>
                <a:gd name="T13" fmla="*/ 208 h 309"/>
                <a:gd name="T14" fmla="*/ 367 w 359"/>
                <a:gd name="T15" fmla="*/ 204 h 309"/>
                <a:gd name="T16" fmla="*/ 346 w 359"/>
                <a:gd name="T17" fmla="*/ 225 h 309"/>
                <a:gd name="T18" fmla="*/ 369 w 359"/>
                <a:gd name="T19" fmla="*/ 239 h 309"/>
                <a:gd name="T20" fmla="*/ 416 w 359"/>
                <a:gd name="T21" fmla="*/ 222 h 309"/>
                <a:gd name="T22" fmla="*/ 417 w 359"/>
                <a:gd name="T23" fmla="*/ 246 h 309"/>
                <a:gd name="T24" fmla="*/ 444 w 359"/>
                <a:gd name="T25" fmla="*/ 226 h 309"/>
                <a:gd name="T26" fmla="*/ 463 w 359"/>
                <a:gd name="T27" fmla="*/ 226 h 309"/>
                <a:gd name="T28" fmla="*/ 441 w 359"/>
                <a:gd name="T29" fmla="*/ 267 h 309"/>
                <a:gd name="T30" fmla="*/ 482 w 359"/>
                <a:gd name="T31" fmla="*/ 274 h 309"/>
                <a:gd name="T32" fmla="*/ 495 w 359"/>
                <a:gd name="T33" fmla="*/ 297 h 309"/>
                <a:gd name="T34" fmla="*/ 476 w 359"/>
                <a:gd name="T35" fmla="*/ 304 h 309"/>
                <a:gd name="T36" fmla="*/ 451 w 359"/>
                <a:gd name="T37" fmla="*/ 289 h 309"/>
                <a:gd name="T38" fmla="*/ 402 w 359"/>
                <a:gd name="T39" fmla="*/ 279 h 309"/>
                <a:gd name="T40" fmla="*/ 412 w 359"/>
                <a:gd name="T41" fmla="*/ 306 h 309"/>
                <a:gd name="T42" fmla="*/ 390 w 359"/>
                <a:gd name="T43" fmla="*/ 309 h 309"/>
                <a:gd name="T44" fmla="*/ 368 w 359"/>
                <a:gd name="T45" fmla="*/ 285 h 309"/>
                <a:gd name="T46" fmla="*/ 356 w 359"/>
                <a:gd name="T47" fmla="*/ 300 h 309"/>
                <a:gd name="T48" fmla="*/ 284 w 359"/>
                <a:gd name="T49" fmla="*/ 300 h 309"/>
                <a:gd name="T50" fmla="*/ 284 w 359"/>
                <a:gd name="T51" fmla="*/ 285 h 309"/>
                <a:gd name="T52" fmla="*/ 258 w 359"/>
                <a:gd name="T53" fmla="*/ 267 h 309"/>
                <a:gd name="T54" fmla="*/ 202 w 359"/>
                <a:gd name="T55" fmla="*/ 265 h 309"/>
                <a:gd name="T56" fmla="*/ 248 w 359"/>
                <a:gd name="T57" fmla="*/ 285 h 309"/>
                <a:gd name="T58" fmla="*/ 184 w 359"/>
                <a:gd name="T59" fmla="*/ 295 h 309"/>
                <a:gd name="T60" fmla="*/ 86 w 359"/>
                <a:gd name="T61" fmla="*/ 281 h 309"/>
                <a:gd name="T62" fmla="*/ 48 w 359"/>
                <a:gd name="T63" fmla="*/ 285 h 309"/>
                <a:gd name="T64" fmla="*/ 62 w 359"/>
                <a:gd name="T65" fmla="*/ 181 h 309"/>
                <a:gd name="T66" fmla="*/ 1 w 359"/>
                <a:gd name="T67" fmla="*/ 99 h 309"/>
                <a:gd name="T68" fmla="*/ 0 w 359"/>
                <a:gd name="T69" fmla="*/ 7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09"/>
                <a:gd name="T107" fmla="*/ 359 w 359"/>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09">
                  <a:moveTo>
                    <a:pt x="0" y="7"/>
                  </a:moveTo>
                  <a:lnTo>
                    <a:pt x="179" y="0"/>
                  </a:lnTo>
                  <a:lnTo>
                    <a:pt x="211" y="64"/>
                  </a:lnTo>
                  <a:lnTo>
                    <a:pt x="184" y="139"/>
                  </a:lnTo>
                  <a:lnTo>
                    <a:pt x="175" y="173"/>
                  </a:lnTo>
                  <a:lnTo>
                    <a:pt x="295" y="159"/>
                  </a:lnTo>
                  <a:lnTo>
                    <a:pt x="303" y="208"/>
                  </a:lnTo>
                  <a:lnTo>
                    <a:pt x="267" y="204"/>
                  </a:lnTo>
                  <a:lnTo>
                    <a:pt x="250" y="225"/>
                  </a:lnTo>
                  <a:lnTo>
                    <a:pt x="269" y="239"/>
                  </a:lnTo>
                  <a:lnTo>
                    <a:pt x="302" y="222"/>
                  </a:lnTo>
                  <a:lnTo>
                    <a:pt x="303" y="246"/>
                  </a:lnTo>
                  <a:lnTo>
                    <a:pt x="322" y="226"/>
                  </a:lnTo>
                  <a:lnTo>
                    <a:pt x="336" y="226"/>
                  </a:lnTo>
                  <a:lnTo>
                    <a:pt x="320" y="267"/>
                  </a:lnTo>
                  <a:lnTo>
                    <a:pt x="350" y="274"/>
                  </a:lnTo>
                  <a:lnTo>
                    <a:pt x="359" y="297"/>
                  </a:lnTo>
                  <a:lnTo>
                    <a:pt x="345" y="304"/>
                  </a:lnTo>
                  <a:lnTo>
                    <a:pt x="327" y="289"/>
                  </a:lnTo>
                  <a:lnTo>
                    <a:pt x="292" y="279"/>
                  </a:lnTo>
                  <a:lnTo>
                    <a:pt x="299" y="306"/>
                  </a:lnTo>
                  <a:lnTo>
                    <a:pt x="282" y="309"/>
                  </a:lnTo>
                  <a:lnTo>
                    <a:pt x="268" y="285"/>
                  </a:lnTo>
                  <a:lnTo>
                    <a:pt x="259" y="300"/>
                  </a:lnTo>
                  <a:lnTo>
                    <a:pt x="206" y="300"/>
                  </a:lnTo>
                  <a:lnTo>
                    <a:pt x="206" y="285"/>
                  </a:lnTo>
                  <a:lnTo>
                    <a:pt x="187" y="267"/>
                  </a:lnTo>
                  <a:lnTo>
                    <a:pt x="147" y="265"/>
                  </a:lnTo>
                  <a:lnTo>
                    <a:pt x="180" y="285"/>
                  </a:lnTo>
                  <a:lnTo>
                    <a:pt x="134" y="295"/>
                  </a:lnTo>
                  <a:lnTo>
                    <a:pt x="62" y="281"/>
                  </a:lnTo>
                  <a:lnTo>
                    <a:pt x="35" y="285"/>
                  </a:lnTo>
                  <a:lnTo>
                    <a:pt x="45" y="181"/>
                  </a:lnTo>
                  <a:lnTo>
                    <a:pt x="1" y="99"/>
                  </a:lnTo>
                  <a:lnTo>
                    <a:pt x="0" y="7"/>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83" name="Freeform 82"/>
            <p:cNvSpPr>
              <a:spLocks/>
            </p:cNvSpPr>
            <p:nvPr/>
          </p:nvSpPr>
          <p:spPr bwMode="auto">
            <a:xfrm>
              <a:off x="6113889" y="1146528"/>
              <a:ext cx="671195" cy="785630"/>
            </a:xfrm>
            <a:custGeom>
              <a:avLst/>
              <a:gdLst>
                <a:gd name="T0" fmla="*/ 0 w 400"/>
                <a:gd name="T1" fmla="*/ 38 h 485"/>
                <a:gd name="T2" fmla="*/ 144 w 400"/>
                <a:gd name="T3" fmla="*/ 38 h 485"/>
                <a:gd name="T4" fmla="*/ 143 w 400"/>
                <a:gd name="T5" fmla="*/ 0 h 485"/>
                <a:gd name="T6" fmla="*/ 172 w 400"/>
                <a:gd name="T7" fmla="*/ 11 h 485"/>
                <a:gd name="T8" fmla="*/ 181 w 400"/>
                <a:gd name="T9" fmla="*/ 40 h 485"/>
                <a:gd name="T10" fmla="*/ 248 w 400"/>
                <a:gd name="T11" fmla="*/ 72 h 485"/>
                <a:gd name="T12" fmla="*/ 268 w 400"/>
                <a:gd name="T13" fmla="*/ 58 h 485"/>
                <a:gd name="T14" fmla="*/ 311 w 400"/>
                <a:gd name="T15" fmla="*/ 58 h 485"/>
                <a:gd name="T16" fmla="*/ 342 w 400"/>
                <a:gd name="T17" fmla="*/ 86 h 485"/>
                <a:gd name="T18" fmla="*/ 364 w 400"/>
                <a:gd name="T19" fmla="*/ 76 h 485"/>
                <a:gd name="T20" fmla="*/ 422 w 400"/>
                <a:gd name="T21" fmla="*/ 87 h 485"/>
                <a:gd name="T22" fmla="*/ 444 w 400"/>
                <a:gd name="T23" fmla="*/ 66 h 485"/>
                <a:gd name="T24" fmla="*/ 482 w 400"/>
                <a:gd name="T25" fmla="*/ 83 h 485"/>
                <a:gd name="T26" fmla="*/ 550 w 400"/>
                <a:gd name="T27" fmla="*/ 80 h 485"/>
                <a:gd name="T28" fmla="*/ 439 w 400"/>
                <a:gd name="T29" fmla="*/ 140 h 485"/>
                <a:gd name="T30" fmla="*/ 385 w 400"/>
                <a:gd name="T31" fmla="*/ 193 h 485"/>
                <a:gd name="T32" fmla="*/ 396 w 400"/>
                <a:gd name="T33" fmla="*/ 269 h 485"/>
                <a:gd name="T34" fmla="*/ 358 w 400"/>
                <a:gd name="T35" fmla="*/ 301 h 485"/>
                <a:gd name="T36" fmla="*/ 372 w 400"/>
                <a:gd name="T37" fmla="*/ 324 h 485"/>
                <a:gd name="T38" fmla="*/ 372 w 400"/>
                <a:gd name="T39" fmla="*/ 380 h 485"/>
                <a:gd name="T40" fmla="*/ 411 w 400"/>
                <a:gd name="T41" fmla="*/ 380 h 485"/>
                <a:gd name="T42" fmla="*/ 467 w 400"/>
                <a:gd name="T43" fmla="*/ 421 h 485"/>
                <a:gd name="T44" fmla="*/ 488 w 400"/>
                <a:gd name="T45" fmla="*/ 471 h 485"/>
                <a:gd name="T46" fmla="*/ 101 w 400"/>
                <a:gd name="T47" fmla="*/ 485 h 485"/>
                <a:gd name="T48" fmla="*/ 102 w 400"/>
                <a:gd name="T49" fmla="*/ 351 h 485"/>
                <a:gd name="T50" fmla="*/ 67 w 400"/>
                <a:gd name="T51" fmla="*/ 321 h 485"/>
                <a:gd name="T52" fmla="*/ 80 w 400"/>
                <a:gd name="T53" fmla="*/ 286 h 485"/>
                <a:gd name="T54" fmla="*/ 90 w 400"/>
                <a:gd name="T55" fmla="*/ 266 h 485"/>
                <a:gd name="T56" fmla="*/ 67 w 400"/>
                <a:gd name="T57" fmla="*/ 173 h 485"/>
                <a:gd name="T58" fmla="*/ 34 w 400"/>
                <a:gd name="T59" fmla="*/ 112 h 485"/>
                <a:gd name="T60" fmla="*/ 0 w 400"/>
                <a:gd name="T61" fmla="*/ 38 h 4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0"/>
                <a:gd name="T94" fmla="*/ 0 h 485"/>
                <a:gd name="T95" fmla="*/ 400 w 400"/>
                <a:gd name="T96" fmla="*/ 485 h 4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0" h="485">
                  <a:moveTo>
                    <a:pt x="0" y="38"/>
                  </a:moveTo>
                  <a:lnTo>
                    <a:pt x="105" y="38"/>
                  </a:lnTo>
                  <a:lnTo>
                    <a:pt x="104" y="0"/>
                  </a:lnTo>
                  <a:lnTo>
                    <a:pt x="126" y="11"/>
                  </a:lnTo>
                  <a:lnTo>
                    <a:pt x="131" y="40"/>
                  </a:lnTo>
                  <a:lnTo>
                    <a:pt x="181" y="72"/>
                  </a:lnTo>
                  <a:lnTo>
                    <a:pt x="196" y="58"/>
                  </a:lnTo>
                  <a:lnTo>
                    <a:pt x="226" y="58"/>
                  </a:lnTo>
                  <a:lnTo>
                    <a:pt x="249" y="86"/>
                  </a:lnTo>
                  <a:lnTo>
                    <a:pt x="264" y="76"/>
                  </a:lnTo>
                  <a:lnTo>
                    <a:pt x="308" y="87"/>
                  </a:lnTo>
                  <a:lnTo>
                    <a:pt x="323" y="66"/>
                  </a:lnTo>
                  <a:lnTo>
                    <a:pt x="351" y="83"/>
                  </a:lnTo>
                  <a:lnTo>
                    <a:pt x="400" y="80"/>
                  </a:lnTo>
                  <a:lnTo>
                    <a:pt x="320" y="140"/>
                  </a:lnTo>
                  <a:lnTo>
                    <a:pt x="281" y="193"/>
                  </a:lnTo>
                  <a:lnTo>
                    <a:pt x="288" y="269"/>
                  </a:lnTo>
                  <a:lnTo>
                    <a:pt x="261" y="301"/>
                  </a:lnTo>
                  <a:lnTo>
                    <a:pt x="272" y="324"/>
                  </a:lnTo>
                  <a:lnTo>
                    <a:pt x="272" y="380"/>
                  </a:lnTo>
                  <a:lnTo>
                    <a:pt x="299" y="380"/>
                  </a:lnTo>
                  <a:lnTo>
                    <a:pt x="340" y="421"/>
                  </a:lnTo>
                  <a:lnTo>
                    <a:pt x="356" y="471"/>
                  </a:lnTo>
                  <a:lnTo>
                    <a:pt x="73" y="485"/>
                  </a:lnTo>
                  <a:lnTo>
                    <a:pt x="74" y="351"/>
                  </a:lnTo>
                  <a:lnTo>
                    <a:pt x="49" y="321"/>
                  </a:lnTo>
                  <a:lnTo>
                    <a:pt x="58" y="286"/>
                  </a:lnTo>
                  <a:lnTo>
                    <a:pt x="66" y="266"/>
                  </a:lnTo>
                  <a:lnTo>
                    <a:pt x="49" y="173"/>
                  </a:lnTo>
                  <a:lnTo>
                    <a:pt x="25" y="112"/>
                  </a:lnTo>
                  <a:lnTo>
                    <a:pt x="0" y="38"/>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84" name="Freeform 83"/>
            <p:cNvSpPr>
              <a:spLocks/>
            </p:cNvSpPr>
            <p:nvPr/>
          </p:nvSpPr>
          <p:spPr bwMode="auto">
            <a:xfrm>
              <a:off x="6544833" y="1409063"/>
              <a:ext cx="498763" cy="627212"/>
            </a:xfrm>
            <a:custGeom>
              <a:avLst/>
              <a:gdLst>
                <a:gd name="T0" fmla="*/ 30 w 304"/>
                <a:gd name="T1" fmla="*/ 26 h 382"/>
                <a:gd name="T2" fmla="*/ 62 w 304"/>
                <a:gd name="T3" fmla="*/ 23 h 382"/>
                <a:gd name="T4" fmla="*/ 89 w 304"/>
                <a:gd name="T5" fmla="*/ 23 h 382"/>
                <a:gd name="T6" fmla="*/ 108 w 304"/>
                <a:gd name="T7" fmla="*/ 0 h 382"/>
                <a:gd name="T8" fmla="*/ 120 w 304"/>
                <a:gd name="T9" fmla="*/ 28 h 382"/>
                <a:gd name="T10" fmla="*/ 167 w 304"/>
                <a:gd name="T11" fmla="*/ 28 h 382"/>
                <a:gd name="T12" fmla="*/ 189 w 304"/>
                <a:gd name="T13" fmla="*/ 54 h 382"/>
                <a:gd name="T14" fmla="*/ 237 w 304"/>
                <a:gd name="T15" fmla="*/ 47 h 382"/>
                <a:gd name="T16" fmla="*/ 268 w 304"/>
                <a:gd name="T17" fmla="*/ 64 h 382"/>
                <a:gd name="T18" fmla="*/ 327 w 304"/>
                <a:gd name="T19" fmla="*/ 75 h 382"/>
                <a:gd name="T20" fmla="*/ 338 w 304"/>
                <a:gd name="T21" fmla="*/ 95 h 382"/>
                <a:gd name="T22" fmla="*/ 368 w 304"/>
                <a:gd name="T23" fmla="*/ 97 h 382"/>
                <a:gd name="T24" fmla="*/ 357 w 304"/>
                <a:gd name="T25" fmla="*/ 117 h 382"/>
                <a:gd name="T26" fmla="*/ 369 w 304"/>
                <a:gd name="T27" fmla="*/ 139 h 382"/>
                <a:gd name="T28" fmla="*/ 351 w 304"/>
                <a:gd name="T29" fmla="*/ 167 h 382"/>
                <a:gd name="T30" fmla="*/ 365 w 304"/>
                <a:gd name="T31" fmla="*/ 173 h 382"/>
                <a:gd name="T32" fmla="*/ 397 w 304"/>
                <a:gd name="T33" fmla="*/ 142 h 382"/>
                <a:gd name="T34" fmla="*/ 396 w 304"/>
                <a:gd name="T35" fmla="*/ 132 h 382"/>
                <a:gd name="T36" fmla="*/ 407 w 304"/>
                <a:gd name="T37" fmla="*/ 127 h 382"/>
                <a:gd name="T38" fmla="*/ 417 w 304"/>
                <a:gd name="T39" fmla="*/ 142 h 382"/>
                <a:gd name="T40" fmla="*/ 390 w 304"/>
                <a:gd name="T41" fmla="*/ 164 h 382"/>
                <a:gd name="T42" fmla="*/ 382 w 304"/>
                <a:gd name="T43" fmla="*/ 212 h 382"/>
                <a:gd name="T44" fmla="*/ 382 w 304"/>
                <a:gd name="T45" fmla="*/ 293 h 382"/>
                <a:gd name="T46" fmla="*/ 397 w 304"/>
                <a:gd name="T47" fmla="*/ 307 h 382"/>
                <a:gd name="T48" fmla="*/ 389 w 304"/>
                <a:gd name="T49" fmla="*/ 358 h 382"/>
                <a:gd name="T50" fmla="*/ 194 w 304"/>
                <a:gd name="T51" fmla="*/ 382 h 382"/>
                <a:gd name="T52" fmla="*/ 143 w 304"/>
                <a:gd name="T53" fmla="*/ 359 h 382"/>
                <a:gd name="T54" fmla="*/ 153 w 304"/>
                <a:gd name="T55" fmla="*/ 328 h 382"/>
                <a:gd name="T56" fmla="*/ 129 w 304"/>
                <a:gd name="T57" fmla="*/ 295 h 382"/>
                <a:gd name="T58" fmla="*/ 108 w 304"/>
                <a:gd name="T59" fmla="*/ 254 h 382"/>
                <a:gd name="T60" fmla="*/ 52 w 304"/>
                <a:gd name="T61" fmla="*/ 213 h 382"/>
                <a:gd name="T62" fmla="*/ 17 w 304"/>
                <a:gd name="T63" fmla="*/ 213 h 382"/>
                <a:gd name="T64" fmla="*/ 17 w 304"/>
                <a:gd name="T65" fmla="*/ 157 h 382"/>
                <a:gd name="T66" fmla="*/ 0 w 304"/>
                <a:gd name="T67" fmla="*/ 135 h 382"/>
                <a:gd name="T68" fmla="*/ 38 w 304"/>
                <a:gd name="T69" fmla="*/ 102 h 382"/>
                <a:gd name="T70" fmla="*/ 30 w 304"/>
                <a:gd name="T71" fmla="*/ 26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382"/>
                <a:gd name="T110" fmla="*/ 304 w 304"/>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382">
                  <a:moveTo>
                    <a:pt x="22" y="26"/>
                  </a:moveTo>
                  <a:lnTo>
                    <a:pt x="45" y="23"/>
                  </a:lnTo>
                  <a:lnTo>
                    <a:pt x="65" y="23"/>
                  </a:lnTo>
                  <a:lnTo>
                    <a:pt x="79" y="0"/>
                  </a:lnTo>
                  <a:lnTo>
                    <a:pt x="88" y="28"/>
                  </a:lnTo>
                  <a:lnTo>
                    <a:pt x="121" y="28"/>
                  </a:lnTo>
                  <a:lnTo>
                    <a:pt x="139" y="54"/>
                  </a:lnTo>
                  <a:lnTo>
                    <a:pt x="173" y="47"/>
                  </a:lnTo>
                  <a:lnTo>
                    <a:pt x="196" y="64"/>
                  </a:lnTo>
                  <a:lnTo>
                    <a:pt x="238" y="75"/>
                  </a:lnTo>
                  <a:lnTo>
                    <a:pt x="246" y="95"/>
                  </a:lnTo>
                  <a:lnTo>
                    <a:pt x="268" y="97"/>
                  </a:lnTo>
                  <a:lnTo>
                    <a:pt x="261" y="117"/>
                  </a:lnTo>
                  <a:lnTo>
                    <a:pt x="269" y="139"/>
                  </a:lnTo>
                  <a:lnTo>
                    <a:pt x="255" y="167"/>
                  </a:lnTo>
                  <a:lnTo>
                    <a:pt x="265" y="173"/>
                  </a:lnTo>
                  <a:lnTo>
                    <a:pt x="289" y="142"/>
                  </a:lnTo>
                  <a:lnTo>
                    <a:pt x="288" y="132"/>
                  </a:lnTo>
                  <a:lnTo>
                    <a:pt x="297" y="127"/>
                  </a:lnTo>
                  <a:lnTo>
                    <a:pt x="304" y="142"/>
                  </a:lnTo>
                  <a:lnTo>
                    <a:pt x="285" y="164"/>
                  </a:lnTo>
                  <a:lnTo>
                    <a:pt x="278" y="212"/>
                  </a:lnTo>
                  <a:lnTo>
                    <a:pt x="278" y="293"/>
                  </a:lnTo>
                  <a:lnTo>
                    <a:pt x="289" y="307"/>
                  </a:lnTo>
                  <a:lnTo>
                    <a:pt x="284" y="358"/>
                  </a:lnTo>
                  <a:lnTo>
                    <a:pt x="140" y="382"/>
                  </a:lnTo>
                  <a:lnTo>
                    <a:pt x="104" y="359"/>
                  </a:lnTo>
                  <a:lnTo>
                    <a:pt x="111" y="328"/>
                  </a:lnTo>
                  <a:lnTo>
                    <a:pt x="94" y="295"/>
                  </a:lnTo>
                  <a:lnTo>
                    <a:pt x="79" y="254"/>
                  </a:lnTo>
                  <a:lnTo>
                    <a:pt x="38" y="213"/>
                  </a:lnTo>
                  <a:lnTo>
                    <a:pt x="13" y="213"/>
                  </a:lnTo>
                  <a:lnTo>
                    <a:pt x="13" y="157"/>
                  </a:lnTo>
                  <a:lnTo>
                    <a:pt x="0" y="135"/>
                  </a:lnTo>
                  <a:lnTo>
                    <a:pt x="28" y="102"/>
                  </a:lnTo>
                  <a:lnTo>
                    <a:pt x="22" y="26"/>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85" name="Freeform 84"/>
            <p:cNvSpPr>
              <a:spLocks/>
            </p:cNvSpPr>
            <p:nvPr/>
          </p:nvSpPr>
          <p:spPr bwMode="auto">
            <a:xfrm>
              <a:off x="6748189" y="1321608"/>
              <a:ext cx="538391" cy="248698"/>
            </a:xfrm>
            <a:custGeom>
              <a:avLst/>
              <a:gdLst>
                <a:gd name="T0" fmla="*/ 0 w 327"/>
                <a:gd name="T1" fmla="*/ 84 h 152"/>
                <a:gd name="T2" fmla="*/ 101 w 327"/>
                <a:gd name="T3" fmla="*/ 0 h 152"/>
                <a:gd name="T4" fmla="*/ 84 w 327"/>
                <a:gd name="T5" fmla="*/ 34 h 152"/>
                <a:gd name="T6" fmla="*/ 98 w 327"/>
                <a:gd name="T7" fmla="*/ 45 h 152"/>
                <a:gd name="T8" fmla="*/ 129 w 327"/>
                <a:gd name="T9" fmla="*/ 31 h 152"/>
                <a:gd name="T10" fmla="*/ 198 w 327"/>
                <a:gd name="T11" fmla="*/ 52 h 152"/>
                <a:gd name="T12" fmla="*/ 229 w 327"/>
                <a:gd name="T13" fmla="*/ 34 h 152"/>
                <a:gd name="T14" fmla="*/ 325 w 327"/>
                <a:gd name="T15" fmla="*/ 25 h 152"/>
                <a:gd name="T16" fmla="*/ 342 w 327"/>
                <a:gd name="T17" fmla="*/ 46 h 152"/>
                <a:gd name="T18" fmla="*/ 377 w 327"/>
                <a:gd name="T19" fmla="*/ 41 h 152"/>
                <a:gd name="T20" fmla="*/ 451 w 327"/>
                <a:gd name="T21" fmla="*/ 64 h 152"/>
                <a:gd name="T22" fmla="*/ 454 w 327"/>
                <a:gd name="T23" fmla="*/ 80 h 152"/>
                <a:gd name="T24" fmla="*/ 376 w 327"/>
                <a:gd name="T25" fmla="*/ 94 h 152"/>
                <a:gd name="T26" fmla="*/ 355 w 327"/>
                <a:gd name="T27" fmla="*/ 84 h 152"/>
                <a:gd name="T28" fmla="*/ 315 w 327"/>
                <a:gd name="T29" fmla="*/ 87 h 152"/>
                <a:gd name="T30" fmla="*/ 270 w 327"/>
                <a:gd name="T31" fmla="*/ 108 h 152"/>
                <a:gd name="T32" fmla="*/ 248 w 327"/>
                <a:gd name="T33" fmla="*/ 109 h 152"/>
                <a:gd name="T34" fmla="*/ 230 w 327"/>
                <a:gd name="T35" fmla="*/ 94 h 152"/>
                <a:gd name="T36" fmla="*/ 206 w 327"/>
                <a:gd name="T37" fmla="*/ 151 h 152"/>
                <a:gd name="T38" fmla="*/ 177 w 327"/>
                <a:gd name="T39" fmla="*/ 152 h 152"/>
                <a:gd name="T40" fmla="*/ 164 w 327"/>
                <a:gd name="T41" fmla="*/ 129 h 152"/>
                <a:gd name="T42" fmla="*/ 102 w 327"/>
                <a:gd name="T43" fmla="*/ 119 h 152"/>
                <a:gd name="T44" fmla="*/ 75 w 327"/>
                <a:gd name="T45" fmla="*/ 102 h 152"/>
                <a:gd name="T46" fmla="*/ 26 w 327"/>
                <a:gd name="T47" fmla="*/ 108 h 152"/>
                <a:gd name="T48" fmla="*/ 0 w 327"/>
                <a:gd name="T49" fmla="*/ 84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7"/>
                <a:gd name="T76" fmla="*/ 0 h 152"/>
                <a:gd name="T77" fmla="*/ 327 w 327"/>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7" h="152">
                  <a:moveTo>
                    <a:pt x="0" y="84"/>
                  </a:moveTo>
                  <a:lnTo>
                    <a:pt x="73" y="0"/>
                  </a:lnTo>
                  <a:lnTo>
                    <a:pt x="60" y="34"/>
                  </a:lnTo>
                  <a:lnTo>
                    <a:pt x="70" y="45"/>
                  </a:lnTo>
                  <a:lnTo>
                    <a:pt x="93" y="31"/>
                  </a:lnTo>
                  <a:lnTo>
                    <a:pt x="143" y="52"/>
                  </a:lnTo>
                  <a:lnTo>
                    <a:pt x="165" y="34"/>
                  </a:lnTo>
                  <a:lnTo>
                    <a:pt x="233" y="25"/>
                  </a:lnTo>
                  <a:lnTo>
                    <a:pt x="246" y="46"/>
                  </a:lnTo>
                  <a:lnTo>
                    <a:pt x="272" y="41"/>
                  </a:lnTo>
                  <a:lnTo>
                    <a:pt x="324" y="64"/>
                  </a:lnTo>
                  <a:lnTo>
                    <a:pt x="327" y="80"/>
                  </a:lnTo>
                  <a:lnTo>
                    <a:pt x="271" y="94"/>
                  </a:lnTo>
                  <a:lnTo>
                    <a:pt x="255" y="84"/>
                  </a:lnTo>
                  <a:lnTo>
                    <a:pt x="227" y="87"/>
                  </a:lnTo>
                  <a:lnTo>
                    <a:pt x="194" y="108"/>
                  </a:lnTo>
                  <a:lnTo>
                    <a:pt x="178" y="109"/>
                  </a:lnTo>
                  <a:lnTo>
                    <a:pt x="166" y="94"/>
                  </a:lnTo>
                  <a:lnTo>
                    <a:pt x="148" y="151"/>
                  </a:lnTo>
                  <a:lnTo>
                    <a:pt x="127" y="152"/>
                  </a:lnTo>
                  <a:lnTo>
                    <a:pt x="118" y="129"/>
                  </a:lnTo>
                  <a:lnTo>
                    <a:pt x="74" y="119"/>
                  </a:lnTo>
                  <a:lnTo>
                    <a:pt x="54" y="102"/>
                  </a:lnTo>
                  <a:lnTo>
                    <a:pt x="18" y="108"/>
                  </a:lnTo>
                  <a:lnTo>
                    <a:pt x="0" y="84"/>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86" name="Freeform 85"/>
            <p:cNvSpPr>
              <a:spLocks/>
            </p:cNvSpPr>
            <p:nvPr/>
          </p:nvSpPr>
          <p:spPr bwMode="auto">
            <a:xfrm>
              <a:off x="7112791" y="1496517"/>
              <a:ext cx="382613" cy="558888"/>
            </a:xfrm>
            <a:custGeom>
              <a:avLst/>
              <a:gdLst>
                <a:gd name="T0" fmla="*/ 81 w 234"/>
                <a:gd name="T1" fmla="*/ 14 h 341"/>
                <a:gd name="T2" fmla="*/ 91 w 234"/>
                <a:gd name="T3" fmla="*/ 35 h 341"/>
                <a:gd name="T4" fmla="*/ 69 w 234"/>
                <a:gd name="T5" fmla="*/ 48 h 341"/>
                <a:gd name="T6" fmla="*/ 68 w 234"/>
                <a:gd name="T7" fmla="*/ 102 h 341"/>
                <a:gd name="T8" fmla="*/ 56 w 234"/>
                <a:gd name="T9" fmla="*/ 67 h 341"/>
                <a:gd name="T10" fmla="*/ 11 w 234"/>
                <a:gd name="T11" fmla="*/ 101 h 341"/>
                <a:gd name="T12" fmla="*/ 0 w 234"/>
                <a:gd name="T13" fmla="*/ 199 h 341"/>
                <a:gd name="T14" fmla="*/ 29 w 234"/>
                <a:gd name="T15" fmla="*/ 247 h 341"/>
                <a:gd name="T16" fmla="*/ 32 w 234"/>
                <a:gd name="T17" fmla="*/ 272 h 341"/>
                <a:gd name="T18" fmla="*/ 34 w 234"/>
                <a:gd name="T19" fmla="*/ 292 h 341"/>
                <a:gd name="T20" fmla="*/ 32 w 234"/>
                <a:gd name="T21" fmla="*/ 309 h 341"/>
                <a:gd name="T22" fmla="*/ 27 w 234"/>
                <a:gd name="T23" fmla="*/ 341 h 341"/>
                <a:gd name="T24" fmla="*/ 152 w 234"/>
                <a:gd name="T25" fmla="*/ 335 h 341"/>
                <a:gd name="T26" fmla="*/ 318 w 234"/>
                <a:gd name="T27" fmla="*/ 323 h 341"/>
                <a:gd name="T28" fmla="*/ 289 w 234"/>
                <a:gd name="T29" fmla="*/ 316 h 341"/>
                <a:gd name="T30" fmla="*/ 271 w 234"/>
                <a:gd name="T31" fmla="*/ 299 h 341"/>
                <a:gd name="T32" fmla="*/ 297 w 234"/>
                <a:gd name="T33" fmla="*/ 283 h 341"/>
                <a:gd name="T34" fmla="*/ 297 w 234"/>
                <a:gd name="T35" fmla="*/ 265 h 341"/>
                <a:gd name="T36" fmla="*/ 284 w 234"/>
                <a:gd name="T37" fmla="*/ 248 h 341"/>
                <a:gd name="T38" fmla="*/ 297 w 234"/>
                <a:gd name="T39" fmla="*/ 236 h 341"/>
                <a:gd name="T40" fmla="*/ 320 w 234"/>
                <a:gd name="T41" fmla="*/ 238 h 341"/>
                <a:gd name="T42" fmla="*/ 315 w 234"/>
                <a:gd name="T43" fmla="*/ 191 h 341"/>
                <a:gd name="T44" fmla="*/ 308 w 234"/>
                <a:gd name="T45" fmla="*/ 162 h 341"/>
                <a:gd name="T46" fmla="*/ 296 w 234"/>
                <a:gd name="T47" fmla="*/ 145 h 341"/>
                <a:gd name="T48" fmla="*/ 282 w 234"/>
                <a:gd name="T49" fmla="*/ 134 h 341"/>
                <a:gd name="T50" fmla="*/ 262 w 234"/>
                <a:gd name="T51" fmla="*/ 131 h 341"/>
                <a:gd name="T52" fmla="*/ 242 w 234"/>
                <a:gd name="T53" fmla="*/ 131 h 341"/>
                <a:gd name="T54" fmla="*/ 219 w 234"/>
                <a:gd name="T55" fmla="*/ 153 h 341"/>
                <a:gd name="T56" fmla="*/ 207 w 234"/>
                <a:gd name="T57" fmla="*/ 160 h 341"/>
                <a:gd name="T58" fmla="*/ 199 w 234"/>
                <a:gd name="T59" fmla="*/ 162 h 341"/>
                <a:gd name="T60" fmla="*/ 187 w 234"/>
                <a:gd name="T61" fmla="*/ 159 h 341"/>
                <a:gd name="T62" fmla="*/ 185 w 234"/>
                <a:gd name="T63" fmla="*/ 148 h 341"/>
                <a:gd name="T64" fmla="*/ 187 w 234"/>
                <a:gd name="T65" fmla="*/ 141 h 341"/>
                <a:gd name="T66" fmla="*/ 198 w 234"/>
                <a:gd name="T67" fmla="*/ 134 h 341"/>
                <a:gd name="T68" fmla="*/ 205 w 234"/>
                <a:gd name="T69" fmla="*/ 131 h 341"/>
                <a:gd name="T70" fmla="*/ 215 w 234"/>
                <a:gd name="T71" fmla="*/ 129 h 341"/>
                <a:gd name="T72" fmla="*/ 215 w 234"/>
                <a:gd name="T73" fmla="*/ 117 h 341"/>
                <a:gd name="T74" fmla="*/ 239 w 234"/>
                <a:gd name="T75" fmla="*/ 102 h 341"/>
                <a:gd name="T76" fmla="*/ 215 w 234"/>
                <a:gd name="T77" fmla="*/ 58 h 341"/>
                <a:gd name="T78" fmla="*/ 215 w 234"/>
                <a:gd name="T79" fmla="*/ 37 h 341"/>
                <a:gd name="T80" fmla="*/ 174 w 234"/>
                <a:gd name="T81" fmla="*/ 28 h 341"/>
                <a:gd name="T82" fmla="*/ 116 w 234"/>
                <a:gd name="T83" fmla="*/ 0 h 341"/>
                <a:gd name="T84" fmla="*/ 81 w 234"/>
                <a:gd name="T85" fmla="*/ 14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4"/>
                <a:gd name="T130" fmla="*/ 0 h 341"/>
                <a:gd name="T131" fmla="*/ 234 w 234"/>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4" h="341">
                  <a:moveTo>
                    <a:pt x="59" y="14"/>
                  </a:moveTo>
                  <a:lnTo>
                    <a:pt x="67" y="35"/>
                  </a:lnTo>
                  <a:lnTo>
                    <a:pt x="51" y="48"/>
                  </a:lnTo>
                  <a:lnTo>
                    <a:pt x="50" y="102"/>
                  </a:lnTo>
                  <a:lnTo>
                    <a:pt x="41" y="67"/>
                  </a:lnTo>
                  <a:lnTo>
                    <a:pt x="7" y="101"/>
                  </a:lnTo>
                  <a:lnTo>
                    <a:pt x="0" y="199"/>
                  </a:lnTo>
                  <a:lnTo>
                    <a:pt x="21" y="247"/>
                  </a:lnTo>
                  <a:lnTo>
                    <a:pt x="24" y="272"/>
                  </a:lnTo>
                  <a:lnTo>
                    <a:pt x="25" y="292"/>
                  </a:lnTo>
                  <a:lnTo>
                    <a:pt x="24" y="309"/>
                  </a:lnTo>
                  <a:lnTo>
                    <a:pt x="19" y="341"/>
                  </a:lnTo>
                  <a:lnTo>
                    <a:pt x="111" y="335"/>
                  </a:lnTo>
                  <a:lnTo>
                    <a:pt x="233" y="323"/>
                  </a:lnTo>
                  <a:lnTo>
                    <a:pt x="211" y="316"/>
                  </a:lnTo>
                  <a:lnTo>
                    <a:pt x="199" y="299"/>
                  </a:lnTo>
                  <a:lnTo>
                    <a:pt x="217" y="283"/>
                  </a:lnTo>
                  <a:lnTo>
                    <a:pt x="217" y="265"/>
                  </a:lnTo>
                  <a:lnTo>
                    <a:pt x="208" y="248"/>
                  </a:lnTo>
                  <a:lnTo>
                    <a:pt x="217" y="236"/>
                  </a:lnTo>
                  <a:lnTo>
                    <a:pt x="234" y="238"/>
                  </a:lnTo>
                  <a:lnTo>
                    <a:pt x="230" y="191"/>
                  </a:lnTo>
                  <a:lnTo>
                    <a:pt x="226" y="162"/>
                  </a:lnTo>
                  <a:lnTo>
                    <a:pt x="216" y="145"/>
                  </a:lnTo>
                  <a:lnTo>
                    <a:pt x="206" y="134"/>
                  </a:lnTo>
                  <a:lnTo>
                    <a:pt x="191" y="131"/>
                  </a:lnTo>
                  <a:lnTo>
                    <a:pt x="177" y="131"/>
                  </a:lnTo>
                  <a:lnTo>
                    <a:pt x="161" y="153"/>
                  </a:lnTo>
                  <a:lnTo>
                    <a:pt x="152" y="160"/>
                  </a:lnTo>
                  <a:lnTo>
                    <a:pt x="145" y="162"/>
                  </a:lnTo>
                  <a:lnTo>
                    <a:pt x="137" y="159"/>
                  </a:lnTo>
                  <a:lnTo>
                    <a:pt x="135" y="148"/>
                  </a:lnTo>
                  <a:lnTo>
                    <a:pt x="137" y="141"/>
                  </a:lnTo>
                  <a:lnTo>
                    <a:pt x="144" y="134"/>
                  </a:lnTo>
                  <a:lnTo>
                    <a:pt x="151" y="131"/>
                  </a:lnTo>
                  <a:lnTo>
                    <a:pt x="157" y="129"/>
                  </a:lnTo>
                  <a:lnTo>
                    <a:pt x="157" y="117"/>
                  </a:lnTo>
                  <a:lnTo>
                    <a:pt x="175" y="102"/>
                  </a:lnTo>
                  <a:lnTo>
                    <a:pt x="157" y="58"/>
                  </a:lnTo>
                  <a:lnTo>
                    <a:pt x="157" y="37"/>
                  </a:lnTo>
                  <a:lnTo>
                    <a:pt x="128" y="28"/>
                  </a:lnTo>
                  <a:lnTo>
                    <a:pt x="85" y="0"/>
                  </a:lnTo>
                  <a:lnTo>
                    <a:pt x="59" y="14"/>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87" name="Freeform 86"/>
            <p:cNvSpPr>
              <a:spLocks/>
            </p:cNvSpPr>
            <p:nvPr/>
          </p:nvSpPr>
          <p:spPr bwMode="auto">
            <a:xfrm>
              <a:off x="7600622" y="2834296"/>
              <a:ext cx="491931" cy="418141"/>
            </a:xfrm>
            <a:custGeom>
              <a:avLst/>
              <a:gdLst>
                <a:gd name="T0" fmla="*/ 15 w 300"/>
                <a:gd name="T1" fmla="*/ 46 h 255"/>
                <a:gd name="T2" fmla="*/ 48 w 300"/>
                <a:gd name="T3" fmla="*/ 21 h 255"/>
                <a:gd name="T4" fmla="*/ 171 w 300"/>
                <a:gd name="T5" fmla="*/ 0 h 255"/>
                <a:gd name="T6" fmla="*/ 210 w 300"/>
                <a:gd name="T7" fmla="*/ 14 h 255"/>
                <a:gd name="T8" fmla="*/ 288 w 300"/>
                <a:gd name="T9" fmla="*/ 4 h 255"/>
                <a:gd name="T10" fmla="*/ 353 w 300"/>
                <a:gd name="T11" fmla="*/ 40 h 255"/>
                <a:gd name="T12" fmla="*/ 413 w 300"/>
                <a:gd name="T13" fmla="*/ 68 h 255"/>
                <a:gd name="T14" fmla="*/ 380 w 300"/>
                <a:gd name="T15" fmla="*/ 145 h 255"/>
                <a:gd name="T16" fmla="*/ 331 w 300"/>
                <a:gd name="T17" fmla="*/ 183 h 255"/>
                <a:gd name="T18" fmla="*/ 276 w 300"/>
                <a:gd name="T19" fmla="*/ 195 h 255"/>
                <a:gd name="T20" fmla="*/ 286 w 300"/>
                <a:gd name="T21" fmla="*/ 226 h 255"/>
                <a:gd name="T22" fmla="*/ 253 w 300"/>
                <a:gd name="T23" fmla="*/ 255 h 255"/>
                <a:gd name="T24" fmla="*/ 192 w 300"/>
                <a:gd name="T25" fmla="*/ 183 h 255"/>
                <a:gd name="T26" fmla="*/ 28 w 300"/>
                <a:gd name="T27" fmla="*/ 68 h 255"/>
                <a:gd name="T28" fmla="*/ 0 w 300"/>
                <a:gd name="T29" fmla="*/ 68 h 255"/>
                <a:gd name="T30" fmla="*/ 15 w 300"/>
                <a:gd name="T31" fmla="*/ 46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0"/>
                <a:gd name="T49" fmla="*/ 0 h 255"/>
                <a:gd name="T50" fmla="*/ 300 w 300"/>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0" h="255">
                  <a:moveTo>
                    <a:pt x="11" y="46"/>
                  </a:moveTo>
                  <a:lnTo>
                    <a:pt x="35" y="21"/>
                  </a:lnTo>
                  <a:lnTo>
                    <a:pt x="125" y="0"/>
                  </a:lnTo>
                  <a:lnTo>
                    <a:pt x="152" y="14"/>
                  </a:lnTo>
                  <a:lnTo>
                    <a:pt x="210" y="4"/>
                  </a:lnTo>
                  <a:lnTo>
                    <a:pt x="257" y="40"/>
                  </a:lnTo>
                  <a:lnTo>
                    <a:pt x="300" y="68"/>
                  </a:lnTo>
                  <a:lnTo>
                    <a:pt x="276" y="145"/>
                  </a:lnTo>
                  <a:lnTo>
                    <a:pt x="240" y="183"/>
                  </a:lnTo>
                  <a:lnTo>
                    <a:pt x="200" y="195"/>
                  </a:lnTo>
                  <a:lnTo>
                    <a:pt x="208" y="226"/>
                  </a:lnTo>
                  <a:lnTo>
                    <a:pt x="184" y="255"/>
                  </a:lnTo>
                  <a:lnTo>
                    <a:pt x="138" y="183"/>
                  </a:lnTo>
                  <a:lnTo>
                    <a:pt x="20" y="68"/>
                  </a:lnTo>
                  <a:lnTo>
                    <a:pt x="0" y="68"/>
                  </a:lnTo>
                  <a:lnTo>
                    <a:pt x="11" y="46"/>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88" name="Freeform 87"/>
            <p:cNvSpPr>
              <a:spLocks/>
            </p:cNvSpPr>
            <p:nvPr/>
          </p:nvSpPr>
          <p:spPr bwMode="auto">
            <a:xfrm>
              <a:off x="7537764" y="2218015"/>
              <a:ext cx="740629" cy="496031"/>
            </a:xfrm>
            <a:custGeom>
              <a:avLst/>
              <a:gdLst>
                <a:gd name="T0" fmla="*/ 102 w 452"/>
                <a:gd name="T1" fmla="*/ 211 h 302"/>
                <a:gd name="T2" fmla="*/ 83 w 452"/>
                <a:gd name="T3" fmla="*/ 242 h 302"/>
                <a:gd name="T4" fmla="*/ 57 w 452"/>
                <a:gd name="T5" fmla="*/ 250 h 302"/>
                <a:gd name="T6" fmla="*/ 56 w 452"/>
                <a:gd name="T7" fmla="*/ 270 h 302"/>
                <a:gd name="T8" fmla="*/ 2 w 452"/>
                <a:gd name="T9" fmla="*/ 286 h 302"/>
                <a:gd name="T10" fmla="*/ 0 w 452"/>
                <a:gd name="T11" fmla="*/ 302 h 302"/>
                <a:gd name="T12" fmla="*/ 146 w 452"/>
                <a:gd name="T13" fmla="*/ 282 h 302"/>
                <a:gd name="T14" fmla="*/ 414 w 452"/>
                <a:gd name="T15" fmla="*/ 238 h 302"/>
                <a:gd name="T16" fmla="*/ 619 w 452"/>
                <a:gd name="T17" fmla="*/ 200 h 302"/>
                <a:gd name="T18" fmla="*/ 619 w 452"/>
                <a:gd name="T19" fmla="*/ 169 h 302"/>
                <a:gd name="T20" fmla="*/ 597 w 452"/>
                <a:gd name="T21" fmla="*/ 160 h 302"/>
                <a:gd name="T22" fmla="*/ 578 w 452"/>
                <a:gd name="T23" fmla="*/ 175 h 302"/>
                <a:gd name="T24" fmla="*/ 568 w 452"/>
                <a:gd name="T25" fmla="*/ 134 h 302"/>
                <a:gd name="T26" fmla="*/ 578 w 452"/>
                <a:gd name="T27" fmla="*/ 97 h 302"/>
                <a:gd name="T28" fmla="*/ 501 w 452"/>
                <a:gd name="T29" fmla="*/ 70 h 302"/>
                <a:gd name="T30" fmla="*/ 449 w 452"/>
                <a:gd name="T31" fmla="*/ 77 h 302"/>
                <a:gd name="T32" fmla="*/ 448 w 452"/>
                <a:gd name="T33" fmla="*/ 21 h 302"/>
                <a:gd name="T34" fmla="*/ 396 w 452"/>
                <a:gd name="T35" fmla="*/ 0 h 302"/>
                <a:gd name="T36" fmla="*/ 354 w 452"/>
                <a:gd name="T37" fmla="*/ 13 h 302"/>
                <a:gd name="T38" fmla="*/ 326 w 452"/>
                <a:gd name="T39" fmla="*/ 66 h 302"/>
                <a:gd name="T40" fmla="*/ 278 w 452"/>
                <a:gd name="T41" fmla="*/ 87 h 302"/>
                <a:gd name="T42" fmla="*/ 259 w 452"/>
                <a:gd name="T43" fmla="*/ 170 h 302"/>
                <a:gd name="T44" fmla="*/ 182 w 452"/>
                <a:gd name="T45" fmla="*/ 211 h 302"/>
                <a:gd name="T46" fmla="*/ 118 w 452"/>
                <a:gd name="T47" fmla="*/ 228 h 302"/>
                <a:gd name="T48" fmla="*/ 102 w 452"/>
                <a:gd name="T49" fmla="*/ 211 h 3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302"/>
                <a:gd name="T77" fmla="*/ 452 w 452"/>
                <a:gd name="T78" fmla="*/ 302 h 3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302">
                  <a:moveTo>
                    <a:pt x="74" y="211"/>
                  </a:moveTo>
                  <a:lnTo>
                    <a:pt x="61" y="242"/>
                  </a:lnTo>
                  <a:lnTo>
                    <a:pt x="42" y="250"/>
                  </a:lnTo>
                  <a:lnTo>
                    <a:pt x="41" y="270"/>
                  </a:lnTo>
                  <a:lnTo>
                    <a:pt x="2" y="286"/>
                  </a:lnTo>
                  <a:lnTo>
                    <a:pt x="0" y="302"/>
                  </a:lnTo>
                  <a:lnTo>
                    <a:pt x="107" y="282"/>
                  </a:lnTo>
                  <a:lnTo>
                    <a:pt x="302" y="238"/>
                  </a:lnTo>
                  <a:lnTo>
                    <a:pt x="452" y="200"/>
                  </a:lnTo>
                  <a:lnTo>
                    <a:pt x="452" y="169"/>
                  </a:lnTo>
                  <a:lnTo>
                    <a:pt x="435" y="160"/>
                  </a:lnTo>
                  <a:lnTo>
                    <a:pt x="422" y="175"/>
                  </a:lnTo>
                  <a:lnTo>
                    <a:pt x="414" y="134"/>
                  </a:lnTo>
                  <a:lnTo>
                    <a:pt x="422" y="97"/>
                  </a:lnTo>
                  <a:lnTo>
                    <a:pt x="366" y="70"/>
                  </a:lnTo>
                  <a:lnTo>
                    <a:pt x="328" y="77"/>
                  </a:lnTo>
                  <a:lnTo>
                    <a:pt x="327" y="21"/>
                  </a:lnTo>
                  <a:lnTo>
                    <a:pt x="288" y="0"/>
                  </a:lnTo>
                  <a:lnTo>
                    <a:pt x="258" y="13"/>
                  </a:lnTo>
                  <a:lnTo>
                    <a:pt x="238" y="66"/>
                  </a:lnTo>
                  <a:lnTo>
                    <a:pt x="203" y="87"/>
                  </a:lnTo>
                  <a:lnTo>
                    <a:pt x="189" y="170"/>
                  </a:lnTo>
                  <a:lnTo>
                    <a:pt x="132" y="211"/>
                  </a:lnTo>
                  <a:lnTo>
                    <a:pt x="86" y="228"/>
                  </a:lnTo>
                  <a:lnTo>
                    <a:pt x="74" y="211"/>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89" name="Freeform 88"/>
            <p:cNvSpPr>
              <a:spLocks/>
            </p:cNvSpPr>
            <p:nvPr/>
          </p:nvSpPr>
          <p:spPr bwMode="auto">
            <a:xfrm>
              <a:off x="7682610" y="1816272"/>
              <a:ext cx="568453" cy="401743"/>
            </a:xfrm>
            <a:custGeom>
              <a:avLst/>
              <a:gdLst>
                <a:gd name="T0" fmla="*/ 44 w 347"/>
                <a:gd name="T1" fmla="*/ 36 h 245"/>
                <a:gd name="T2" fmla="*/ 0 w 347"/>
                <a:gd name="T3" fmla="*/ 68 h 245"/>
                <a:gd name="T4" fmla="*/ 26 w 347"/>
                <a:gd name="T5" fmla="*/ 187 h 245"/>
                <a:gd name="T6" fmla="*/ 44 w 347"/>
                <a:gd name="T7" fmla="*/ 245 h 245"/>
                <a:gd name="T8" fmla="*/ 126 w 347"/>
                <a:gd name="T9" fmla="*/ 240 h 245"/>
                <a:gd name="T10" fmla="*/ 427 w 347"/>
                <a:gd name="T11" fmla="*/ 195 h 245"/>
                <a:gd name="T12" fmla="*/ 448 w 347"/>
                <a:gd name="T13" fmla="*/ 188 h 245"/>
                <a:gd name="T14" fmla="*/ 478 w 347"/>
                <a:gd name="T15" fmla="*/ 133 h 245"/>
                <a:gd name="T16" fmla="*/ 432 w 347"/>
                <a:gd name="T17" fmla="*/ 103 h 245"/>
                <a:gd name="T18" fmla="*/ 458 w 347"/>
                <a:gd name="T19" fmla="*/ 32 h 245"/>
                <a:gd name="T20" fmla="*/ 424 w 347"/>
                <a:gd name="T21" fmla="*/ 25 h 245"/>
                <a:gd name="T22" fmla="*/ 424 w 347"/>
                <a:gd name="T23" fmla="*/ 7 h 245"/>
                <a:gd name="T24" fmla="*/ 409 w 347"/>
                <a:gd name="T25" fmla="*/ 0 h 245"/>
                <a:gd name="T26" fmla="*/ 59 w 347"/>
                <a:gd name="T27" fmla="*/ 51 h 245"/>
                <a:gd name="T28" fmla="*/ 44 w 347"/>
                <a:gd name="T29" fmla="*/ 36 h 2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245"/>
                <a:gd name="T47" fmla="*/ 347 w 347"/>
                <a:gd name="T48" fmla="*/ 245 h 2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245">
                  <a:moveTo>
                    <a:pt x="32" y="36"/>
                  </a:moveTo>
                  <a:lnTo>
                    <a:pt x="0" y="68"/>
                  </a:lnTo>
                  <a:lnTo>
                    <a:pt x="18" y="187"/>
                  </a:lnTo>
                  <a:lnTo>
                    <a:pt x="32" y="245"/>
                  </a:lnTo>
                  <a:lnTo>
                    <a:pt x="91" y="240"/>
                  </a:lnTo>
                  <a:lnTo>
                    <a:pt x="310" y="195"/>
                  </a:lnTo>
                  <a:lnTo>
                    <a:pt x="325" y="188"/>
                  </a:lnTo>
                  <a:lnTo>
                    <a:pt x="347" y="133"/>
                  </a:lnTo>
                  <a:lnTo>
                    <a:pt x="314" y="103"/>
                  </a:lnTo>
                  <a:lnTo>
                    <a:pt x="332" y="32"/>
                  </a:lnTo>
                  <a:lnTo>
                    <a:pt x="307" y="25"/>
                  </a:lnTo>
                  <a:lnTo>
                    <a:pt x="307" y="7"/>
                  </a:lnTo>
                  <a:lnTo>
                    <a:pt x="296" y="0"/>
                  </a:lnTo>
                  <a:lnTo>
                    <a:pt x="42" y="51"/>
                  </a:lnTo>
                  <a:lnTo>
                    <a:pt x="32" y="36"/>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90" name="Freeform 89"/>
            <p:cNvSpPr>
              <a:spLocks/>
            </p:cNvSpPr>
            <p:nvPr/>
          </p:nvSpPr>
          <p:spPr bwMode="auto">
            <a:xfrm>
              <a:off x="7823357" y="2136027"/>
              <a:ext cx="483732" cy="214537"/>
            </a:xfrm>
            <a:custGeom>
              <a:avLst/>
              <a:gdLst>
                <a:gd name="T0" fmla="*/ 0 w 295"/>
                <a:gd name="T1" fmla="*/ 45 h 131"/>
                <a:gd name="T2" fmla="*/ 305 w 295"/>
                <a:gd name="T3" fmla="*/ 0 h 131"/>
                <a:gd name="T4" fmla="*/ 356 w 295"/>
                <a:gd name="T5" fmla="*/ 90 h 131"/>
                <a:gd name="T6" fmla="*/ 407 w 295"/>
                <a:gd name="T7" fmla="*/ 80 h 131"/>
                <a:gd name="T8" fmla="*/ 408 w 295"/>
                <a:gd name="T9" fmla="*/ 125 h 131"/>
                <a:gd name="T10" fmla="*/ 364 w 295"/>
                <a:gd name="T11" fmla="*/ 131 h 131"/>
                <a:gd name="T12" fmla="*/ 329 w 295"/>
                <a:gd name="T13" fmla="*/ 102 h 131"/>
                <a:gd name="T14" fmla="*/ 305 w 295"/>
                <a:gd name="T15" fmla="*/ 66 h 131"/>
                <a:gd name="T16" fmla="*/ 299 w 295"/>
                <a:gd name="T17" fmla="*/ 17 h 131"/>
                <a:gd name="T18" fmla="*/ 281 w 295"/>
                <a:gd name="T19" fmla="*/ 42 h 131"/>
                <a:gd name="T20" fmla="*/ 304 w 295"/>
                <a:gd name="T21" fmla="*/ 116 h 131"/>
                <a:gd name="T22" fmla="*/ 213 w 295"/>
                <a:gd name="T23" fmla="*/ 126 h 131"/>
                <a:gd name="T24" fmla="*/ 210 w 295"/>
                <a:gd name="T25" fmla="*/ 72 h 131"/>
                <a:gd name="T26" fmla="*/ 154 w 295"/>
                <a:gd name="T27" fmla="*/ 49 h 131"/>
                <a:gd name="T28" fmla="*/ 110 w 295"/>
                <a:gd name="T29" fmla="*/ 43 h 131"/>
                <a:gd name="T30" fmla="*/ 12 w 295"/>
                <a:gd name="T31" fmla="*/ 80 h 131"/>
                <a:gd name="T32" fmla="*/ 0 w 295"/>
                <a:gd name="T33" fmla="*/ 4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31"/>
                <a:gd name="T53" fmla="*/ 295 w 295"/>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31">
                  <a:moveTo>
                    <a:pt x="0" y="45"/>
                  </a:moveTo>
                  <a:lnTo>
                    <a:pt x="220" y="0"/>
                  </a:lnTo>
                  <a:lnTo>
                    <a:pt x="256" y="90"/>
                  </a:lnTo>
                  <a:lnTo>
                    <a:pt x="294" y="80"/>
                  </a:lnTo>
                  <a:lnTo>
                    <a:pt x="295" y="125"/>
                  </a:lnTo>
                  <a:lnTo>
                    <a:pt x="264" y="131"/>
                  </a:lnTo>
                  <a:lnTo>
                    <a:pt x="237" y="102"/>
                  </a:lnTo>
                  <a:lnTo>
                    <a:pt x="220" y="66"/>
                  </a:lnTo>
                  <a:lnTo>
                    <a:pt x="216" y="17"/>
                  </a:lnTo>
                  <a:lnTo>
                    <a:pt x="203" y="42"/>
                  </a:lnTo>
                  <a:lnTo>
                    <a:pt x="219" y="116"/>
                  </a:lnTo>
                  <a:lnTo>
                    <a:pt x="154" y="126"/>
                  </a:lnTo>
                  <a:lnTo>
                    <a:pt x="152" y="72"/>
                  </a:lnTo>
                  <a:lnTo>
                    <a:pt x="112" y="49"/>
                  </a:lnTo>
                  <a:lnTo>
                    <a:pt x="79" y="43"/>
                  </a:lnTo>
                  <a:lnTo>
                    <a:pt x="8" y="80"/>
                  </a:lnTo>
                  <a:lnTo>
                    <a:pt x="0" y="45"/>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91" name="Freeform 90"/>
            <p:cNvSpPr>
              <a:spLocks/>
            </p:cNvSpPr>
            <p:nvPr/>
          </p:nvSpPr>
          <p:spPr bwMode="auto">
            <a:xfrm>
              <a:off x="4583446" y="1079743"/>
              <a:ext cx="994793" cy="668205"/>
            </a:xfrm>
            <a:custGeom>
              <a:avLst/>
              <a:gdLst>
                <a:gd name="T0" fmla="*/ 14 w 607"/>
                <a:gd name="T1" fmla="*/ 0 h 407"/>
                <a:gd name="T2" fmla="*/ 179 w 607"/>
                <a:gd name="T3" fmla="*/ 17 h 407"/>
                <a:gd name="T4" fmla="*/ 278 w 607"/>
                <a:gd name="T5" fmla="*/ 27 h 407"/>
                <a:gd name="T6" fmla="*/ 407 w 607"/>
                <a:gd name="T7" fmla="*/ 38 h 407"/>
                <a:gd name="T8" fmla="*/ 527 w 607"/>
                <a:gd name="T9" fmla="*/ 47 h 407"/>
                <a:gd name="T10" fmla="*/ 736 w 607"/>
                <a:gd name="T11" fmla="*/ 59 h 407"/>
                <a:gd name="T12" fmla="*/ 833 w 607"/>
                <a:gd name="T13" fmla="*/ 65 h 407"/>
                <a:gd name="T14" fmla="*/ 830 w 607"/>
                <a:gd name="T15" fmla="*/ 396 h 407"/>
                <a:gd name="T16" fmla="*/ 319 w 607"/>
                <a:gd name="T17" fmla="*/ 362 h 407"/>
                <a:gd name="T18" fmla="*/ 311 w 607"/>
                <a:gd name="T19" fmla="*/ 407 h 407"/>
                <a:gd name="T20" fmla="*/ 289 w 607"/>
                <a:gd name="T21" fmla="*/ 386 h 407"/>
                <a:gd name="T22" fmla="*/ 245 w 607"/>
                <a:gd name="T23" fmla="*/ 389 h 407"/>
                <a:gd name="T24" fmla="*/ 175 w 607"/>
                <a:gd name="T25" fmla="*/ 398 h 407"/>
                <a:gd name="T26" fmla="*/ 166 w 607"/>
                <a:gd name="T27" fmla="*/ 340 h 407"/>
                <a:gd name="T28" fmla="*/ 86 w 607"/>
                <a:gd name="T29" fmla="*/ 294 h 407"/>
                <a:gd name="T30" fmla="*/ 96 w 607"/>
                <a:gd name="T31" fmla="*/ 251 h 407"/>
                <a:gd name="T32" fmla="*/ 104 w 607"/>
                <a:gd name="T33" fmla="*/ 215 h 407"/>
                <a:gd name="T34" fmla="*/ 0 w 607"/>
                <a:gd name="T35" fmla="*/ 101 h 407"/>
                <a:gd name="T36" fmla="*/ 14 w 607"/>
                <a:gd name="T37" fmla="*/ 0 h 4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407"/>
                <a:gd name="T59" fmla="*/ 607 w 607"/>
                <a:gd name="T60" fmla="*/ 407 h 4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407">
                  <a:moveTo>
                    <a:pt x="10" y="0"/>
                  </a:moveTo>
                  <a:lnTo>
                    <a:pt x="129" y="17"/>
                  </a:lnTo>
                  <a:lnTo>
                    <a:pt x="202" y="27"/>
                  </a:lnTo>
                  <a:lnTo>
                    <a:pt x="297" y="38"/>
                  </a:lnTo>
                  <a:lnTo>
                    <a:pt x="384" y="47"/>
                  </a:lnTo>
                  <a:lnTo>
                    <a:pt x="536" y="59"/>
                  </a:lnTo>
                  <a:lnTo>
                    <a:pt x="607" y="65"/>
                  </a:lnTo>
                  <a:lnTo>
                    <a:pt x="605" y="396"/>
                  </a:lnTo>
                  <a:lnTo>
                    <a:pt x="233" y="362"/>
                  </a:lnTo>
                  <a:lnTo>
                    <a:pt x="226" y="407"/>
                  </a:lnTo>
                  <a:lnTo>
                    <a:pt x="211" y="386"/>
                  </a:lnTo>
                  <a:lnTo>
                    <a:pt x="178" y="389"/>
                  </a:lnTo>
                  <a:lnTo>
                    <a:pt x="128" y="398"/>
                  </a:lnTo>
                  <a:lnTo>
                    <a:pt x="120" y="340"/>
                  </a:lnTo>
                  <a:lnTo>
                    <a:pt x="62" y="294"/>
                  </a:lnTo>
                  <a:lnTo>
                    <a:pt x="70" y="251"/>
                  </a:lnTo>
                  <a:lnTo>
                    <a:pt x="76" y="215"/>
                  </a:lnTo>
                  <a:lnTo>
                    <a:pt x="0" y="101"/>
                  </a:lnTo>
                  <a:lnTo>
                    <a:pt x="10" y="0"/>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92" name="Freeform 91"/>
            <p:cNvSpPr>
              <a:spLocks/>
            </p:cNvSpPr>
            <p:nvPr/>
          </p:nvSpPr>
          <p:spPr bwMode="auto">
            <a:xfrm>
              <a:off x="6322968" y="2290439"/>
              <a:ext cx="661374" cy="584851"/>
            </a:xfrm>
            <a:custGeom>
              <a:avLst/>
              <a:gdLst>
                <a:gd name="T0" fmla="*/ 0 w 403"/>
                <a:gd name="T1" fmla="*/ 12 h 357"/>
                <a:gd name="T2" fmla="*/ 241 w 403"/>
                <a:gd name="T3" fmla="*/ 0 h 357"/>
                <a:gd name="T4" fmla="*/ 294 w 403"/>
                <a:gd name="T5" fmla="*/ 0 h 357"/>
                <a:gd name="T6" fmla="*/ 331 w 403"/>
                <a:gd name="T7" fmla="*/ 11 h 357"/>
                <a:gd name="T8" fmla="*/ 312 w 403"/>
                <a:gd name="T9" fmla="*/ 42 h 357"/>
                <a:gd name="T10" fmla="*/ 382 w 403"/>
                <a:gd name="T11" fmla="*/ 92 h 357"/>
                <a:gd name="T12" fmla="*/ 404 w 403"/>
                <a:gd name="T13" fmla="*/ 135 h 357"/>
                <a:gd name="T14" fmla="*/ 446 w 403"/>
                <a:gd name="T15" fmla="*/ 124 h 357"/>
                <a:gd name="T16" fmla="*/ 445 w 403"/>
                <a:gd name="T17" fmla="*/ 184 h 357"/>
                <a:gd name="T18" fmla="*/ 486 w 403"/>
                <a:gd name="T19" fmla="*/ 202 h 357"/>
                <a:gd name="T20" fmla="*/ 505 w 403"/>
                <a:gd name="T21" fmla="*/ 254 h 357"/>
                <a:gd name="T22" fmla="*/ 537 w 403"/>
                <a:gd name="T23" fmla="*/ 259 h 357"/>
                <a:gd name="T24" fmla="*/ 553 w 403"/>
                <a:gd name="T25" fmla="*/ 281 h 357"/>
                <a:gd name="T26" fmla="*/ 515 w 403"/>
                <a:gd name="T27" fmla="*/ 312 h 357"/>
                <a:gd name="T28" fmla="*/ 503 w 403"/>
                <a:gd name="T29" fmla="*/ 347 h 357"/>
                <a:gd name="T30" fmla="*/ 449 w 403"/>
                <a:gd name="T31" fmla="*/ 357 h 357"/>
                <a:gd name="T32" fmla="*/ 463 w 403"/>
                <a:gd name="T33" fmla="*/ 318 h 357"/>
                <a:gd name="T34" fmla="*/ 256 w 403"/>
                <a:gd name="T35" fmla="*/ 332 h 357"/>
                <a:gd name="T36" fmla="*/ 108 w 403"/>
                <a:gd name="T37" fmla="*/ 346 h 357"/>
                <a:gd name="T38" fmla="*/ 98 w 403"/>
                <a:gd name="T39" fmla="*/ 309 h 357"/>
                <a:gd name="T40" fmla="*/ 89 w 403"/>
                <a:gd name="T41" fmla="*/ 194 h 357"/>
                <a:gd name="T42" fmla="*/ 88 w 403"/>
                <a:gd name="T43" fmla="*/ 132 h 357"/>
                <a:gd name="T44" fmla="*/ 38 w 403"/>
                <a:gd name="T45" fmla="*/ 104 h 357"/>
                <a:gd name="T46" fmla="*/ 56 w 403"/>
                <a:gd name="T47" fmla="*/ 78 h 357"/>
                <a:gd name="T48" fmla="*/ 31 w 403"/>
                <a:gd name="T49" fmla="*/ 64 h 357"/>
                <a:gd name="T50" fmla="*/ 0 w 403"/>
                <a:gd name="T51" fmla="*/ 12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3"/>
                <a:gd name="T79" fmla="*/ 0 h 357"/>
                <a:gd name="T80" fmla="*/ 403 w 40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3" h="357">
                  <a:moveTo>
                    <a:pt x="0" y="12"/>
                  </a:moveTo>
                  <a:lnTo>
                    <a:pt x="176" y="0"/>
                  </a:lnTo>
                  <a:lnTo>
                    <a:pt x="214" y="0"/>
                  </a:lnTo>
                  <a:lnTo>
                    <a:pt x="242" y="11"/>
                  </a:lnTo>
                  <a:lnTo>
                    <a:pt x="227" y="42"/>
                  </a:lnTo>
                  <a:lnTo>
                    <a:pt x="278" y="92"/>
                  </a:lnTo>
                  <a:lnTo>
                    <a:pt x="295" y="135"/>
                  </a:lnTo>
                  <a:lnTo>
                    <a:pt x="325" y="124"/>
                  </a:lnTo>
                  <a:lnTo>
                    <a:pt x="324" y="184"/>
                  </a:lnTo>
                  <a:lnTo>
                    <a:pt x="355" y="202"/>
                  </a:lnTo>
                  <a:lnTo>
                    <a:pt x="369" y="254"/>
                  </a:lnTo>
                  <a:lnTo>
                    <a:pt x="391" y="259"/>
                  </a:lnTo>
                  <a:lnTo>
                    <a:pt x="403" y="281"/>
                  </a:lnTo>
                  <a:lnTo>
                    <a:pt x="376" y="312"/>
                  </a:lnTo>
                  <a:lnTo>
                    <a:pt x="367" y="347"/>
                  </a:lnTo>
                  <a:lnTo>
                    <a:pt x="328" y="357"/>
                  </a:lnTo>
                  <a:lnTo>
                    <a:pt x="338" y="318"/>
                  </a:lnTo>
                  <a:lnTo>
                    <a:pt x="187" y="332"/>
                  </a:lnTo>
                  <a:lnTo>
                    <a:pt x="79" y="346"/>
                  </a:lnTo>
                  <a:lnTo>
                    <a:pt x="72" y="309"/>
                  </a:lnTo>
                  <a:lnTo>
                    <a:pt x="65" y="194"/>
                  </a:lnTo>
                  <a:lnTo>
                    <a:pt x="64" y="132"/>
                  </a:lnTo>
                  <a:lnTo>
                    <a:pt x="28" y="104"/>
                  </a:lnTo>
                  <a:lnTo>
                    <a:pt x="41" y="78"/>
                  </a:lnTo>
                  <a:lnTo>
                    <a:pt x="23" y="64"/>
                  </a:lnTo>
                  <a:lnTo>
                    <a:pt x="0" y="12"/>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93" name="Freeform 92"/>
            <p:cNvSpPr>
              <a:spLocks/>
            </p:cNvSpPr>
            <p:nvPr/>
          </p:nvSpPr>
          <p:spPr bwMode="auto">
            <a:xfrm>
              <a:off x="7047200" y="2044474"/>
              <a:ext cx="322488" cy="571186"/>
            </a:xfrm>
            <a:custGeom>
              <a:avLst/>
              <a:gdLst>
                <a:gd name="T0" fmla="*/ 0 w 197"/>
                <a:gd name="T1" fmla="*/ 25 h 348"/>
                <a:gd name="T2" fmla="*/ 31 w 197"/>
                <a:gd name="T3" fmla="*/ 38 h 348"/>
                <a:gd name="T4" fmla="*/ 62 w 197"/>
                <a:gd name="T5" fmla="*/ 35 h 348"/>
                <a:gd name="T6" fmla="*/ 72 w 197"/>
                <a:gd name="T7" fmla="*/ 28 h 348"/>
                <a:gd name="T8" fmla="*/ 80 w 197"/>
                <a:gd name="T9" fmla="*/ 7 h 348"/>
                <a:gd name="T10" fmla="*/ 208 w 197"/>
                <a:gd name="T11" fmla="*/ 0 h 348"/>
                <a:gd name="T12" fmla="*/ 269 w 197"/>
                <a:gd name="T13" fmla="*/ 246 h 348"/>
                <a:gd name="T14" fmla="*/ 265 w 197"/>
                <a:gd name="T15" fmla="*/ 243 h 348"/>
                <a:gd name="T16" fmla="*/ 219 w 197"/>
                <a:gd name="T17" fmla="*/ 257 h 348"/>
                <a:gd name="T18" fmla="*/ 188 w 197"/>
                <a:gd name="T19" fmla="*/ 323 h 348"/>
                <a:gd name="T20" fmla="*/ 142 w 197"/>
                <a:gd name="T21" fmla="*/ 314 h 348"/>
                <a:gd name="T22" fmla="*/ 89 w 197"/>
                <a:gd name="T23" fmla="*/ 339 h 348"/>
                <a:gd name="T24" fmla="*/ 17 w 197"/>
                <a:gd name="T25" fmla="*/ 348 h 348"/>
                <a:gd name="T26" fmla="*/ 49 w 197"/>
                <a:gd name="T27" fmla="*/ 283 h 348"/>
                <a:gd name="T28" fmla="*/ 35 w 197"/>
                <a:gd name="T29" fmla="*/ 247 h 348"/>
                <a:gd name="T30" fmla="*/ 0 w 197"/>
                <a:gd name="T31" fmla="*/ 25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348"/>
                <a:gd name="T50" fmla="*/ 197 w 197"/>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348">
                  <a:moveTo>
                    <a:pt x="0" y="25"/>
                  </a:moveTo>
                  <a:lnTo>
                    <a:pt x="23" y="38"/>
                  </a:lnTo>
                  <a:lnTo>
                    <a:pt x="45" y="35"/>
                  </a:lnTo>
                  <a:lnTo>
                    <a:pt x="53" y="28"/>
                  </a:lnTo>
                  <a:lnTo>
                    <a:pt x="58" y="7"/>
                  </a:lnTo>
                  <a:lnTo>
                    <a:pt x="153" y="0"/>
                  </a:lnTo>
                  <a:lnTo>
                    <a:pt x="197" y="246"/>
                  </a:lnTo>
                  <a:lnTo>
                    <a:pt x="194" y="243"/>
                  </a:lnTo>
                  <a:lnTo>
                    <a:pt x="161" y="257"/>
                  </a:lnTo>
                  <a:lnTo>
                    <a:pt x="138" y="323"/>
                  </a:lnTo>
                  <a:lnTo>
                    <a:pt x="104" y="314"/>
                  </a:lnTo>
                  <a:lnTo>
                    <a:pt x="65" y="339"/>
                  </a:lnTo>
                  <a:lnTo>
                    <a:pt x="13" y="348"/>
                  </a:lnTo>
                  <a:lnTo>
                    <a:pt x="36" y="283"/>
                  </a:lnTo>
                  <a:lnTo>
                    <a:pt x="26" y="247"/>
                  </a:lnTo>
                  <a:lnTo>
                    <a:pt x="0" y="25"/>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94" name="Freeform 93"/>
            <p:cNvSpPr>
              <a:spLocks/>
            </p:cNvSpPr>
            <p:nvPr/>
          </p:nvSpPr>
          <p:spPr bwMode="auto">
            <a:xfrm>
              <a:off x="7297264" y="1928323"/>
              <a:ext cx="415408" cy="515161"/>
            </a:xfrm>
            <a:custGeom>
              <a:avLst/>
              <a:gdLst>
                <a:gd name="T0" fmla="*/ 0 w 253"/>
                <a:gd name="T1" fmla="*/ 71 h 314"/>
                <a:gd name="T2" fmla="*/ 156 w 253"/>
                <a:gd name="T3" fmla="*/ 59 h 314"/>
                <a:gd name="T4" fmla="*/ 188 w 253"/>
                <a:gd name="T5" fmla="*/ 64 h 314"/>
                <a:gd name="T6" fmla="*/ 264 w 253"/>
                <a:gd name="T7" fmla="*/ 37 h 314"/>
                <a:gd name="T8" fmla="*/ 280 w 253"/>
                <a:gd name="T9" fmla="*/ 12 h 314"/>
                <a:gd name="T10" fmla="*/ 325 w 253"/>
                <a:gd name="T11" fmla="*/ 0 h 314"/>
                <a:gd name="T12" fmla="*/ 349 w 253"/>
                <a:gd name="T13" fmla="*/ 119 h 314"/>
                <a:gd name="T14" fmla="*/ 330 w 253"/>
                <a:gd name="T15" fmla="*/ 132 h 314"/>
                <a:gd name="T16" fmla="*/ 335 w 253"/>
                <a:gd name="T17" fmla="*/ 214 h 314"/>
                <a:gd name="T18" fmla="*/ 300 w 253"/>
                <a:gd name="T19" fmla="*/ 221 h 314"/>
                <a:gd name="T20" fmla="*/ 280 w 253"/>
                <a:gd name="T21" fmla="*/ 267 h 314"/>
                <a:gd name="T22" fmla="*/ 253 w 253"/>
                <a:gd name="T23" fmla="*/ 261 h 314"/>
                <a:gd name="T24" fmla="*/ 245 w 253"/>
                <a:gd name="T25" fmla="*/ 314 h 314"/>
                <a:gd name="T26" fmla="*/ 204 w 253"/>
                <a:gd name="T27" fmla="*/ 292 h 314"/>
                <a:gd name="T28" fmla="*/ 128 w 253"/>
                <a:gd name="T29" fmla="*/ 306 h 314"/>
                <a:gd name="T30" fmla="*/ 95 w 253"/>
                <a:gd name="T31" fmla="*/ 286 h 314"/>
                <a:gd name="T32" fmla="*/ 52 w 253"/>
                <a:gd name="T33" fmla="*/ 285 h 314"/>
                <a:gd name="T34" fmla="*/ 29 w 253"/>
                <a:gd name="T35" fmla="*/ 197 h 314"/>
                <a:gd name="T36" fmla="*/ 0 w 253"/>
                <a:gd name="T37" fmla="*/ 71 h 3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314"/>
                <a:gd name="T59" fmla="*/ 253 w 253"/>
                <a:gd name="T60" fmla="*/ 314 h 3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314">
                  <a:moveTo>
                    <a:pt x="0" y="71"/>
                  </a:moveTo>
                  <a:lnTo>
                    <a:pt x="114" y="59"/>
                  </a:lnTo>
                  <a:lnTo>
                    <a:pt x="138" y="64"/>
                  </a:lnTo>
                  <a:lnTo>
                    <a:pt x="192" y="37"/>
                  </a:lnTo>
                  <a:lnTo>
                    <a:pt x="204" y="12"/>
                  </a:lnTo>
                  <a:lnTo>
                    <a:pt x="236" y="0"/>
                  </a:lnTo>
                  <a:lnTo>
                    <a:pt x="253" y="119"/>
                  </a:lnTo>
                  <a:lnTo>
                    <a:pt x="240" y="132"/>
                  </a:lnTo>
                  <a:lnTo>
                    <a:pt x="243" y="214"/>
                  </a:lnTo>
                  <a:lnTo>
                    <a:pt x="218" y="221"/>
                  </a:lnTo>
                  <a:lnTo>
                    <a:pt x="204" y="267"/>
                  </a:lnTo>
                  <a:lnTo>
                    <a:pt x="184" y="261"/>
                  </a:lnTo>
                  <a:lnTo>
                    <a:pt x="178" y="314"/>
                  </a:lnTo>
                  <a:lnTo>
                    <a:pt x="149" y="292"/>
                  </a:lnTo>
                  <a:lnTo>
                    <a:pt x="93" y="306"/>
                  </a:lnTo>
                  <a:lnTo>
                    <a:pt x="69" y="286"/>
                  </a:lnTo>
                  <a:lnTo>
                    <a:pt x="38" y="285"/>
                  </a:lnTo>
                  <a:lnTo>
                    <a:pt x="21" y="197"/>
                  </a:lnTo>
                  <a:lnTo>
                    <a:pt x="0" y="71"/>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95" name="Freeform 94"/>
            <p:cNvSpPr>
              <a:spLocks/>
            </p:cNvSpPr>
            <p:nvPr/>
          </p:nvSpPr>
          <p:spPr bwMode="auto">
            <a:xfrm>
              <a:off x="6929683" y="2394291"/>
              <a:ext cx="729697" cy="435905"/>
            </a:xfrm>
            <a:custGeom>
              <a:avLst/>
              <a:gdLst>
                <a:gd name="T0" fmla="*/ 0 w 445"/>
                <a:gd name="T1" fmla="*/ 266 h 266"/>
                <a:gd name="T2" fmla="*/ 149 w 445"/>
                <a:gd name="T3" fmla="*/ 249 h 266"/>
                <a:gd name="T4" fmla="*/ 149 w 445"/>
                <a:gd name="T5" fmla="*/ 237 h 266"/>
                <a:gd name="T6" fmla="*/ 509 w 445"/>
                <a:gd name="T7" fmla="*/ 199 h 266"/>
                <a:gd name="T8" fmla="*/ 516 w 445"/>
                <a:gd name="T9" fmla="*/ 179 h 266"/>
                <a:gd name="T10" fmla="*/ 566 w 445"/>
                <a:gd name="T11" fmla="*/ 163 h 266"/>
                <a:gd name="T12" fmla="*/ 575 w 445"/>
                <a:gd name="T13" fmla="*/ 142 h 266"/>
                <a:gd name="T14" fmla="*/ 596 w 445"/>
                <a:gd name="T15" fmla="*/ 135 h 266"/>
                <a:gd name="T16" fmla="*/ 612 w 445"/>
                <a:gd name="T17" fmla="*/ 103 h 266"/>
                <a:gd name="T18" fmla="*/ 563 w 445"/>
                <a:gd name="T19" fmla="*/ 72 h 266"/>
                <a:gd name="T20" fmla="*/ 555 w 445"/>
                <a:gd name="T21" fmla="*/ 29 h 266"/>
                <a:gd name="T22" fmla="*/ 516 w 445"/>
                <a:gd name="T23" fmla="*/ 8 h 266"/>
                <a:gd name="T24" fmla="*/ 434 w 445"/>
                <a:gd name="T25" fmla="*/ 20 h 266"/>
                <a:gd name="T26" fmla="*/ 398 w 445"/>
                <a:gd name="T27" fmla="*/ 1 h 266"/>
                <a:gd name="T28" fmla="*/ 363 w 445"/>
                <a:gd name="T29" fmla="*/ 0 h 266"/>
                <a:gd name="T30" fmla="*/ 368 w 445"/>
                <a:gd name="T31" fmla="*/ 29 h 266"/>
                <a:gd name="T32" fmla="*/ 320 w 445"/>
                <a:gd name="T33" fmla="*/ 44 h 266"/>
                <a:gd name="T34" fmla="*/ 286 w 445"/>
                <a:gd name="T35" fmla="*/ 110 h 266"/>
                <a:gd name="T36" fmla="*/ 242 w 445"/>
                <a:gd name="T37" fmla="*/ 100 h 266"/>
                <a:gd name="T38" fmla="*/ 186 w 445"/>
                <a:gd name="T39" fmla="*/ 124 h 266"/>
                <a:gd name="T40" fmla="*/ 117 w 445"/>
                <a:gd name="T41" fmla="*/ 134 h 266"/>
                <a:gd name="T42" fmla="*/ 117 w 445"/>
                <a:gd name="T43" fmla="*/ 171 h 266"/>
                <a:gd name="T44" fmla="*/ 82 w 445"/>
                <a:gd name="T45" fmla="*/ 170 h 266"/>
                <a:gd name="T46" fmla="*/ 83 w 445"/>
                <a:gd name="T47" fmla="*/ 203 h 266"/>
                <a:gd name="T48" fmla="*/ 48 w 445"/>
                <a:gd name="T49" fmla="*/ 190 h 266"/>
                <a:gd name="T50" fmla="*/ 28 w 445"/>
                <a:gd name="T51" fmla="*/ 196 h 266"/>
                <a:gd name="T52" fmla="*/ 45 w 445"/>
                <a:gd name="T53" fmla="*/ 218 h 266"/>
                <a:gd name="T54" fmla="*/ 5 w 445"/>
                <a:gd name="T55" fmla="*/ 248 h 266"/>
                <a:gd name="T56" fmla="*/ 0 w 445"/>
                <a:gd name="T57" fmla="*/ 266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5"/>
                <a:gd name="T88" fmla="*/ 0 h 266"/>
                <a:gd name="T89" fmla="*/ 445 w 445"/>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5" h="266">
                  <a:moveTo>
                    <a:pt x="0" y="266"/>
                  </a:moveTo>
                  <a:lnTo>
                    <a:pt x="108" y="249"/>
                  </a:lnTo>
                  <a:lnTo>
                    <a:pt x="108" y="237"/>
                  </a:lnTo>
                  <a:lnTo>
                    <a:pt x="370" y="199"/>
                  </a:lnTo>
                  <a:lnTo>
                    <a:pt x="374" y="179"/>
                  </a:lnTo>
                  <a:lnTo>
                    <a:pt x="412" y="163"/>
                  </a:lnTo>
                  <a:lnTo>
                    <a:pt x="417" y="142"/>
                  </a:lnTo>
                  <a:lnTo>
                    <a:pt x="433" y="135"/>
                  </a:lnTo>
                  <a:lnTo>
                    <a:pt x="445" y="103"/>
                  </a:lnTo>
                  <a:lnTo>
                    <a:pt x="409" y="72"/>
                  </a:lnTo>
                  <a:lnTo>
                    <a:pt x="403" y="29"/>
                  </a:lnTo>
                  <a:lnTo>
                    <a:pt x="374" y="8"/>
                  </a:lnTo>
                  <a:lnTo>
                    <a:pt x="316" y="20"/>
                  </a:lnTo>
                  <a:lnTo>
                    <a:pt x="289" y="1"/>
                  </a:lnTo>
                  <a:lnTo>
                    <a:pt x="263" y="0"/>
                  </a:lnTo>
                  <a:lnTo>
                    <a:pt x="268" y="29"/>
                  </a:lnTo>
                  <a:lnTo>
                    <a:pt x="232" y="44"/>
                  </a:lnTo>
                  <a:lnTo>
                    <a:pt x="208" y="110"/>
                  </a:lnTo>
                  <a:lnTo>
                    <a:pt x="175" y="100"/>
                  </a:lnTo>
                  <a:lnTo>
                    <a:pt x="136" y="124"/>
                  </a:lnTo>
                  <a:lnTo>
                    <a:pt x="85" y="134"/>
                  </a:lnTo>
                  <a:lnTo>
                    <a:pt x="85" y="171"/>
                  </a:lnTo>
                  <a:lnTo>
                    <a:pt x="60" y="170"/>
                  </a:lnTo>
                  <a:lnTo>
                    <a:pt x="61" y="203"/>
                  </a:lnTo>
                  <a:lnTo>
                    <a:pt x="35" y="190"/>
                  </a:lnTo>
                  <a:lnTo>
                    <a:pt x="20" y="196"/>
                  </a:lnTo>
                  <a:lnTo>
                    <a:pt x="33" y="218"/>
                  </a:lnTo>
                  <a:lnTo>
                    <a:pt x="5" y="248"/>
                  </a:lnTo>
                  <a:lnTo>
                    <a:pt x="0" y="266"/>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96" name="Freeform 95"/>
            <p:cNvSpPr>
              <a:spLocks/>
            </p:cNvSpPr>
            <p:nvPr/>
          </p:nvSpPr>
          <p:spPr bwMode="auto">
            <a:xfrm>
              <a:off x="6879123" y="2674418"/>
              <a:ext cx="841748" cy="330687"/>
            </a:xfrm>
            <a:custGeom>
              <a:avLst/>
              <a:gdLst>
                <a:gd name="T0" fmla="*/ 43 w 513"/>
                <a:gd name="T1" fmla="*/ 92 h 202"/>
                <a:gd name="T2" fmla="*/ 43 w 513"/>
                <a:gd name="T3" fmla="*/ 96 h 202"/>
                <a:gd name="T4" fmla="*/ 30 w 513"/>
                <a:gd name="T5" fmla="*/ 115 h 202"/>
                <a:gd name="T6" fmla="*/ 44 w 513"/>
                <a:gd name="T7" fmla="*/ 140 h 202"/>
                <a:gd name="T8" fmla="*/ 0 w 513"/>
                <a:gd name="T9" fmla="*/ 163 h 202"/>
                <a:gd name="T10" fmla="*/ 11 w 513"/>
                <a:gd name="T11" fmla="*/ 202 h 202"/>
                <a:gd name="T12" fmla="*/ 196 w 513"/>
                <a:gd name="T13" fmla="*/ 190 h 202"/>
                <a:gd name="T14" fmla="*/ 415 w 513"/>
                <a:gd name="T15" fmla="*/ 170 h 202"/>
                <a:gd name="T16" fmla="*/ 527 w 513"/>
                <a:gd name="T17" fmla="*/ 154 h 202"/>
                <a:gd name="T18" fmla="*/ 548 w 513"/>
                <a:gd name="T19" fmla="*/ 103 h 202"/>
                <a:gd name="T20" fmla="*/ 589 w 513"/>
                <a:gd name="T21" fmla="*/ 100 h 202"/>
                <a:gd name="T22" fmla="*/ 709 w 513"/>
                <a:gd name="T23" fmla="*/ 0 h 202"/>
                <a:gd name="T24" fmla="*/ 552 w 513"/>
                <a:gd name="T25" fmla="*/ 25 h 202"/>
                <a:gd name="T26" fmla="*/ 185 w 513"/>
                <a:gd name="T27" fmla="*/ 66 h 202"/>
                <a:gd name="T28" fmla="*/ 188 w 513"/>
                <a:gd name="T29" fmla="*/ 78 h 202"/>
                <a:gd name="T30" fmla="*/ 43 w 513"/>
                <a:gd name="T31" fmla="*/ 92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
                <a:gd name="T49" fmla="*/ 0 h 202"/>
                <a:gd name="T50" fmla="*/ 513 w 513"/>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 h="202">
                  <a:moveTo>
                    <a:pt x="31" y="92"/>
                  </a:moveTo>
                  <a:lnTo>
                    <a:pt x="31" y="96"/>
                  </a:lnTo>
                  <a:lnTo>
                    <a:pt x="22" y="115"/>
                  </a:lnTo>
                  <a:lnTo>
                    <a:pt x="32" y="140"/>
                  </a:lnTo>
                  <a:lnTo>
                    <a:pt x="0" y="163"/>
                  </a:lnTo>
                  <a:lnTo>
                    <a:pt x="7" y="202"/>
                  </a:lnTo>
                  <a:lnTo>
                    <a:pt x="142" y="190"/>
                  </a:lnTo>
                  <a:lnTo>
                    <a:pt x="301" y="170"/>
                  </a:lnTo>
                  <a:lnTo>
                    <a:pt x="381" y="154"/>
                  </a:lnTo>
                  <a:lnTo>
                    <a:pt x="398" y="103"/>
                  </a:lnTo>
                  <a:lnTo>
                    <a:pt x="426" y="100"/>
                  </a:lnTo>
                  <a:lnTo>
                    <a:pt x="513" y="0"/>
                  </a:lnTo>
                  <a:lnTo>
                    <a:pt x="400" y="25"/>
                  </a:lnTo>
                  <a:lnTo>
                    <a:pt x="135" y="66"/>
                  </a:lnTo>
                  <a:lnTo>
                    <a:pt x="137" y="78"/>
                  </a:lnTo>
                  <a:lnTo>
                    <a:pt x="31" y="92"/>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97" name="Freeform 96"/>
            <p:cNvSpPr>
              <a:spLocks/>
            </p:cNvSpPr>
            <p:nvPr/>
          </p:nvSpPr>
          <p:spPr bwMode="auto">
            <a:xfrm>
              <a:off x="7250804" y="3434177"/>
              <a:ext cx="921004" cy="669572"/>
            </a:xfrm>
            <a:custGeom>
              <a:avLst/>
              <a:gdLst>
                <a:gd name="T0" fmla="*/ 0 w 561"/>
                <a:gd name="T1" fmla="*/ 39 h 409"/>
                <a:gd name="T2" fmla="*/ 212 w 561"/>
                <a:gd name="T3" fmla="*/ 23 h 409"/>
                <a:gd name="T4" fmla="*/ 234 w 561"/>
                <a:gd name="T5" fmla="*/ 50 h 409"/>
                <a:gd name="T6" fmla="*/ 463 w 561"/>
                <a:gd name="T7" fmla="*/ 23 h 409"/>
                <a:gd name="T8" fmla="*/ 502 w 561"/>
                <a:gd name="T9" fmla="*/ 45 h 409"/>
                <a:gd name="T10" fmla="*/ 502 w 561"/>
                <a:gd name="T11" fmla="*/ 3 h 409"/>
                <a:gd name="T12" fmla="*/ 500 w 561"/>
                <a:gd name="T13" fmla="*/ 0 h 409"/>
                <a:gd name="T14" fmla="*/ 545 w 561"/>
                <a:gd name="T15" fmla="*/ 2 h 409"/>
                <a:gd name="T16" fmla="*/ 593 w 561"/>
                <a:gd name="T17" fmla="*/ 65 h 409"/>
                <a:gd name="T18" fmla="*/ 670 w 561"/>
                <a:gd name="T19" fmla="*/ 151 h 409"/>
                <a:gd name="T20" fmla="*/ 709 w 561"/>
                <a:gd name="T21" fmla="*/ 225 h 409"/>
                <a:gd name="T22" fmla="*/ 763 w 561"/>
                <a:gd name="T23" fmla="*/ 277 h 409"/>
                <a:gd name="T24" fmla="*/ 774 w 561"/>
                <a:gd name="T25" fmla="*/ 352 h 409"/>
                <a:gd name="T26" fmla="*/ 756 w 561"/>
                <a:gd name="T27" fmla="*/ 397 h 409"/>
                <a:gd name="T28" fmla="*/ 674 w 561"/>
                <a:gd name="T29" fmla="*/ 409 h 409"/>
                <a:gd name="T30" fmla="*/ 660 w 561"/>
                <a:gd name="T31" fmla="*/ 390 h 409"/>
                <a:gd name="T32" fmla="*/ 604 w 561"/>
                <a:gd name="T33" fmla="*/ 363 h 409"/>
                <a:gd name="T34" fmla="*/ 586 w 561"/>
                <a:gd name="T35" fmla="*/ 335 h 409"/>
                <a:gd name="T36" fmla="*/ 571 w 561"/>
                <a:gd name="T37" fmla="*/ 324 h 409"/>
                <a:gd name="T38" fmla="*/ 561 w 561"/>
                <a:gd name="T39" fmla="*/ 298 h 409"/>
                <a:gd name="T40" fmla="*/ 547 w 561"/>
                <a:gd name="T41" fmla="*/ 305 h 409"/>
                <a:gd name="T42" fmla="*/ 502 w 561"/>
                <a:gd name="T43" fmla="*/ 271 h 409"/>
                <a:gd name="T44" fmla="*/ 514 w 561"/>
                <a:gd name="T45" fmla="*/ 239 h 409"/>
                <a:gd name="T46" fmla="*/ 502 w 561"/>
                <a:gd name="T47" fmla="*/ 222 h 409"/>
                <a:gd name="T48" fmla="*/ 489 w 561"/>
                <a:gd name="T49" fmla="*/ 228 h 409"/>
                <a:gd name="T50" fmla="*/ 490 w 561"/>
                <a:gd name="T51" fmla="*/ 246 h 409"/>
                <a:gd name="T52" fmla="*/ 475 w 561"/>
                <a:gd name="T53" fmla="*/ 222 h 409"/>
                <a:gd name="T54" fmla="*/ 476 w 561"/>
                <a:gd name="T55" fmla="*/ 164 h 409"/>
                <a:gd name="T56" fmla="*/ 448 w 561"/>
                <a:gd name="T57" fmla="*/ 130 h 409"/>
                <a:gd name="T58" fmla="*/ 376 w 561"/>
                <a:gd name="T59" fmla="*/ 102 h 409"/>
                <a:gd name="T60" fmla="*/ 339 w 561"/>
                <a:gd name="T61" fmla="*/ 70 h 409"/>
                <a:gd name="T62" fmla="*/ 298 w 561"/>
                <a:gd name="T63" fmla="*/ 67 h 409"/>
                <a:gd name="T64" fmla="*/ 282 w 561"/>
                <a:gd name="T65" fmla="*/ 87 h 409"/>
                <a:gd name="T66" fmla="*/ 222 w 561"/>
                <a:gd name="T67" fmla="*/ 101 h 409"/>
                <a:gd name="T68" fmla="*/ 185 w 561"/>
                <a:gd name="T69" fmla="*/ 87 h 409"/>
                <a:gd name="T70" fmla="*/ 168 w 561"/>
                <a:gd name="T71" fmla="*/ 65 h 409"/>
                <a:gd name="T72" fmla="*/ 55 w 561"/>
                <a:gd name="T73" fmla="*/ 84 h 409"/>
                <a:gd name="T74" fmla="*/ 31 w 561"/>
                <a:gd name="T75" fmla="*/ 69 h 409"/>
                <a:gd name="T76" fmla="*/ 4 w 561"/>
                <a:gd name="T77" fmla="*/ 85 h 409"/>
                <a:gd name="T78" fmla="*/ 0 w 561"/>
                <a:gd name="T79" fmla="*/ 39 h 4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1"/>
                <a:gd name="T121" fmla="*/ 0 h 409"/>
                <a:gd name="T122" fmla="*/ 561 w 561"/>
                <a:gd name="T123" fmla="*/ 409 h 4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1" h="409">
                  <a:moveTo>
                    <a:pt x="0" y="39"/>
                  </a:moveTo>
                  <a:lnTo>
                    <a:pt x="154" y="23"/>
                  </a:lnTo>
                  <a:lnTo>
                    <a:pt x="170" y="50"/>
                  </a:lnTo>
                  <a:lnTo>
                    <a:pt x="336" y="23"/>
                  </a:lnTo>
                  <a:lnTo>
                    <a:pt x="364" y="45"/>
                  </a:lnTo>
                  <a:lnTo>
                    <a:pt x="364" y="3"/>
                  </a:lnTo>
                  <a:lnTo>
                    <a:pt x="362" y="0"/>
                  </a:lnTo>
                  <a:lnTo>
                    <a:pt x="395" y="2"/>
                  </a:lnTo>
                  <a:lnTo>
                    <a:pt x="430" y="65"/>
                  </a:lnTo>
                  <a:lnTo>
                    <a:pt x="485" y="151"/>
                  </a:lnTo>
                  <a:lnTo>
                    <a:pt x="513" y="225"/>
                  </a:lnTo>
                  <a:lnTo>
                    <a:pt x="554" y="277"/>
                  </a:lnTo>
                  <a:lnTo>
                    <a:pt x="561" y="352"/>
                  </a:lnTo>
                  <a:lnTo>
                    <a:pt x="548" y="397"/>
                  </a:lnTo>
                  <a:lnTo>
                    <a:pt x="489" y="409"/>
                  </a:lnTo>
                  <a:lnTo>
                    <a:pt x="479" y="390"/>
                  </a:lnTo>
                  <a:lnTo>
                    <a:pt x="437" y="363"/>
                  </a:lnTo>
                  <a:lnTo>
                    <a:pt x="424" y="335"/>
                  </a:lnTo>
                  <a:lnTo>
                    <a:pt x="413" y="324"/>
                  </a:lnTo>
                  <a:lnTo>
                    <a:pt x="407" y="298"/>
                  </a:lnTo>
                  <a:lnTo>
                    <a:pt x="397" y="305"/>
                  </a:lnTo>
                  <a:lnTo>
                    <a:pt x="364" y="271"/>
                  </a:lnTo>
                  <a:lnTo>
                    <a:pt x="372" y="239"/>
                  </a:lnTo>
                  <a:lnTo>
                    <a:pt x="364" y="222"/>
                  </a:lnTo>
                  <a:lnTo>
                    <a:pt x="354" y="228"/>
                  </a:lnTo>
                  <a:lnTo>
                    <a:pt x="355" y="246"/>
                  </a:lnTo>
                  <a:lnTo>
                    <a:pt x="344" y="222"/>
                  </a:lnTo>
                  <a:lnTo>
                    <a:pt x="345" y="164"/>
                  </a:lnTo>
                  <a:lnTo>
                    <a:pt x="325" y="130"/>
                  </a:lnTo>
                  <a:lnTo>
                    <a:pt x="272" y="102"/>
                  </a:lnTo>
                  <a:lnTo>
                    <a:pt x="246" y="70"/>
                  </a:lnTo>
                  <a:lnTo>
                    <a:pt x="216" y="67"/>
                  </a:lnTo>
                  <a:lnTo>
                    <a:pt x="204" y="87"/>
                  </a:lnTo>
                  <a:lnTo>
                    <a:pt x="161" y="101"/>
                  </a:lnTo>
                  <a:lnTo>
                    <a:pt x="135" y="87"/>
                  </a:lnTo>
                  <a:lnTo>
                    <a:pt x="122" y="65"/>
                  </a:lnTo>
                  <a:lnTo>
                    <a:pt x="40" y="84"/>
                  </a:lnTo>
                  <a:lnTo>
                    <a:pt x="23" y="69"/>
                  </a:lnTo>
                  <a:lnTo>
                    <a:pt x="4" y="85"/>
                  </a:lnTo>
                  <a:lnTo>
                    <a:pt x="0" y="39"/>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59" name="Freeform 158"/>
            <p:cNvSpPr>
              <a:spLocks/>
            </p:cNvSpPr>
            <p:nvPr/>
          </p:nvSpPr>
          <p:spPr bwMode="auto">
            <a:xfrm>
              <a:off x="7589690" y="2119629"/>
              <a:ext cx="420874" cy="472800"/>
            </a:xfrm>
            <a:custGeom>
              <a:avLst/>
              <a:gdLst>
                <a:gd name="T0" fmla="*/ 36 w 256"/>
                <a:gd name="T1" fmla="*/ 150 h 288"/>
                <a:gd name="T2" fmla="*/ 10 w 256"/>
                <a:gd name="T3" fmla="*/ 144 h 288"/>
                <a:gd name="T4" fmla="*/ 0 w 256"/>
                <a:gd name="T5" fmla="*/ 190 h 288"/>
                <a:gd name="T6" fmla="*/ 10 w 256"/>
                <a:gd name="T7" fmla="*/ 239 h 288"/>
                <a:gd name="T8" fmla="*/ 60 w 256"/>
                <a:gd name="T9" fmla="*/ 271 h 288"/>
                <a:gd name="T10" fmla="*/ 72 w 256"/>
                <a:gd name="T11" fmla="*/ 288 h 288"/>
                <a:gd name="T12" fmla="*/ 138 w 256"/>
                <a:gd name="T13" fmla="*/ 271 h 288"/>
                <a:gd name="T14" fmla="*/ 215 w 256"/>
                <a:gd name="T15" fmla="*/ 233 h 288"/>
                <a:gd name="T16" fmla="*/ 238 w 256"/>
                <a:gd name="T17" fmla="*/ 148 h 288"/>
                <a:gd name="T18" fmla="*/ 288 w 256"/>
                <a:gd name="T19" fmla="*/ 126 h 288"/>
                <a:gd name="T20" fmla="*/ 316 w 256"/>
                <a:gd name="T21" fmla="*/ 74 h 288"/>
                <a:gd name="T22" fmla="*/ 356 w 256"/>
                <a:gd name="T23" fmla="*/ 60 h 288"/>
                <a:gd name="T24" fmla="*/ 303 w 256"/>
                <a:gd name="T25" fmla="*/ 53 h 288"/>
                <a:gd name="T26" fmla="*/ 214 w 256"/>
                <a:gd name="T27" fmla="*/ 90 h 288"/>
                <a:gd name="T28" fmla="*/ 200 w 256"/>
                <a:gd name="T29" fmla="*/ 54 h 288"/>
                <a:gd name="T30" fmla="*/ 123 w 256"/>
                <a:gd name="T31" fmla="*/ 57 h 288"/>
                <a:gd name="T32" fmla="*/ 104 w 256"/>
                <a:gd name="T33" fmla="*/ 0 h 288"/>
                <a:gd name="T34" fmla="*/ 85 w 256"/>
                <a:gd name="T35" fmla="*/ 15 h 288"/>
                <a:gd name="T36" fmla="*/ 91 w 256"/>
                <a:gd name="T37" fmla="*/ 97 h 288"/>
                <a:gd name="T38" fmla="*/ 55 w 256"/>
                <a:gd name="T39" fmla="*/ 104 h 288"/>
                <a:gd name="T40" fmla="*/ 36 w 256"/>
                <a:gd name="T41" fmla="*/ 15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288"/>
                <a:gd name="T65" fmla="*/ 256 w 256"/>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288">
                  <a:moveTo>
                    <a:pt x="26" y="150"/>
                  </a:moveTo>
                  <a:lnTo>
                    <a:pt x="6" y="144"/>
                  </a:lnTo>
                  <a:lnTo>
                    <a:pt x="0" y="190"/>
                  </a:lnTo>
                  <a:lnTo>
                    <a:pt x="6" y="239"/>
                  </a:lnTo>
                  <a:lnTo>
                    <a:pt x="43" y="271"/>
                  </a:lnTo>
                  <a:lnTo>
                    <a:pt x="52" y="288"/>
                  </a:lnTo>
                  <a:lnTo>
                    <a:pt x="99" y="271"/>
                  </a:lnTo>
                  <a:lnTo>
                    <a:pt x="155" y="233"/>
                  </a:lnTo>
                  <a:lnTo>
                    <a:pt x="171" y="148"/>
                  </a:lnTo>
                  <a:lnTo>
                    <a:pt x="207" y="126"/>
                  </a:lnTo>
                  <a:lnTo>
                    <a:pt x="227" y="74"/>
                  </a:lnTo>
                  <a:lnTo>
                    <a:pt x="256" y="60"/>
                  </a:lnTo>
                  <a:lnTo>
                    <a:pt x="218" y="53"/>
                  </a:lnTo>
                  <a:lnTo>
                    <a:pt x="154" y="90"/>
                  </a:lnTo>
                  <a:lnTo>
                    <a:pt x="144" y="54"/>
                  </a:lnTo>
                  <a:lnTo>
                    <a:pt x="88" y="57"/>
                  </a:lnTo>
                  <a:lnTo>
                    <a:pt x="75" y="0"/>
                  </a:lnTo>
                  <a:lnTo>
                    <a:pt x="61" y="15"/>
                  </a:lnTo>
                  <a:lnTo>
                    <a:pt x="65" y="97"/>
                  </a:lnTo>
                  <a:lnTo>
                    <a:pt x="40" y="104"/>
                  </a:lnTo>
                  <a:lnTo>
                    <a:pt x="26" y="150"/>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63" name="Freeform 162"/>
            <p:cNvSpPr>
              <a:spLocks/>
            </p:cNvSpPr>
            <p:nvPr/>
          </p:nvSpPr>
          <p:spPr bwMode="auto">
            <a:xfrm>
              <a:off x="8222368" y="1332540"/>
              <a:ext cx="165343" cy="330687"/>
            </a:xfrm>
            <a:custGeom>
              <a:avLst/>
              <a:gdLst>
                <a:gd name="T0" fmla="*/ 0 w 101"/>
                <a:gd name="T1" fmla="*/ 21 h 202"/>
                <a:gd name="T2" fmla="*/ 100 w 101"/>
                <a:gd name="T3" fmla="*/ 0 h 202"/>
                <a:gd name="T4" fmla="*/ 137 w 101"/>
                <a:gd name="T5" fmla="*/ 55 h 202"/>
                <a:gd name="T6" fmla="*/ 118 w 101"/>
                <a:gd name="T7" fmla="*/ 70 h 202"/>
                <a:gd name="T8" fmla="*/ 126 w 101"/>
                <a:gd name="T9" fmla="*/ 192 h 202"/>
                <a:gd name="T10" fmla="*/ 68 w 101"/>
                <a:gd name="T11" fmla="*/ 202 h 202"/>
                <a:gd name="T12" fmla="*/ 39 w 101"/>
                <a:gd name="T13" fmla="*/ 152 h 202"/>
                <a:gd name="T14" fmla="*/ 38 w 101"/>
                <a:gd name="T15" fmla="*/ 92 h 202"/>
                <a:gd name="T16" fmla="*/ 13 w 101"/>
                <a:gd name="T17" fmla="*/ 74 h 202"/>
                <a:gd name="T18" fmla="*/ 0 w 101"/>
                <a:gd name="T19" fmla="*/ 21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202"/>
                <a:gd name="T32" fmla="*/ 101 w 101"/>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202">
                  <a:moveTo>
                    <a:pt x="0" y="21"/>
                  </a:moveTo>
                  <a:lnTo>
                    <a:pt x="74" y="0"/>
                  </a:lnTo>
                  <a:lnTo>
                    <a:pt x="101" y="55"/>
                  </a:lnTo>
                  <a:lnTo>
                    <a:pt x="87" y="70"/>
                  </a:lnTo>
                  <a:lnTo>
                    <a:pt x="93" y="192"/>
                  </a:lnTo>
                  <a:lnTo>
                    <a:pt x="50" y="202"/>
                  </a:lnTo>
                  <a:lnTo>
                    <a:pt x="29" y="152"/>
                  </a:lnTo>
                  <a:lnTo>
                    <a:pt x="28" y="92"/>
                  </a:lnTo>
                  <a:lnTo>
                    <a:pt x="9" y="74"/>
                  </a:lnTo>
                  <a:lnTo>
                    <a:pt x="0" y="21"/>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64" name="Freeform 163"/>
            <p:cNvSpPr>
              <a:spLocks/>
            </p:cNvSpPr>
            <p:nvPr/>
          </p:nvSpPr>
          <p:spPr bwMode="auto">
            <a:xfrm>
              <a:off x="8301624" y="1592170"/>
              <a:ext cx="353916" cy="173543"/>
            </a:xfrm>
            <a:custGeom>
              <a:avLst/>
              <a:gdLst>
                <a:gd name="T0" fmla="*/ 0 w 216"/>
                <a:gd name="T1" fmla="*/ 42 h 106"/>
                <a:gd name="T2" fmla="*/ 152 w 216"/>
                <a:gd name="T3" fmla="*/ 13 h 106"/>
                <a:gd name="T4" fmla="*/ 169 w 216"/>
                <a:gd name="T5" fmla="*/ 14 h 106"/>
                <a:gd name="T6" fmla="*/ 187 w 216"/>
                <a:gd name="T7" fmla="*/ 0 h 106"/>
                <a:gd name="T8" fmla="*/ 203 w 216"/>
                <a:gd name="T9" fmla="*/ 7 h 106"/>
                <a:gd name="T10" fmla="*/ 184 w 216"/>
                <a:gd name="T11" fmla="*/ 37 h 106"/>
                <a:gd name="T12" fmla="*/ 216 w 216"/>
                <a:gd name="T13" fmla="*/ 35 h 106"/>
                <a:gd name="T14" fmla="*/ 234 w 216"/>
                <a:gd name="T15" fmla="*/ 59 h 106"/>
                <a:gd name="T16" fmla="*/ 257 w 216"/>
                <a:gd name="T17" fmla="*/ 61 h 106"/>
                <a:gd name="T18" fmla="*/ 271 w 216"/>
                <a:gd name="T19" fmla="*/ 57 h 106"/>
                <a:gd name="T20" fmla="*/ 271 w 216"/>
                <a:gd name="T21" fmla="*/ 44 h 106"/>
                <a:gd name="T22" fmla="*/ 245 w 216"/>
                <a:gd name="T23" fmla="*/ 28 h 106"/>
                <a:gd name="T24" fmla="*/ 264 w 216"/>
                <a:gd name="T25" fmla="*/ 27 h 106"/>
                <a:gd name="T26" fmla="*/ 297 w 216"/>
                <a:gd name="T27" fmla="*/ 62 h 106"/>
                <a:gd name="T28" fmla="*/ 265 w 216"/>
                <a:gd name="T29" fmla="*/ 83 h 106"/>
                <a:gd name="T30" fmla="*/ 230 w 216"/>
                <a:gd name="T31" fmla="*/ 73 h 106"/>
                <a:gd name="T32" fmla="*/ 209 w 216"/>
                <a:gd name="T33" fmla="*/ 98 h 106"/>
                <a:gd name="T34" fmla="*/ 164 w 216"/>
                <a:gd name="T35" fmla="*/ 73 h 106"/>
                <a:gd name="T36" fmla="*/ 13 w 216"/>
                <a:gd name="T37" fmla="*/ 106 h 106"/>
                <a:gd name="T38" fmla="*/ 0 w 216"/>
                <a:gd name="T39" fmla="*/ 42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106"/>
                <a:gd name="T62" fmla="*/ 216 w 216"/>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106">
                  <a:moveTo>
                    <a:pt x="0" y="42"/>
                  </a:moveTo>
                  <a:lnTo>
                    <a:pt x="110" y="13"/>
                  </a:lnTo>
                  <a:lnTo>
                    <a:pt x="123" y="14"/>
                  </a:lnTo>
                  <a:lnTo>
                    <a:pt x="137" y="0"/>
                  </a:lnTo>
                  <a:lnTo>
                    <a:pt x="148" y="7"/>
                  </a:lnTo>
                  <a:lnTo>
                    <a:pt x="134" y="37"/>
                  </a:lnTo>
                  <a:lnTo>
                    <a:pt x="157" y="35"/>
                  </a:lnTo>
                  <a:lnTo>
                    <a:pt x="170" y="59"/>
                  </a:lnTo>
                  <a:lnTo>
                    <a:pt x="186" y="61"/>
                  </a:lnTo>
                  <a:lnTo>
                    <a:pt x="197" y="57"/>
                  </a:lnTo>
                  <a:lnTo>
                    <a:pt x="197" y="44"/>
                  </a:lnTo>
                  <a:lnTo>
                    <a:pt x="178" y="28"/>
                  </a:lnTo>
                  <a:lnTo>
                    <a:pt x="192" y="27"/>
                  </a:lnTo>
                  <a:lnTo>
                    <a:pt x="216" y="62"/>
                  </a:lnTo>
                  <a:lnTo>
                    <a:pt x="193" y="83"/>
                  </a:lnTo>
                  <a:lnTo>
                    <a:pt x="167" y="73"/>
                  </a:lnTo>
                  <a:lnTo>
                    <a:pt x="151" y="98"/>
                  </a:lnTo>
                  <a:lnTo>
                    <a:pt x="118" y="73"/>
                  </a:lnTo>
                  <a:lnTo>
                    <a:pt x="9" y="106"/>
                  </a:lnTo>
                  <a:lnTo>
                    <a:pt x="0" y="42"/>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65" name="Freeform 164"/>
            <p:cNvSpPr>
              <a:spLocks/>
            </p:cNvSpPr>
            <p:nvPr/>
          </p:nvSpPr>
          <p:spPr bwMode="auto">
            <a:xfrm>
              <a:off x="8342618" y="1268316"/>
              <a:ext cx="195405" cy="374414"/>
            </a:xfrm>
            <a:custGeom>
              <a:avLst/>
              <a:gdLst>
                <a:gd name="T0" fmla="*/ 34 w 119"/>
                <a:gd name="T1" fmla="*/ 0 h 228"/>
                <a:gd name="T2" fmla="*/ 0 w 119"/>
                <a:gd name="T3" fmla="*/ 40 h 228"/>
                <a:gd name="T4" fmla="*/ 37 w 119"/>
                <a:gd name="T5" fmla="*/ 93 h 228"/>
                <a:gd name="T6" fmla="*/ 15 w 119"/>
                <a:gd name="T7" fmla="*/ 107 h 228"/>
                <a:gd name="T8" fmla="*/ 24 w 119"/>
                <a:gd name="T9" fmla="*/ 228 h 228"/>
                <a:gd name="T10" fmla="*/ 116 w 119"/>
                <a:gd name="T11" fmla="*/ 211 h 228"/>
                <a:gd name="T12" fmla="*/ 141 w 119"/>
                <a:gd name="T13" fmla="*/ 211 h 228"/>
                <a:gd name="T14" fmla="*/ 154 w 119"/>
                <a:gd name="T15" fmla="*/ 198 h 228"/>
                <a:gd name="T16" fmla="*/ 154 w 119"/>
                <a:gd name="T17" fmla="*/ 176 h 228"/>
                <a:gd name="T18" fmla="*/ 165 w 119"/>
                <a:gd name="T19" fmla="*/ 161 h 228"/>
                <a:gd name="T20" fmla="*/ 113 w 119"/>
                <a:gd name="T21" fmla="*/ 144 h 228"/>
                <a:gd name="T22" fmla="*/ 47 w 119"/>
                <a:gd name="T23" fmla="*/ 11 h 228"/>
                <a:gd name="T24" fmla="*/ 34 w 119"/>
                <a:gd name="T25" fmla="*/ 0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8"/>
                <a:gd name="T41" fmla="*/ 119 w 119"/>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8">
                  <a:moveTo>
                    <a:pt x="25" y="0"/>
                  </a:moveTo>
                  <a:lnTo>
                    <a:pt x="0" y="40"/>
                  </a:lnTo>
                  <a:lnTo>
                    <a:pt x="27" y="93"/>
                  </a:lnTo>
                  <a:lnTo>
                    <a:pt x="11" y="107"/>
                  </a:lnTo>
                  <a:lnTo>
                    <a:pt x="17" y="228"/>
                  </a:lnTo>
                  <a:lnTo>
                    <a:pt x="84" y="211"/>
                  </a:lnTo>
                  <a:lnTo>
                    <a:pt x="102" y="211"/>
                  </a:lnTo>
                  <a:lnTo>
                    <a:pt x="112" y="198"/>
                  </a:lnTo>
                  <a:lnTo>
                    <a:pt x="112" y="176"/>
                  </a:lnTo>
                  <a:lnTo>
                    <a:pt x="119" y="161"/>
                  </a:lnTo>
                  <a:lnTo>
                    <a:pt x="82" y="144"/>
                  </a:lnTo>
                  <a:lnTo>
                    <a:pt x="34" y="11"/>
                  </a:lnTo>
                  <a:lnTo>
                    <a:pt x="25" y="0"/>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grpSp>
          <p:nvGrpSpPr>
            <p:cNvPr id="166" name="Group 27"/>
            <p:cNvGrpSpPr>
              <a:grpSpLocks/>
            </p:cNvGrpSpPr>
            <p:nvPr/>
          </p:nvGrpSpPr>
          <p:grpSpPr bwMode="auto">
            <a:xfrm>
              <a:off x="4016600" y="1186645"/>
              <a:ext cx="4530663" cy="2302614"/>
              <a:chOff x="1657" y="1277"/>
              <a:chExt cx="2764" cy="1404"/>
            </a:xfrm>
            <a:solidFill>
              <a:schemeClr val="bg1"/>
            </a:solidFill>
          </p:grpSpPr>
          <p:sp>
            <p:nvSpPr>
              <p:cNvPr id="179" name="Freeform 28"/>
              <p:cNvSpPr>
                <a:spLocks/>
              </p:cNvSpPr>
              <p:nvPr/>
            </p:nvSpPr>
            <p:spPr bwMode="auto">
              <a:xfrm>
                <a:off x="1657" y="1722"/>
                <a:ext cx="388" cy="629"/>
              </a:xfrm>
              <a:custGeom>
                <a:avLst/>
                <a:gdLst>
                  <a:gd name="T0" fmla="*/ 50 w 388"/>
                  <a:gd name="T1" fmla="*/ 0 h 629"/>
                  <a:gd name="T2" fmla="*/ 0 w 388"/>
                  <a:gd name="T3" fmla="*/ 250 h 629"/>
                  <a:gd name="T4" fmla="*/ 264 w 388"/>
                  <a:gd name="T5" fmla="*/ 629 h 629"/>
                  <a:gd name="T6" fmla="*/ 281 w 388"/>
                  <a:gd name="T7" fmla="*/ 613 h 629"/>
                  <a:gd name="T8" fmla="*/ 279 w 388"/>
                  <a:gd name="T9" fmla="*/ 538 h 629"/>
                  <a:gd name="T10" fmla="*/ 312 w 388"/>
                  <a:gd name="T11" fmla="*/ 544 h 629"/>
                  <a:gd name="T12" fmla="*/ 346 w 388"/>
                  <a:gd name="T13" fmla="*/ 313 h 629"/>
                  <a:gd name="T14" fmla="*/ 369 w 388"/>
                  <a:gd name="T15" fmla="*/ 157 h 629"/>
                  <a:gd name="T16" fmla="*/ 376 w 388"/>
                  <a:gd name="T17" fmla="*/ 110 h 629"/>
                  <a:gd name="T18" fmla="*/ 388 w 388"/>
                  <a:gd name="T19" fmla="*/ 67 h 629"/>
                  <a:gd name="T20" fmla="*/ 214 w 388"/>
                  <a:gd name="T21" fmla="*/ 38 h 629"/>
                  <a:gd name="T22" fmla="*/ 50 w 388"/>
                  <a:gd name="T23" fmla="*/ 0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8"/>
                  <a:gd name="T37" fmla="*/ 0 h 629"/>
                  <a:gd name="T38" fmla="*/ 388 w 388"/>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8" h="629">
                    <a:moveTo>
                      <a:pt x="50" y="0"/>
                    </a:moveTo>
                    <a:lnTo>
                      <a:pt x="0" y="250"/>
                    </a:lnTo>
                    <a:lnTo>
                      <a:pt x="264" y="629"/>
                    </a:lnTo>
                    <a:lnTo>
                      <a:pt x="281" y="613"/>
                    </a:lnTo>
                    <a:lnTo>
                      <a:pt x="279" y="538"/>
                    </a:lnTo>
                    <a:lnTo>
                      <a:pt x="312" y="544"/>
                    </a:lnTo>
                    <a:lnTo>
                      <a:pt x="346" y="313"/>
                    </a:lnTo>
                    <a:lnTo>
                      <a:pt x="369" y="157"/>
                    </a:lnTo>
                    <a:lnTo>
                      <a:pt x="376" y="110"/>
                    </a:lnTo>
                    <a:lnTo>
                      <a:pt x="388" y="67"/>
                    </a:lnTo>
                    <a:lnTo>
                      <a:pt x="214" y="38"/>
                    </a:lnTo>
                    <a:lnTo>
                      <a:pt x="50" y="0"/>
                    </a:lnTo>
                    <a:close/>
                  </a:path>
                </a:pathLst>
              </a:custGeom>
              <a:grpFill/>
              <a:ln w="12700">
                <a:solidFill>
                  <a:schemeClr val="bg1">
                    <a:lumMod val="50000"/>
                  </a:schemeClr>
                </a:solidFill>
                <a:round/>
                <a:headEnd/>
                <a:tailEnd/>
              </a:ln>
            </p:spPr>
            <p:txBody>
              <a:bodyPr/>
              <a:lstStyle/>
              <a:p>
                <a:pPr>
                  <a:defRPr/>
                </a:pPr>
                <a:endParaRPr lang="en-GB" dirty="0"/>
              </a:p>
            </p:txBody>
          </p:sp>
          <p:sp>
            <p:nvSpPr>
              <p:cNvPr id="180" name="Freeform 29"/>
              <p:cNvSpPr>
                <a:spLocks/>
              </p:cNvSpPr>
              <p:nvPr/>
            </p:nvSpPr>
            <p:spPr bwMode="auto">
              <a:xfrm>
                <a:off x="1978" y="1791"/>
                <a:ext cx="324" cy="449"/>
              </a:xfrm>
              <a:custGeom>
                <a:avLst/>
                <a:gdLst>
                  <a:gd name="T0" fmla="*/ 60 w 324"/>
                  <a:gd name="T1" fmla="*/ 0 h 449"/>
                  <a:gd name="T2" fmla="*/ 219 w 324"/>
                  <a:gd name="T3" fmla="*/ 23 h 449"/>
                  <a:gd name="T4" fmla="*/ 208 w 324"/>
                  <a:gd name="T5" fmla="*/ 109 h 449"/>
                  <a:gd name="T6" fmla="*/ 324 w 324"/>
                  <a:gd name="T7" fmla="*/ 121 h 449"/>
                  <a:gd name="T8" fmla="*/ 292 w 324"/>
                  <a:gd name="T9" fmla="*/ 449 h 449"/>
                  <a:gd name="T10" fmla="*/ 0 w 324"/>
                  <a:gd name="T11" fmla="*/ 415 h 449"/>
                  <a:gd name="T12" fmla="*/ 30 w 324"/>
                  <a:gd name="T13" fmla="*/ 205 h 449"/>
                  <a:gd name="T14" fmla="*/ 60 w 324"/>
                  <a:gd name="T15" fmla="*/ 0 h 449"/>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49"/>
                  <a:gd name="T26" fmla="*/ 324 w 324"/>
                  <a:gd name="T27" fmla="*/ 449 h 4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49">
                    <a:moveTo>
                      <a:pt x="60" y="0"/>
                    </a:moveTo>
                    <a:lnTo>
                      <a:pt x="219" y="23"/>
                    </a:lnTo>
                    <a:lnTo>
                      <a:pt x="208" y="109"/>
                    </a:lnTo>
                    <a:lnTo>
                      <a:pt x="324" y="121"/>
                    </a:lnTo>
                    <a:lnTo>
                      <a:pt x="292" y="449"/>
                    </a:lnTo>
                    <a:lnTo>
                      <a:pt x="0" y="415"/>
                    </a:lnTo>
                    <a:lnTo>
                      <a:pt x="30" y="205"/>
                    </a:lnTo>
                    <a:lnTo>
                      <a:pt x="60" y="0"/>
                    </a:lnTo>
                    <a:close/>
                  </a:path>
                </a:pathLst>
              </a:custGeom>
              <a:grpFill/>
              <a:ln w="12700">
                <a:solidFill>
                  <a:schemeClr val="bg1">
                    <a:lumMod val="50000"/>
                  </a:schemeClr>
                </a:solidFill>
                <a:round/>
                <a:headEnd/>
                <a:tailEnd/>
              </a:ln>
            </p:spPr>
            <p:txBody>
              <a:bodyPr/>
              <a:lstStyle/>
              <a:p>
                <a:pPr>
                  <a:defRPr/>
                </a:pPr>
                <a:endParaRPr lang="en-GB" dirty="0"/>
              </a:p>
            </p:txBody>
          </p:sp>
          <p:sp>
            <p:nvSpPr>
              <p:cNvPr id="181" name="Freeform 30"/>
              <p:cNvSpPr>
                <a:spLocks/>
              </p:cNvSpPr>
              <p:nvPr/>
            </p:nvSpPr>
            <p:spPr bwMode="auto">
              <a:xfrm>
                <a:off x="2183" y="1571"/>
                <a:ext cx="415" cy="365"/>
              </a:xfrm>
              <a:custGeom>
                <a:avLst/>
                <a:gdLst>
                  <a:gd name="T0" fmla="*/ 40 w 415"/>
                  <a:gd name="T1" fmla="*/ 0 h 365"/>
                  <a:gd name="T2" fmla="*/ 25 w 415"/>
                  <a:gd name="T3" fmla="*/ 136 h 365"/>
                  <a:gd name="T4" fmla="*/ 0 w 415"/>
                  <a:gd name="T5" fmla="*/ 331 h 365"/>
                  <a:gd name="T6" fmla="*/ 120 w 415"/>
                  <a:gd name="T7" fmla="*/ 342 h 365"/>
                  <a:gd name="T8" fmla="*/ 401 w 415"/>
                  <a:gd name="T9" fmla="*/ 365 h 365"/>
                  <a:gd name="T10" fmla="*/ 415 w 415"/>
                  <a:gd name="T11" fmla="*/ 37 h 365"/>
                  <a:gd name="T12" fmla="*/ 40 w 415"/>
                  <a:gd name="T13" fmla="*/ 0 h 365"/>
                  <a:gd name="T14" fmla="*/ 0 60000 65536"/>
                  <a:gd name="T15" fmla="*/ 0 60000 65536"/>
                  <a:gd name="T16" fmla="*/ 0 60000 65536"/>
                  <a:gd name="T17" fmla="*/ 0 60000 65536"/>
                  <a:gd name="T18" fmla="*/ 0 60000 65536"/>
                  <a:gd name="T19" fmla="*/ 0 60000 65536"/>
                  <a:gd name="T20" fmla="*/ 0 60000 65536"/>
                  <a:gd name="T21" fmla="*/ 0 w 415"/>
                  <a:gd name="T22" fmla="*/ 0 h 365"/>
                  <a:gd name="T23" fmla="*/ 415 w 415"/>
                  <a:gd name="T24" fmla="*/ 365 h 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365">
                    <a:moveTo>
                      <a:pt x="40" y="0"/>
                    </a:moveTo>
                    <a:lnTo>
                      <a:pt x="25" y="136"/>
                    </a:lnTo>
                    <a:lnTo>
                      <a:pt x="0" y="331"/>
                    </a:lnTo>
                    <a:lnTo>
                      <a:pt x="120" y="342"/>
                    </a:lnTo>
                    <a:lnTo>
                      <a:pt x="401" y="365"/>
                    </a:lnTo>
                    <a:lnTo>
                      <a:pt x="415" y="37"/>
                    </a:lnTo>
                    <a:lnTo>
                      <a:pt x="40" y="0"/>
                    </a:lnTo>
                    <a:close/>
                  </a:path>
                </a:pathLst>
              </a:custGeom>
              <a:grpFill/>
              <a:ln w="12700">
                <a:solidFill>
                  <a:schemeClr val="bg1">
                    <a:lumMod val="50000"/>
                  </a:schemeClr>
                </a:solidFill>
                <a:round/>
                <a:headEnd/>
                <a:tailEnd/>
              </a:ln>
            </p:spPr>
            <p:txBody>
              <a:bodyPr/>
              <a:lstStyle/>
              <a:p>
                <a:pPr>
                  <a:defRPr/>
                </a:pPr>
                <a:endParaRPr lang="en-GB" dirty="0"/>
              </a:p>
            </p:txBody>
          </p:sp>
          <p:sp>
            <p:nvSpPr>
              <p:cNvPr id="182" name="Freeform 31"/>
              <p:cNvSpPr>
                <a:spLocks/>
              </p:cNvSpPr>
              <p:nvPr/>
            </p:nvSpPr>
            <p:spPr bwMode="auto">
              <a:xfrm>
                <a:off x="2267" y="1912"/>
                <a:ext cx="433" cy="347"/>
              </a:xfrm>
              <a:custGeom>
                <a:avLst/>
                <a:gdLst>
                  <a:gd name="T0" fmla="*/ 36 w 433"/>
                  <a:gd name="T1" fmla="*/ 0 h 347"/>
                  <a:gd name="T2" fmla="*/ 14 w 433"/>
                  <a:gd name="T3" fmla="*/ 208 h 347"/>
                  <a:gd name="T4" fmla="*/ 0 w 433"/>
                  <a:gd name="T5" fmla="*/ 328 h 347"/>
                  <a:gd name="T6" fmla="*/ 216 w 433"/>
                  <a:gd name="T7" fmla="*/ 339 h 347"/>
                  <a:gd name="T8" fmla="*/ 423 w 433"/>
                  <a:gd name="T9" fmla="*/ 347 h 347"/>
                  <a:gd name="T10" fmla="*/ 430 w 433"/>
                  <a:gd name="T11" fmla="*/ 184 h 347"/>
                  <a:gd name="T12" fmla="*/ 433 w 433"/>
                  <a:gd name="T13" fmla="*/ 26 h 347"/>
                  <a:gd name="T14" fmla="*/ 315 w 433"/>
                  <a:gd name="T15" fmla="*/ 23 h 347"/>
                  <a:gd name="T16" fmla="*/ 36 w 433"/>
                  <a:gd name="T17" fmla="*/ 0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47"/>
                  <a:gd name="T29" fmla="*/ 433 w 433"/>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47">
                    <a:moveTo>
                      <a:pt x="36" y="0"/>
                    </a:moveTo>
                    <a:lnTo>
                      <a:pt x="14" y="208"/>
                    </a:lnTo>
                    <a:lnTo>
                      <a:pt x="0" y="328"/>
                    </a:lnTo>
                    <a:lnTo>
                      <a:pt x="216" y="339"/>
                    </a:lnTo>
                    <a:lnTo>
                      <a:pt x="423" y="347"/>
                    </a:lnTo>
                    <a:lnTo>
                      <a:pt x="430" y="184"/>
                    </a:lnTo>
                    <a:lnTo>
                      <a:pt x="433" y="26"/>
                    </a:lnTo>
                    <a:lnTo>
                      <a:pt x="315" y="23"/>
                    </a:lnTo>
                    <a:lnTo>
                      <a:pt x="36" y="0"/>
                    </a:lnTo>
                    <a:close/>
                  </a:path>
                </a:pathLst>
              </a:custGeom>
              <a:grpFill/>
              <a:ln w="12700">
                <a:solidFill>
                  <a:schemeClr val="bg1">
                    <a:lumMod val="50000"/>
                  </a:schemeClr>
                </a:solidFill>
                <a:round/>
                <a:headEnd/>
                <a:tailEnd/>
              </a:ln>
            </p:spPr>
            <p:txBody>
              <a:bodyPr/>
              <a:lstStyle/>
              <a:p>
                <a:pPr>
                  <a:defRPr/>
                </a:pPr>
                <a:endParaRPr lang="en-GB" dirty="0"/>
              </a:p>
            </p:txBody>
          </p:sp>
          <p:sp>
            <p:nvSpPr>
              <p:cNvPr id="183" name="Freeform 32"/>
              <p:cNvSpPr>
                <a:spLocks/>
              </p:cNvSpPr>
              <p:nvPr/>
            </p:nvSpPr>
            <p:spPr bwMode="auto">
              <a:xfrm>
                <a:off x="1877" y="2203"/>
                <a:ext cx="393" cy="469"/>
              </a:xfrm>
              <a:custGeom>
                <a:avLst/>
                <a:gdLst>
                  <a:gd name="T0" fmla="*/ 100 w 393"/>
                  <a:gd name="T1" fmla="*/ 0 h 469"/>
                  <a:gd name="T2" fmla="*/ 92 w 393"/>
                  <a:gd name="T3" fmla="*/ 61 h 469"/>
                  <a:gd name="T4" fmla="*/ 58 w 393"/>
                  <a:gd name="T5" fmla="*/ 54 h 469"/>
                  <a:gd name="T6" fmla="*/ 61 w 393"/>
                  <a:gd name="T7" fmla="*/ 133 h 469"/>
                  <a:gd name="T8" fmla="*/ 44 w 393"/>
                  <a:gd name="T9" fmla="*/ 148 h 469"/>
                  <a:gd name="T10" fmla="*/ 68 w 393"/>
                  <a:gd name="T11" fmla="*/ 197 h 469"/>
                  <a:gd name="T12" fmla="*/ 44 w 393"/>
                  <a:gd name="T13" fmla="*/ 218 h 469"/>
                  <a:gd name="T14" fmla="*/ 31 w 393"/>
                  <a:gd name="T15" fmla="*/ 253 h 469"/>
                  <a:gd name="T16" fmla="*/ 12 w 393"/>
                  <a:gd name="T17" fmla="*/ 287 h 469"/>
                  <a:gd name="T18" fmla="*/ 26 w 393"/>
                  <a:gd name="T19" fmla="*/ 307 h 469"/>
                  <a:gd name="T20" fmla="*/ 3 w 393"/>
                  <a:gd name="T21" fmla="*/ 315 h 469"/>
                  <a:gd name="T22" fmla="*/ 0 w 393"/>
                  <a:gd name="T23" fmla="*/ 347 h 469"/>
                  <a:gd name="T24" fmla="*/ 221 w 393"/>
                  <a:gd name="T25" fmla="*/ 467 h 469"/>
                  <a:gd name="T26" fmla="*/ 346 w 393"/>
                  <a:gd name="T27" fmla="*/ 469 h 469"/>
                  <a:gd name="T28" fmla="*/ 393 w 393"/>
                  <a:gd name="T29" fmla="*/ 37 h 469"/>
                  <a:gd name="T30" fmla="*/ 100 w 393"/>
                  <a:gd name="T31" fmla="*/ 0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3"/>
                  <a:gd name="T49" fmla="*/ 0 h 469"/>
                  <a:gd name="T50" fmla="*/ 393 w 393"/>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3" h="469">
                    <a:moveTo>
                      <a:pt x="100" y="0"/>
                    </a:moveTo>
                    <a:lnTo>
                      <a:pt x="92" y="61"/>
                    </a:lnTo>
                    <a:lnTo>
                      <a:pt x="58" y="54"/>
                    </a:lnTo>
                    <a:lnTo>
                      <a:pt x="61" y="133"/>
                    </a:lnTo>
                    <a:lnTo>
                      <a:pt x="44" y="148"/>
                    </a:lnTo>
                    <a:lnTo>
                      <a:pt x="68" y="197"/>
                    </a:lnTo>
                    <a:lnTo>
                      <a:pt x="44" y="218"/>
                    </a:lnTo>
                    <a:lnTo>
                      <a:pt x="31" y="253"/>
                    </a:lnTo>
                    <a:lnTo>
                      <a:pt x="12" y="287"/>
                    </a:lnTo>
                    <a:lnTo>
                      <a:pt x="26" y="307"/>
                    </a:lnTo>
                    <a:lnTo>
                      <a:pt x="3" y="315"/>
                    </a:lnTo>
                    <a:lnTo>
                      <a:pt x="0" y="347"/>
                    </a:lnTo>
                    <a:lnTo>
                      <a:pt x="221" y="467"/>
                    </a:lnTo>
                    <a:lnTo>
                      <a:pt x="346" y="469"/>
                    </a:lnTo>
                    <a:lnTo>
                      <a:pt x="393" y="37"/>
                    </a:lnTo>
                    <a:lnTo>
                      <a:pt x="100" y="0"/>
                    </a:lnTo>
                    <a:close/>
                  </a:path>
                </a:pathLst>
              </a:custGeom>
              <a:grpFill/>
              <a:ln w="12700">
                <a:solidFill>
                  <a:schemeClr val="bg1">
                    <a:lumMod val="50000"/>
                  </a:schemeClr>
                </a:solidFill>
                <a:round/>
                <a:headEnd/>
                <a:tailEnd/>
              </a:ln>
            </p:spPr>
            <p:txBody>
              <a:bodyPr/>
              <a:lstStyle/>
              <a:p>
                <a:pPr>
                  <a:defRPr/>
                </a:pPr>
                <a:endParaRPr lang="en-GB" dirty="0"/>
              </a:p>
            </p:txBody>
          </p:sp>
          <p:sp>
            <p:nvSpPr>
              <p:cNvPr id="184" name="Freeform 33"/>
              <p:cNvSpPr>
                <a:spLocks/>
              </p:cNvSpPr>
              <p:nvPr/>
            </p:nvSpPr>
            <p:spPr bwMode="auto">
              <a:xfrm>
                <a:off x="2220" y="2236"/>
                <a:ext cx="417" cy="445"/>
              </a:xfrm>
              <a:custGeom>
                <a:avLst/>
                <a:gdLst>
                  <a:gd name="T0" fmla="*/ 50 w 417"/>
                  <a:gd name="T1" fmla="*/ 0 h 445"/>
                  <a:gd name="T2" fmla="*/ 417 w 417"/>
                  <a:gd name="T3" fmla="*/ 18 h 445"/>
                  <a:gd name="T4" fmla="*/ 399 w 417"/>
                  <a:gd name="T5" fmla="*/ 411 h 445"/>
                  <a:gd name="T6" fmla="*/ 280 w 417"/>
                  <a:gd name="T7" fmla="*/ 403 h 445"/>
                  <a:gd name="T8" fmla="*/ 168 w 417"/>
                  <a:gd name="T9" fmla="*/ 400 h 445"/>
                  <a:gd name="T10" fmla="*/ 168 w 417"/>
                  <a:gd name="T11" fmla="*/ 415 h 445"/>
                  <a:gd name="T12" fmla="*/ 75 w 417"/>
                  <a:gd name="T13" fmla="*/ 415 h 445"/>
                  <a:gd name="T14" fmla="*/ 70 w 417"/>
                  <a:gd name="T15" fmla="*/ 445 h 445"/>
                  <a:gd name="T16" fmla="*/ 0 w 417"/>
                  <a:gd name="T17" fmla="*/ 435 h 445"/>
                  <a:gd name="T18" fmla="*/ 39 w 417"/>
                  <a:gd name="T19" fmla="*/ 102 h 445"/>
                  <a:gd name="T20" fmla="*/ 50 w 417"/>
                  <a:gd name="T21" fmla="*/ 0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7"/>
                  <a:gd name="T34" fmla="*/ 0 h 445"/>
                  <a:gd name="T35" fmla="*/ 417 w 417"/>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7" h="445">
                    <a:moveTo>
                      <a:pt x="50" y="0"/>
                    </a:moveTo>
                    <a:lnTo>
                      <a:pt x="417" y="18"/>
                    </a:lnTo>
                    <a:lnTo>
                      <a:pt x="399" y="411"/>
                    </a:lnTo>
                    <a:lnTo>
                      <a:pt x="280" y="403"/>
                    </a:lnTo>
                    <a:lnTo>
                      <a:pt x="168" y="400"/>
                    </a:lnTo>
                    <a:lnTo>
                      <a:pt x="168" y="415"/>
                    </a:lnTo>
                    <a:lnTo>
                      <a:pt x="75" y="415"/>
                    </a:lnTo>
                    <a:lnTo>
                      <a:pt x="70" y="445"/>
                    </a:lnTo>
                    <a:lnTo>
                      <a:pt x="0" y="435"/>
                    </a:lnTo>
                    <a:lnTo>
                      <a:pt x="39" y="102"/>
                    </a:lnTo>
                    <a:lnTo>
                      <a:pt x="50" y="0"/>
                    </a:lnTo>
                    <a:close/>
                  </a:path>
                </a:pathLst>
              </a:custGeom>
              <a:grpFill/>
              <a:ln w="12700">
                <a:solidFill>
                  <a:schemeClr val="bg1">
                    <a:lumMod val="50000"/>
                  </a:schemeClr>
                </a:solidFill>
                <a:round/>
                <a:headEnd/>
                <a:tailEnd/>
              </a:ln>
            </p:spPr>
            <p:txBody>
              <a:bodyPr/>
              <a:lstStyle/>
              <a:p>
                <a:pPr>
                  <a:defRPr/>
                </a:pPr>
                <a:endParaRPr lang="en-GB" dirty="0"/>
              </a:p>
            </p:txBody>
          </p:sp>
          <p:sp>
            <p:nvSpPr>
              <p:cNvPr id="185" name="Freeform 34"/>
              <p:cNvSpPr>
                <a:spLocks/>
              </p:cNvSpPr>
              <p:nvPr/>
            </p:nvSpPr>
            <p:spPr bwMode="auto">
              <a:xfrm>
                <a:off x="2599" y="1277"/>
                <a:ext cx="407" cy="256"/>
              </a:xfrm>
              <a:custGeom>
                <a:avLst/>
                <a:gdLst>
                  <a:gd name="T0" fmla="*/ 1 w 407"/>
                  <a:gd name="T1" fmla="*/ 0 h 256"/>
                  <a:gd name="T2" fmla="*/ 342 w 407"/>
                  <a:gd name="T3" fmla="*/ 8 h 256"/>
                  <a:gd name="T4" fmla="*/ 367 w 407"/>
                  <a:gd name="T5" fmla="*/ 83 h 256"/>
                  <a:gd name="T6" fmla="*/ 391 w 407"/>
                  <a:gd name="T7" fmla="*/ 141 h 256"/>
                  <a:gd name="T8" fmla="*/ 407 w 407"/>
                  <a:gd name="T9" fmla="*/ 235 h 256"/>
                  <a:gd name="T10" fmla="*/ 397 w 407"/>
                  <a:gd name="T11" fmla="*/ 256 h 256"/>
                  <a:gd name="T12" fmla="*/ 272 w 407"/>
                  <a:gd name="T13" fmla="*/ 253 h 256"/>
                  <a:gd name="T14" fmla="*/ 0 w 407"/>
                  <a:gd name="T15" fmla="*/ 248 h 256"/>
                  <a:gd name="T16" fmla="*/ 1 w 407"/>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7"/>
                  <a:gd name="T28" fmla="*/ 0 h 256"/>
                  <a:gd name="T29" fmla="*/ 407 w 40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7" h="256">
                    <a:moveTo>
                      <a:pt x="1" y="0"/>
                    </a:moveTo>
                    <a:lnTo>
                      <a:pt x="342" y="8"/>
                    </a:lnTo>
                    <a:lnTo>
                      <a:pt x="367" y="83"/>
                    </a:lnTo>
                    <a:lnTo>
                      <a:pt x="391" y="141"/>
                    </a:lnTo>
                    <a:lnTo>
                      <a:pt x="407" y="235"/>
                    </a:lnTo>
                    <a:lnTo>
                      <a:pt x="397" y="256"/>
                    </a:lnTo>
                    <a:lnTo>
                      <a:pt x="272" y="253"/>
                    </a:lnTo>
                    <a:lnTo>
                      <a:pt x="0" y="248"/>
                    </a:lnTo>
                    <a:lnTo>
                      <a:pt x="1" y="0"/>
                    </a:lnTo>
                    <a:close/>
                  </a:path>
                </a:pathLst>
              </a:custGeom>
              <a:grpFill/>
              <a:ln w="12700">
                <a:solidFill>
                  <a:schemeClr val="bg1">
                    <a:lumMod val="50000"/>
                  </a:schemeClr>
                </a:solidFill>
                <a:round/>
                <a:headEnd/>
                <a:tailEnd/>
              </a:ln>
            </p:spPr>
            <p:txBody>
              <a:bodyPr/>
              <a:lstStyle/>
              <a:p>
                <a:pPr>
                  <a:defRPr/>
                </a:pPr>
                <a:endParaRPr lang="en-GB" dirty="0"/>
              </a:p>
            </p:txBody>
          </p:sp>
          <p:sp>
            <p:nvSpPr>
              <p:cNvPr id="186" name="Freeform 35"/>
              <p:cNvSpPr>
                <a:spLocks/>
              </p:cNvSpPr>
              <p:nvPr/>
            </p:nvSpPr>
            <p:spPr bwMode="auto">
              <a:xfrm>
                <a:off x="2588" y="1524"/>
                <a:ext cx="428" cy="300"/>
              </a:xfrm>
              <a:custGeom>
                <a:avLst/>
                <a:gdLst>
                  <a:gd name="T0" fmla="*/ 8 w 428"/>
                  <a:gd name="T1" fmla="*/ 0 h 300"/>
                  <a:gd name="T2" fmla="*/ 7 w 428"/>
                  <a:gd name="T3" fmla="*/ 116 h 300"/>
                  <a:gd name="T4" fmla="*/ 0 w 428"/>
                  <a:gd name="T5" fmla="*/ 252 h 300"/>
                  <a:gd name="T6" fmla="*/ 311 w 428"/>
                  <a:gd name="T7" fmla="*/ 257 h 300"/>
                  <a:gd name="T8" fmla="*/ 344 w 428"/>
                  <a:gd name="T9" fmla="*/ 276 h 300"/>
                  <a:gd name="T10" fmla="*/ 367 w 428"/>
                  <a:gd name="T11" fmla="*/ 250 h 300"/>
                  <a:gd name="T12" fmla="*/ 428 w 428"/>
                  <a:gd name="T13" fmla="*/ 300 h 300"/>
                  <a:gd name="T14" fmla="*/ 419 w 428"/>
                  <a:gd name="T15" fmla="*/ 248 h 300"/>
                  <a:gd name="T16" fmla="*/ 425 w 428"/>
                  <a:gd name="T17" fmla="*/ 208 h 300"/>
                  <a:gd name="T18" fmla="*/ 428 w 428"/>
                  <a:gd name="T19" fmla="*/ 71 h 300"/>
                  <a:gd name="T20" fmla="*/ 401 w 428"/>
                  <a:gd name="T21" fmla="*/ 42 h 300"/>
                  <a:gd name="T22" fmla="*/ 412 w 428"/>
                  <a:gd name="T23" fmla="*/ 4 h 300"/>
                  <a:gd name="T24" fmla="*/ 208 w 428"/>
                  <a:gd name="T25" fmla="*/ 3 h 300"/>
                  <a:gd name="T26" fmla="*/ 8 w 428"/>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8"/>
                  <a:gd name="T43" fmla="*/ 0 h 300"/>
                  <a:gd name="T44" fmla="*/ 428 w 428"/>
                  <a:gd name="T45" fmla="*/ 300 h 3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8" h="300">
                    <a:moveTo>
                      <a:pt x="8" y="0"/>
                    </a:moveTo>
                    <a:lnTo>
                      <a:pt x="7" y="116"/>
                    </a:lnTo>
                    <a:lnTo>
                      <a:pt x="0" y="252"/>
                    </a:lnTo>
                    <a:lnTo>
                      <a:pt x="311" y="257"/>
                    </a:lnTo>
                    <a:lnTo>
                      <a:pt x="344" y="276"/>
                    </a:lnTo>
                    <a:lnTo>
                      <a:pt x="367" y="250"/>
                    </a:lnTo>
                    <a:lnTo>
                      <a:pt x="428" y="300"/>
                    </a:lnTo>
                    <a:lnTo>
                      <a:pt x="419" y="248"/>
                    </a:lnTo>
                    <a:lnTo>
                      <a:pt x="425" y="208"/>
                    </a:lnTo>
                    <a:lnTo>
                      <a:pt x="428" y="71"/>
                    </a:lnTo>
                    <a:lnTo>
                      <a:pt x="401" y="42"/>
                    </a:lnTo>
                    <a:lnTo>
                      <a:pt x="412" y="4"/>
                    </a:lnTo>
                    <a:lnTo>
                      <a:pt x="208" y="3"/>
                    </a:lnTo>
                    <a:lnTo>
                      <a:pt x="8" y="0"/>
                    </a:lnTo>
                    <a:close/>
                  </a:path>
                </a:pathLst>
              </a:custGeom>
              <a:grpFill/>
              <a:ln w="12700">
                <a:solidFill>
                  <a:schemeClr val="bg1">
                    <a:lumMod val="50000"/>
                  </a:schemeClr>
                </a:solidFill>
                <a:round/>
                <a:headEnd/>
                <a:tailEnd/>
              </a:ln>
            </p:spPr>
            <p:txBody>
              <a:bodyPr/>
              <a:lstStyle/>
              <a:p>
                <a:pPr>
                  <a:defRPr/>
                </a:pPr>
                <a:endParaRPr lang="en-GB" dirty="0"/>
              </a:p>
            </p:txBody>
          </p:sp>
          <p:sp>
            <p:nvSpPr>
              <p:cNvPr id="187" name="Freeform 36"/>
              <p:cNvSpPr>
                <a:spLocks/>
              </p:cNvSpPr>
              <p:nvPr/>
            </p:nvSpPr>
            <p:spPr bwMode="auto">
              <a:xfrm>
                <a:off x="2582" y="1773"/>
                <a:ext cx="510" cy="247"/>
              </a:xfrm>
              <a:custGeom>
                <a:avLst/>
                <a:gdLst>
                  <a:gd name="T0" fmla="*/ 5 w 510"/>
                  <a:gd name="T1" fmla="*/ 0 h 247"/>
                  <a:gd name="T2" fmla="*/ 0 w 510"/>
                  <a:gd name="T3" fmla="*/ 163 h 247"/>
                  <a:gd name="T4" fmla="*/ 115 w 510"/>
                  <a:gd name="T5" fmla="*/ 167 h 247"/>
                  <a:gd name="T6" fmla="*/ 114 w 510"/>
                  <a:gd name="T7" fmla="*/ 247 h 247"/>
                  <a:gd name="T8" fmla="*/ 269 w 510"/>
                  <a:gd name="T9" fmla="*/ 245 h 247"/>
                  <a:gd name="T10" fmla="*/ 408 w 510"/>
                  <a:gd name="T11" fmla="*/ 242 h 247"/>
                  <a:gd name="T12" fmla="*/ 510 w 510"/>
                  <a:gd name="T13" fmla="*/ 245 h 247"/>
                  <a:gd name="T14" fmla="*/ 478 w 510"/>
                  <a:gd name="T15" fmla="*/ 175 h 247"/>
                  <a:gd name="T16" fmla="*/ 456 w 510"/>
                  <a:gd name="T17" fmla="*/ 110 h 247"/>
                  <a:gd name="T18" fmla="*/ 432 w 510"/>
                  <a:gd name="T19" fmla="*/ 43 h 247"/>
                  <a:gd name="T20" fmla="*/ 374 w 510"/>
                  <a:gd name="T21" fmla="*/ 1 h 247"/>
                  <a:gd name="T22" fmla="*/ 348 w 510"/>
                  <a:gd name="T23" fmla="*/ 26 h 247"/>
                  <a:gd name="T24" fmla="*/ 316 w 510"/>
                  <a:gd name="T25" fmla="*/ 8 h 247"/>
                  <a:gd name="T26" fmla="*/ 177 w 510"/>
                  <a:gd name="T27" fmla="*/ 3 h 247"/>
                  <a:gd name="T28" fmla="*/ 5 w 510"/>
                  <a:gd name="T29" fmla="*/ 0 h 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0"/>
                  <a:gd name="T46" fmla="*/ 0 h 247"/>
                  <a:gd name="T47" fmla="*/ 510 w 510"/>
                  <a:gd name="T48" fmla="*/ 247 h 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0" h="247">
                    <a:moveTo>
                      <a:pt x="5" y="0"/>
                    </a:moveTo>
                    <a:lnTo>
                      <a:pt x="0" y="163"/>
                    </a:lnTo>
                    <a:lnTo>
                      <a:pt x="115" y="167"/>
                    </a:lnTo>
                    <a:lnTo>
                      <a:pt x="114" y="247"/>
                    </a:lnTo>
                    <a:lnTo>
                      <a:pt x="269" y="245"/>
                    </a:lnTo>
                    <a:lnTo>
                      <a:pt x="408" y="242"/>
                    </a:lnTo>
                    <a:lnTo>
                      <a:pt x="510" y="245"/>
                    </a:lnTo>
                    <a:lnTo>
                      <a:pt x="478" y="175"/>
                    </a:lnTo>
                    <a:lnTo>
                      <a:pt x="456" y="110"/>
                    </a:lnTo>
                    <a:lnTo>
                      <a:pt x="432" y="43"/>
                    </a:lnTo>
                    <a:lnTo>
                      <a:pt x="374" y="1"/>
                    </a:lnTo>
                    <a:lnTo>
                      <a:pt x="348" y="26"/>
                    </a:lnTo>
                    <a:lnTo>
                      <a:pt x="316" y="8"/>
                    </a:lnTo>
                    <a:lnTo>
                      <a:pt x="177" y="3"/>
                    </a:lnTo>
                    <a:lnTo>
                      <a:pt x="5" y="0"/>
                    </a:lnTo>
                    <a:close/>
                  </a:path>
                </a:pathLst>
              </a:custGeom>
              <a:grpFill/>
              <a:ln w="12700">
                <a:solidFill>
                  <a:schemeClr val="bg1">
                    <a:lumMod val="50000"/>
                  </a:schemeClr>
                </a:solidFill>
                <a:round/>
                <a:headEnd/>
                <a:tailEnd/>
              </a:ln>
            </p:spPr>
            <p:txBody>
              <a:bodyPr/>
              <a:lstStyle/>
              <a:p>
                <a:pPr>
                  <a:defRPr/>
                </a:pPr>
                <a:endParaRPr lang="en-GB" dirty="0"/>
              </a:p>
            </p:txBody>
          </p:sp>
          <p:sp>
            <p:nvSpPr>
              <p:cNvPr id="188" name="Freeform 37"/>
              <p:cNvSpPr>
                <a:spLocks/>
              </p:cNvSpPr>
              <p:nvPr/>
            </p:nvSpPr>
            <p:spPr bwMode="auto">
              <a:xfrm>
                <a:off x="2690" y="2014"/>
                <a:ext cx="449" cy="246"/>
              </a:xfrm>
              <a:custGeom>
                <a:avLst/>
                <a:gdLst>
                  <a:gd name="T0" fmla="*/ 5 w 449"/>
                  <a:gd name="T1" fmla="*/ 2 h 246"/>
                  <a:gd name="T2" fmla="*/ 3 w 449"/>
                  <a:gd name="T3" fmla="*/ 143 h 246"/>
                  <a:gd name="T4" fmla="*/ 0 w 449"/>
                  <a:gd name="T5" fmla="*/ 243 h 246"/>
                  <a:gd name="T6" fmla="*/ 449 w 449"/>
                  <a:gd name="T7" fmla="*/ 246 h 246"/>
                  <a:gd name="T8" fmla="*/ 440 w 449"/>
                  <a:gd name="T9" fmla="*/ 118 h 246"/>
                  <a:gd name="T10" fmla="*/ 440 w 449"/>
                  <a:gd name="T11" fmla="*/ 69 h 246"/>
                  <a:gd name="T12" fmla="*/ 404 w 449"/>
                  <a:gd name="T13" fmla="*/ 40 h 246"/>
                  <a:gd name="T14" fmla="*/ 415 w 449"/>
                  <a:gd name="T15" fmla="*/ 14 h 246"/>
                  <a:gd name="T16" fmla="*/ 399 w 449"/>
                  <a:gd name="T17" fmla="*/ 0 h 246"/>
                  <a:gd name="T18" fmla="*/ 196 w 449"/>
                  <a:gd name="T19" fmla="*/ 2 h 246"/>
                  <a:gd name="T20" fmla="*/ 5 w 449"/>
                  <a:gd name="T21" fmla="*/ 2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46"/>
                  <a:gd name="T35" fmla="*/ 449 w 449"/>
                  <a:gd name="T36" fmla="*/ 246 h 2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46">
                    <a:moveTo>
                      <a:pt x="5" y="2"/>
                    </a:moveTo>
                    <a:lnTo>
                      <a:pt x="3" y="143"/>
                    </a:lnTo>
                    <a:lnTo>
                      <a:pt x="0" y="243"/>
                    </a:lnTo>
                    <a:lnTo>
                      <a:pt x="449" y="246"/>
                    </a:lnTo>
                    <a:lnTo>
                      <a:pt x="440" y="118"/>
                    </a:lnTo>
                    <a:lnTo>
                      <a:pt x="440" y="69"/>
                    </a:lnTo>
                    <a:lnTo>
                      <a:pt x="404" y="40"/>
                    </a:lnTo>
                    <a:lnTo>
                      <a:pt x="415" y="14"/>
                    </a:lnTo>
                    <a:lnTo>
                      <a:pt x="399" y="0"/>
                    </a:lnTo>
                    <a:lnTo>
                      <a:pt x="196" y="2"/>
                    </a:lnTo>
                    <a:lnTo>
                      <a:pt x="5" y="2"/>
                    </a:lnTo>
                    <a:close/>
                  </a:path>
                </a:pathLst>
              </a:custGeom>
              <a:grpFill/>
              <a:ln w="12700">
                <a:solidFill>
                  <a:schemeClr val="bg1">
                    <a:lumMod val="50000"/>
                  </a:schemeClr>
                </a:solidFill>
                <a:round/>
                <a:headEnd/>
                <a:tailEnd/>
              </a:ln>
            </p:spPr>
            <p:txBody>
              <a:bodyPr/>
              <a:lstStyle/>
              <a:p>
                <a:pPr>
                  <a:defRPr/>
                </a:pPr>
                <a:endParaRPr lang="en-GB" dirty="0"/>
              </a:p>
            </p:txBody>
          </p:sp>
          <p:sp>
            <p:nvSpPr>
              <p:cNvPr id="189" name="Freeform 38"/>
              <p:cNvSpPr>
                <a:spLocks/>
              </p:cNvSpPr>
              <p:nvPr/>
            </p:nvSpPr>
            <p:spPr bwMode="auto">
              <a:xfrm>
                <a:off x="2630" y="2254"/>
                <a:ext cx="523" cy="270"/>
              </a:xfrm>
              <a:custGeom>
                <a:avLst/>
                <a:gdLst>
                  <a:gd name="T0" fmla="*/ 3 w 523"/>
                  <a:gd name="T1" fmla="*/ 0 h 270"/>
                  <a:gd name="T2" fmla="*/ 0 w 523"/>
                  <a:gd name="T3" fmla="*/ 48 h 270"/>
                  <a:gd name="T4" fmla="*/ 186 w 523"/>
                  <a:gd name="T5" fmla="*/ 55 h 270"/>
                  <a:gd name="T6" fmla="*/ 187 w 523"/>
                  <a:gd name="T7" fmla="*/ 209 h 270"/>
                  <a:gd name="T8" fmla="*/ 282 w 523"/>
                  <a:gd name="T9" fmla="*/ 251 h 270"/>
                  <a:gd name="T10" fmla="*/ 308 w 523"/>
                  <a:gd name="T11" fmla="*/ 236 h 270"/>
                  <a:gd name="T12" fmla="*/ 369 w 523"/>
                  <a:gd name="T13" fmla="*/ 270 h 270"/>
                  <a:gd name="T14" fmla="*/ 408 w 523"/>
                  <a:gd name="T15" fmla="*/ 269 h 270"/>
                  <a:gd name="T16" fmla="*/ 480 w 523"/>
                  <a:gd name="T17" fmla="*/ 236 h 270"/>
                  <a:gd name="T18" fmla="*/ 523 w 523"/>
                  <a:gd name="T19" fmla="*/ 268 h 270"/>
                  <a:gd name="T20" fmla="*/ 523 w 523"/>
                  <a:gd name="T21" fmla="*/ 101 h 270"/>
                  <a:gd name="T22" fmla="*/ 510 w 523"/>
                  <a:gd name="T23" fmla="*/ 3 h 270"/>
                  <a:gd name="T24" fmla="*/ 3 w 523"/>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3"/>
                  <a:gd name="T40" fmla="*/ 0 h 270"/>
                  <a:gd name="T41" fmla="*/ 523 w 52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3" h="270">
                    <a:moveTo>
                      <a:pt x="3" y="0"/>
                    </a:moveTo>
                    <a:lnTo>
                      <a:pt x="0" y="48"/>
                    </a:lnTo>
                    <a:lnTo>
                      <a:pt x="186" y="55"/>
                    </a:lnTo>
                    <a:lnTo>
                      <a:pt x="187" y="209"/>
                    </a:lnTo>
                    <a:lnTo>
                      <a:pt x="282" y="251"/>
                    </a:lnTo>
                    <a:lnTo>
                      <a:pt x="308" y="236"/>
                    </a:lnTo>
                    <a:lnTo>
                      <a:pt x="369" y="270"/>
                    </a:lnTo>
                    <a:lnTo>
                      <a:pt x="408" y="269"/>
                    </a:lnTo>
                    <a:lnTo>
                      <a:pt x="480" y="236"/>
                    </a:lnTo>
                    <a:lnTo>
                      <a:pt x="523" y="268"/>
                    </a:lnTo>
                    <a:lnTo>
                      <a:pt x="523" y="101"/>
                    </a:lnTo>
                    <a:lnTo>
                      <a:pt x="510" y="3"/>
                    </a:lnTo>
                    <a:lnTo>
                      <a:pt x="3" y="0"/>
                    </a:lnTo>
                    <a:close/>
                  </a:path>
                </a:pathLst>
              </a:custGeom>
              <a:grpFill/>
              <a:ln w="12700">
                <a:solidFill>
                  <a:schemeClr val="bg1">
                    <a:lumMod val="50000"/>
                  </a:schemeClr>
                </a:solidFill>
                <a:round/>
                <a:headEnd/>
                <a:tailEnd/>
              </a:ln>
            </p:spPr>
            <p:txBody>
              <a:bodyPr/>
              <a:lstStyle/>
              <a:p>
                <a:pPr>
                  <a:defRPr/>
                </a:pPr>
                <a:endParaRPr lang="en-GB" dirty="0"/>
              </a:p>
            </p:txBody>
          </p:sp>
          <p:sp>
            <p:nvSpPr>
              <p:cNvPr id="190" name="Freeform 39"/>
              <p:cNvSpPr>
                <a:spLocks/>
              </p:cNvSpPr>
              <p:nvPr/>
            </p:nvSpPr>
            <p:spPr bwMode="auto">
              <a:xfrm>
                <a:off x="3006" y="1715"/>
                <a:ext cx="354" cy="247"/>
              </a:xfrm>
              <a:custGeom>
                <a:avLst/>
                <a:gdLst>
                  <a:gd name="T0" fmla="*/ 6 w 354"/>
                  <a:gd name="T1" fmla="*/ 13 h 247"/>
                  <a:gd name="T2" fmla="*/ 0 w 354"/>
                  <a:gd name="T3" fmla="*/ 57 h 247"/>
                  <a:gd name="T4" fmla="*/ 8 w 354"/>
                  <a:gd name="T5" fmla="*/ 103 h 247"/>
                  <a:gd name="T6" fmla="*/ 41 w 354"/>
                  <a:gd name="T7" fmla="*/ 197 h 247"/>
                  <a:gd name="T8" fmla="*/ 59 w 354"/>
                  <a:gd name="T9" fmla="*/ 247 h 247"/>
                  <a:gd name="T10" fmla="*/ 267 w 354"/>
                  <a:gd name="T11" fmla="*/ 235 h 247"/>
                  <a:gd name="T12" fmla="*/ 301 w 354"/>
                  <a:gd name="T13" fmla="*/ 247 h 247"/>
                  <a:gd name="T14" fmla="*/ 322 w 354"/>
                  <a:gd name="T15" fmla="*/ 199 h 247"/>
                  <a:gd name="T16" fmla="*/ 314 w 354"/>
                  <a:gd name="T17" fmla="*/ 165 h 247"/>
                  <a:gd name="T18" fmla="*/ 349 w 354"/>
                  <a:gd name="T19" fmla="*/ 158 h 247"/>
                  <a:gd name="T20" fmla="*/ 354 w 354"/>
                  <a:gd name="T21" fmla="*/ 104 h 247"/>
                  <a:gd name="T22" fmla="*/ 333 w 354"/>
                  <a:gd name="T23" fmla="*/ 80 h 247"/>
                  <a:gd name="T24" fmla="*/ 297 w 354"/>
                  <a:gd name="T25" fmla="*/ 57 h 247"/>
                  <a:gd name="T26" fmla="*/ 304 w 354"/>
                  <a:gd name="T27" fmla="*/ 24 h 247"/>
                  <a:gd name="T28" fmla="*/ 289 w 354"/>
                  <a:gd name="T29" fmla="*/ 0 h 247"/>
                  <a:gd name="T30" fmla="*/ 211 w 354"/>
                  <a:gd name="T31" fmla="*/ 4 h 247"/>
                  <a:gd name="T32" fmla="*/ 133 w 354"/>
                  <a:gd name="T33" fmla="*/ 7 h 247"/>
                  <a:gd name="T34" fmla="*/ 6 w 354"/>
                  <a:gd name="T35" fmla="*/ 13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247"/>
                  <a:gd name="T56" fmla="*/ 354 w 354"/>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247">
                    <a:moveTo>
                      <a:pt x="6" y="13"/>
                    </a:moveTo>
                    <a:lnTo>
                      <a:pt x="0" y="57"/>
                    </a:lnTo>
                    <a:lnTo>
                      <a:pt x="8" y="103"/>
                    </a:lnTo>
                    <a:lnTo>
                      <a:pt x="41" y="197"/>
                    </a:lnTo>
                    <a:lnTo>
                      <a:pt x="59" y="247"/>
                    </a:lnTo>
                    <a:lnTo>
                      <a:pt x="267" y="235"/>
                    </a:lnTo>
                    <a:lnTo>
                      <a:pt x="301" y="247"/>
                    </a:lnTo>
                    <a:lnTo>
                      <a:pt x="322" y="199"/>
                    </a:lnTo>
                    <a:lnTo>
                      <a:pt x="314" y="165"/>
                    </a:lnTo>
                    <a:lnTo>
                      <a:pt x="349" y="158"/>
                    </a:lnTo>
                    <a:lnTo>
                      <a:pt x="354" y="104"/>
                    </a:lnTo>
                    <a:lnTo>
                      <a:pt x="333" y="80"/>
                    </a:lnTo>
                    <a:lnTo>
                      <a:pt x="297" y="57"/>
                    </a:lnTo>
                    <a:lnTo>
                      <a:pt x="304" y="24"/>
                    </a:lnTo>
                    <a:lnTo>
                      <a:pt x="289" y="0"/>
                    </a:lnTo>
                    <a:lnTo>
                      <a:pt x="211" y="4"/>
                    </a:lnTo>
                    <a:lnTo>
                      <a:pt x="133" y="7"/>
                    </a:lnTo>
                    <a:lnTo>
                      <a:pt x="6" y="13"/>
                    </a:lnTo>
                    <a:close/>
                  </a:path>
                </a:pathLst>
              </a:custGeom>
              <a:grpFill/>
              <a:ln w="12700">
                <a:solidFill>
                  <a:schemeClr val="bg1">
                    <a:lumMod val="50000"/>
                  </a:schemeClr>
                </a:solidFill>
                <a:round/>
                <a:headEnd/>
                <a:tailEnd/>
              </a:ln>
            </p:spPr>
            <p:txBody>
              <a:bodyPr/>
              <a:lstStyle/>
              <a:p>
                <a:pPr>
                  <a:defRPr/>
                </a:pPr>
                <a:endParaRPr lang="en-GB" dirty="0"/>
              </a:p>
            </p:txBody>
          </p:sp>
          <p:sp>
            <p:nvSpPr>
              <p:cNvPr id="191" name="Freeform 40"/>
              <p:cNvSpPr>
                <a:spLocks/>
              </p:cNvSpPr>
              <p:nvPr/>
            </p:nvSpPr>
            <p:spPr bwMode="auto">
              <a:xfrm>
                <a:off x="3290" y="1768"/>
                <a:ext cx="253" cy="451"/>
              </a:xfrm>
              <a:custGeom>
                <a:avLst/>
                <a:gdLst>
                  <a:gd name="T0" fmla="*/ 47 w 253"/>
                  <a:gd name="T1" fmla="*/ 26 h 451"/>
                  <a:gd name="T2" fmla="*/ 192 w 253"/>
                  <a:gd name="T3" fmla="*/ 0 h 451"/>
                  <a:gd name="T4" fmla="*/ 215 w 253"/>
                  <a:gd name="T5" fmla="*/ 56 h 451"/>
                  <a:gd name="T6" fmla="*/ 245 w 253"/>
                  <a:gd name="T7" fmla="*/ 286 h 451"/>
                  <a:gd name="T8" fmla="*/ 253 w 253"/>
                  <a:gd name="T9" fmla="*/ 317 h 451"/>
                  <a:gd name="T10" fmla="*/ 230 w 253"/>
                  <a:gd name="T11" fmla="*/ 378 h 451"/>
                  <a:gd name="T12" fmla="*/ 230 w 253"/>
                  <a:gd name="T13" fmla="*/ 420 h 451"/>
                  <a:gd name="T14" fmla="*/ 204 w 253"/>
                  <a:gd name="T15" fmla="*/ 415 h 451"/>
                  <a:gd name="T16" fmla="*/ 205 w 253"/>
                  <a:gd name="T17" fmla="*/ 451 h 451"/>
                  <a:gd name="T18" fmla="*/ 178 w 253"/>
                  <a:gd name="T19" fmla="*/ 436 h 451"/>
                  <a:gd name="T20" fmla="*/ 164 w 253"/>
                  <a:gd name="T21" fmla="*/ 441 h 451"/>
                  <a:gd name="T22" fmla="*/ 143 w 253"/>
                  <a:gd name="T23" fmla="*/ 438 h 451"/>
                  <a:gd name="T24" fmla="*/ 128 w 253"/>
                  <a:gd name="T25" fmla="*/ 384 h 451"/>
                  <a:gd name="T26" fmla="*/ 98 w 253"/>
                  <a:gd name="T27" fmla="*/ 367 h 451"/>
                  <a:gd name="T28" fmla="*/ 98 w 253"/>
                  <a:gd name="T29" fmla="*/ 309 h 451"/>
                  <a:gd name="T30" fmla="*/ 69 w 253"/>
                  <a:gd name="T31" fmla="*/ 317 h 451"/>
                  <a:gd name="T32" fmla="*/ 52 w 253"/>
                  <a:gd name="T33" fmla="*/ 274 h 451"/>
                  <a:gd name="T34" fmla="*/ 0 w 253"/>
                  <a:gd name="T35" fmla="*/ 225 h 451"/>
                  <a:gd name="T36" fmla="*/ 38 w 253"/>
                  <a:gd name="T37" fmla="*/ 147 h 451"/>
                  <a:gd name="T38" fmla="*/ 27 w 253"/>
                  <a:gd name="T39" fmla="*/ 111 h 451"/>
                  <a:gd name="T40" fmla="*/ 65 w 253"/>
                  <a:gd name="T41" fmla="*/ 104 h 451"/>
                  <a:gd name="T42" fmla="*/ 69 w 253"/>
                  <a:gd name="T43" fmla="*/ 53 h 451"/>
                  <a:gd name="T44" fmla="*/ 47 w 253"/>
                  <a:gd name="T45" fmla="*/ 26 h 4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
                  <a:gd name="T70" fmla="*/ 0 h 451"/>
                  <a:gd name="T71" fmla="*/ 253 w 253"/>
                  <a:gd name="T72" fmla="*/ 451 h 4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 h="451">
                    <a:moveTo>
                      <a:pt x="47" y="26"/>
                    </a:moveTo>
                    <a:lnTo>
                      <a:pt x="192" y="0"/>
                    </a:lnTo>
                    <a:lnTo>
                      <a:pt x="215" y="56"/>
                    </a:lnTo>
                    <a:lnTo>
                      <a:pt x="245" y="286"/>
                    </a:lnTo>
                    <a:lnTo>
                      <a:pt x="253" y="317"/>
                    </a:lnTo>
                    <a:lnTo>
                      <a:pt x="230" y="378"/>
                    </a:lnTo>
                    <a:lnTo>
                      <a:pt x="230" y="420"/>
                    </a:lnTo>
                    <a:lnTo>
                      <a:pt x="204" y="415"/>
                    </a:lnTo>
                    <a:lnTo>
                      <a:pt x="205" y="451"/>
                    </a:lnTo>
                    <a:lnTo>
                      <a:pt x="178" y="436"/>
                    </a:lnTo>
                    <a:lnTo>
                      <a:pt x="164" y="441"/>
                    </a:lnTo>
                    <a:lnTo>
                      <a:pt x="143" y="438"/>
                    </a:lnTo>
                    <a:lnTo>
                      <a:pt x="128" y="384"/>
                    </a:lnTo>
                    <a:lnTo>
                      <a:pt x="98" y="367"/>
                    </a:lnTo>
                    <a:lnTo>
                      <a:pt x="98" y="309"/>
                    </a:lnTo>
                    <a:lnTo>
                      <a:pt x="69" y="317"/>
                    </a:lnTo>
                    <a:lnTo>
                      <a:pt x="52" y="274"/>
                    </a:lnTo>
                    <a:lnTo>
                      <a:pt x="0" y="225"/>
                    </a:lnTo>
                    <a:lnTo>
                      <a:pt x="38" y="147"/>
                    </a:lnTo>
                    <a:lnTo>
                      <a:pt x="27" y="111"/>
                    </a:lnTo>
                    <a:lnTo>
                      <a:pt x="65" y="104"/>
                    </a:lnTo>
                    <a:lnTo>
                      <a:pt x="69" y="53"/>
                    </a:lnTo>
                    <a:lnTo>
                      <a:pt x="47" y="26"/>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92" name="Freeform 41"/>
              <p:cNvSpPr>
                <a:spLocks/>
              </p:cNvSpPr>
              <p:nvPr/>
            </p:nvSpPr>
            <p:spPr bwMode="auto">
              <a:xfrm>
                <a:off x="4206" y="1689"/>
                <a:ext cx="92" cy="196"/>
              </a:xfrm>
              <a:custGeom>
                <a:avLst/>
                <a:gdLst>
                  <a:gd name="T0" fmla="*/ 17 w 92"/>
                  <a:gd name="T1" fmla="*/ 2 h 196"/>
                  <a:gd name="T2" fmla="*/ 39 w 92"/>
                  <a:gd name="T3" fmla="*/ 0 h 196"/>
                  <a:gd name="T4" fmla="*/ 82 w 92"/>
                  <a:gd name="T5" fmla="*/ 30 h 196"/>
                  <a:gd name="T6" fmla="*/ 76 w 92"/>
                  <a:gd name="T7" fmla="*/ 53 h 196"/>
                  <a:gd name="T8" fmla="*/ 91 w 92"/>
                  <a:gd name="T9" fmla="*/ 69 h 196"/>
                  <a:gd name="T10" fmla="*/ 92 w 92"/>
                  <a:gd name="T11" fmla="*/ 160 h 196"/>
                  <a:gd name="T12" fmla="*/ 77 w 92"/>
                  <a:gd name="T13" fmla="*/ 196 h 196"/>
                  <a:gd name="T14" fmla="*/ 59 w 92"/>
                  <a:gd name="T15" fmla="*/ 183 h 196"/>
                  <a:gd name="T16" fmla="*/ 41 w 92"/>
                  <a:gd name="T17" fmla="*/ 182 h 196"/>
                  <a:gd name="T18" fmla="*/ 9 w 92"/>
                  <a:gd name="T19" fmla="*/ 163 h 196"/>
                  <a:gd name="T20" fmla="*/ 33 w 92"/>
                  <a:gd name="T21" fmla="*/ 105 h 196"/>
                  <a:gd name="T22" fmla="*/ 0 w 92"/>
                  <a:gd name="T23" fmla="*/ 75 h 196"/>
                  <a:gd name="T24" fmla="*/ 17 w 92"/>
                  <a:gd name="T25" fmla="*/ 2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96"/>
                  <a:gd name="T41" fmla="*/ 92 w 92"/>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96">
                    <a:moveTo>
                      <a:pt x="17" y="2"/>
                    </a:moveTo>
                    <a:lnTo>
                      <a:pt x="39" y="0"/>
                    </a:lnTo>
                    <a:lnTo>
                      <a:pt x="82" y="30"/>
                    </a:lnTo>
                    <a:lnTo>
                      <a:pt x="76" y="53"/>
                    </a:lnTo>
                    <a:lnTo>
                      <a:pt x="91" y="69"/>
                    </a:lnTo>
                    <a:lnTo>
                      <a:pt x="92" y="160"/>
                    </a:lnTo>
                    <a:lnTo>
                      <a:pt x="77" y="196"/>
                    </a:lnTo>
                    <a:lnTo>
                      <a:pt x="59" y="183"/>
                    </a:lnTo>
                    <a:lnTo>
                      <a:pt x="41" y="182"/>
                    </a:lnTo>
                    <a:lnTo>
                      <a:pt x="9" y="163"/>
                    </a:lnTo>
                    <a:lnTo>
                      <a:pt x="33" y="105"/>
                    </a:lnTo>
                    <a:lnTo>
                      <a:pt x="0" y="75"/>
                    </a:lnTo>
                    <a:lnTo>
                      <a:pt x="17" y="2"/>
                    </a:lnTo>
                    <a:close/>
                  </a:path>
                </a:pathLst>
              </a:custGeom>
              <a:solidFill>
                <a:schemeClr val="bg2"/>
              </a:solidFill>
              <a:ln w="12700">
                <a:solidFill>
                  <a:schemeClr val="bg1">
                    <a:lumMod val="50000"/>
                  </a:schemeClr>
                </a:solidFill>
                <a:round/>
                <a:headEnd/>
                <a:tailEnd/>
              </a:ln>
            </p:spPr>
            <p:txBody>
              <a:bodyPr/>
              <a:lstStyle/>
              <a:p>
                <a:endParaRPr lang="en-GB" dirty="0"/>
              </a:p>
            </p:txBody>
          </p:sp>
          <p:sp>
            <p:nvSpPr>
              <p:cNvPr id="193" name="Freeform 42"/>
              <p:cNvSpPr>
                <a:spLocks/>
              </p:cNvSpPr>
              <p:nvPr/>
            </p:nvSpPr>
            <p:spPr bwMode="auto">
              <a:xfrm>
                <a:off x="4277" y="1604"/>
                <a:ext cx="113" cy="93"/>
              </a:xfrm>
              <a:custGeom>
                <a:avLst/>
                <a:gdLst>
                  <a:gd name="T0" fmla="*/ 0 w 113"/>
                  <a:gd name="T1" fmla="*/ 23 h 93"/>
                  <a:gd name="T2" fmla="*/ 87 w 113"/>
                  <a:gd name="T3" fmla="*/ 0 h 93"/>
                  <a:gd name="T4" fmla="*/ 113 w 113"/>
                  <a:gd name="T5" fmla="*/ 42 h 93"/>
                  <a:gd name="T6" fmla="*/ 98 w 113"/>
                  <a:gd name="T7" fmla="*/ 61 h 93"/>
                  <a:gd name="T8" fmla="*/ 70 w 113"/>
                  <a:gd name="T9" fmla="*/ 54 h 93"/>
                  <a:gd name="T10" fmla="*/ 28 w 113"/>
                  <a:gd name="T11" fmla="*/ 93 h 93"/>
                  <a:gd name="T12" fmla="*/ 5 w 113"/>
                  <a:gd name="T13" fmla="*/ 73 h 93"/>
                  <a:gd name="T14" fmla="*/ 0 w 113"/>
                  <a:gd name="T15" fmla="*/ 23 h 93"/>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93"/>
                  <a:gd name="T26" fmla="*/ 113 w 11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93">
                    <a:moveTo>
                      <a:pt x="0" y="23"/>
                    </a:moveTo>
                    <a:lnTo>
                      <a:pt x="87" y="0"/>
                    </a:lnTo>
                    <a:lnTo>
                      <a:pt x="113" y="42"/>
                    </a:lnTo>
                    <a:lnTo>
                      <a:pt x="98" y="61"/>
                    </a:lnTo>
                    <a:lnTo>
                      <a:pt x="70" y="54"/>
                    </a:lnTo>
                    <a:lnTo>
                      <a:pt x="28" y="93"/>
                    </a:lnTo>
                    <a:lnTo>
                      <a:pt x="5" y="73"/>
                    </a:lnTo>
                    <a:lnTo>
                      <a:pt x="0" y="23"/>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94" name="Freeform 43"/>
              <p:cNvSpPr>
                <a:spLocks/>
              </p:cNvSpPr>
              <p:nvPr/>
            </p:nvSpPr>
            <p:spPr bwMode="auto">
              <a:xfrm>
                <a:off x="4364" y="1595"/>
                <a:ext cx="57" cy="51"/>
              </a:xfrm>
              <a:custGeom>
                <a:avLst/>
                <a:gdLst>
                  <a:gd name="T0" fmla="*/ 0 w 57"/>
                  <a:gd name="T1" fmla="*/ 9 h 51"/>
                  <a:gd name="T2" fmla="*/ 24 w 57"/>
                  <a:gd name="T3" fmla="*/ 0 h 51"/>
                  <a:gd name="T4" fmla="*/ 57 w 57"/>
                  <a:gd name="T5" fmla="*/ 26 h 51"/>
                  <a:gd name="T6" fmla="*/ 50 w 57"/>
                  <a:gd name="T7" fmla="*/ 33 h 51"/>
                  <a:gd name="T8" fmla="*/ 34 w 57"/>
                  <a:gd name="T9" fmla="*/ 33 h 51"/>
                  <a:gd name="T10" fmla="*/ 26 w 57"/>
                  <a:gd name="T11" fmla="*/ 51 h 51"/>
                  <a:gd name="T12" fmla="*/ 0 w 57"/>
                  <a:gd name="T13" fmla="*/ 9 h 51"/>
                  <a:gd name="T14" fmla="*/ 0 60000 65536"/>
                  <a:gd name="T15" fmla="*/ 0 60000 65536"/>
                  <a:gd name="T16" fmla="*/ 0 60000 65536"/>
                  <a:gd name="T17" fmla="*/ 0 60000 65536"/>
                  <a:gd name="T18" fmla="*/ 0 60000 65536"/>
                  <a:gd name="T19" fmla="*/ 0 60000 65536"/>
                  <a:gd name="T20" fmla="*/ 0 60000 65536"/>
                  <a:gd name="T21" fmla="*/ 0 w 57"/>
                  <a:gd name="T22" fmla="*/ 0 h 51"/>
                  <a:gd name="T23" fmla="*/ 57 w 5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1">
                    <a:moveTo>
                      <a:pt x="0" y="9"/>
                    </a:moveTo>
                    <a:lnTo>
                      <a:pt x="24" y="0"/>
                    </a:lnTo>
                    <a:lnTo>
                      <a:pt x="57" y="26"/>
                    </a:lnTo>
                    <a:lnTo>
                      <a:pt x="50" y="33"/>
                    </a:lnTo>
                    <a:lnTo>
                      <a:pt x="34" y="33"/>
                    </a:lnTo>
                    <a:lnTo>
                      <a:pt x="26" y="51"/>
                    </a:lnTo>
                    <a:lnTo>
                      <a:pt x="0" y="9"/>
                    </a:lnTo>
                    <a:close/>
                  </a:path>
                </a:pathLst>
              </a:custGeom>
              <a:grpFill/>
              <a:ln w="12700">
                <a:solidFill>
                  <a:schemeClr val="bg1">
                    <a:lumMod val="50000"/>
                  </a:schemeClr>
                </a:solidFill>
                <a:round/>
                <a:headEnd/>
                <a:tailEnd/>
              </a:ln>
            </p:spPr>
            <p:txBody>
              <a:bodyPr/>
              <a:lstStyle/>
              <a:p>
                <a:pPr>
                  <a:defRPr/>
                </a:pPr>
                <a:endParaRPr lang="en-GB" dirty="0"/>
              </a:p>
            </p:txBody>
          </p:sp>
        </p:grpSp>
        <p:sp>
          <p:nvSpPr>
            <p:cNvPr id="167" name="Freeform 44"/>
            <p:cNvSpPr>
              <a:spLocks/>
            </p:cNvSpPr>
            <p:nvPr/>
          </p:nvSpPr>
          <p:spPr bwMode="auto">
            <a:xfrm>
              <a:off x="3882445" y="960859"/>
              <a:ext cx="636777" cy="502862"/>
            </a:xfrm>
            <a:custGeom>
              <a:avLst/>
              <a:gdLst>
                <a:gd name="T0" fmla="*/ 134 w 389"/>
                <a:gd name="T1" fmla="*/ 0 h 307"/>
                <a:gd name="T2" fmla="*/ 245 w 389"/>
                <a:gd name="T3" fmla="*/ 24 h 307"/>
                <a:gd name="T4" fmla="*/ 328 w 389"/>
                <a:gd name="T5" fmla="*/ 39 h 307"/>
                <a:gd name="T6" fmla="*/ 369 w 389"/>
                <a:gd name="T7" fmla="*/ 46 h 307"/>
                <a:gd name="T8" fmla="*/ 411 w 389"/>
                <a:gd name="T9" fmla="*/ 51 h 307"/>
                <a:gd name="T10" fmla="*/ 466 w 389"/>
                <a:gd name="T11" fmla="*/ 59 h 307"/>
                <a:gd name="T12" fmla="*/ 535 w 389"/>
                <a:gd name="T13" fmla="*/ 68 h 307"/>
                <a:gd name="T14" fmla="*/ 489 w 389"/>
                <a:gd name="T15" fmla="*/ 307 h 307"/>
                <a:gd name="T16" fmla="*/ 282 w 389"/>
                <a:gd name="T17" fmla="*/ 273 h 307"/>
                <a:gd name="T18" fmla="*/ 255 w 389"/>
                <a:gd name="T19" fmla="*/ 288 h 307"/>
                <a:gd name="T20" fmla="*/ 216 w 389"/>
                <a:gd name="T21" fmla="*/ 265 h 307"/>
                <a:gd name="T22" fmla="*/ 184 w 389"/>
                <a:gd name="T23" fmla="*/ 288 h 307"/>
                <a:gd name="T24" fmla="*/ 154 w 389"/>
                <a:gd name="T25" fmla="*/ 268 h 307"/>
                <a:gd name="T26" fmla="*/ 68 w 389"/>
                <a:gd name="T27" fmla="*/ 265 h 307"/>
                <a:gd name="T28" fmla="*/ 81 w 389"/>
                <a:gd name="T29" fmla="*/ 226 h 307"/>
                <a:gd name="T30" fmla="*/ 18 w 389"/>
                <a:gd name="T31" fmla="*/ 222 h 307"/>
                <a:gd name="T32" fmla="*/ 13 w 389"/>
                <a:gd name="T33" fmla="*/ 200 h 307"/>
                <a:gd name="T34" fmla="*/ 25 w 389"/>
                <a:gd name="T35" fmla="*/ 177 h 307"/>
                <a:gd name="T36" fmla="*/ 11 w 389"/>
                <a:gd name="T37" fmla="*/ 155 h 307"/>
                <a:gd name="T38" fmla="*/ 12 w 389"/>
                <a:gd name="T39" fmla="*/ 96 h 307"/>
                <a:gd name="T40" fmla="*/ 0 w 389"/>
                <a:gd name="T41" fmla="*/ 50 h 307"/>
                <a:gd name="T42" fmla="*/ 5 w 389"/>
                <a:gd name="T43" fmla="*/ 32 h 307"/>
                <a:gd name="T44" fmla="*/ 34 w 389"/>
                <a:gd name="T45" fmla="*/ 39 h 307"/>
                <a:gd name="T46" fmla="*/ 63 w 389"/>
                <a:gd name="T47" fmla="*/ 66 h 307"/>
                <a:gd name="T48" fmla="*/ 115 w 389"/>
                <a:gd name="T49" fmla="*/ 72 h 307"/>
                <a:gd name="T50" fmla="*/ 129 w 389"/>
                <a:gd name="T51" fmla="*/ 94 h 307"/>
                <a:gd name="T52" fmla="*/ 103 w 389"/>
                <a:gd name="T53" fmla="*/ 94 h 307"/>
                <a:gd name="T54" fmla="*/ 100 w 389"/>
                <a:gd name="T55" fmla="*/ 113 h 307"/>
                <a:gd name="T56" fmla="*/ 115 w 389"/>
                <a:gd name="T57" fmla="*/ 115 h 307"/>
                <a:gd name="T58" fmla="*/ 120 w 389"/>
                <a:gd name="T59" fmla="*/ 134 h 307"/>
                <a:gd name="T60" fmla="*/ 89 w 389"/>
                <a:gd name="T61" fmla="*/ 148 h 307"/>
                <a:gd name="T62" fmla="*/ 89 w 389"/>
                <a:gd name="T63" fmla="*/ 161 h 307"/>
                <a:gd name="T64" fmla="*/ 124 w 389"/>
                <a:gd name="T65" fmla="*/ 161 h 307"/>
                <a:gd name="T66" fmla="*/ 134 w 389"/>
                <a:gd name="T67" fmla="*/ 128 h 307"/>
                <a:gd name="T68" fmla="*/ 162 w 389"/>
                <a:gd name="T69" fmla="*/ 108 h 307"/>
                <a:gd name="T70" fmla="*/ 129 w 389"/>
                <a:gd name="T71" fmla="*/ 57 h 307"/>
                <a:gd name="T72" fmla="*/ 150 w 389"/>
                <a:gd name="T73" fmla="*/ 40 h 307"/>
                <a:gd name="T74" fmla="*/ 134 w 389"/>
                <a:gd name="T75" fmla="*/ 0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9"/>
                <a:gd name="T115" fmla="*/ 0 h 307"/>
                <a:gd name="T116" fmla="*/ 389 w 3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9" h="307">
                  <a:moveTo>
                    <a:pt x="98" y="0"/>
                  </a:moveTo>
                  <a:lnTo>
                    <a:pt x="178" y="24"/>
                  </a:lnTo>
                  <a:lnTo>
                    <a:pt x="239" y="39"/>
                  </a:lnTo>
                  <a:lnTo>
                    <a:pt x="269" y="46"/>
                  </a:lnTo>
                  <a:lnTo>
                    <a:pt x="299" y="51"/>
                  </a:lnTo>
                  <a:lnTo>
                    <a:pt x="340" y="59"/>
                  </a:lnTo>
                  <a:lnTo>
                    <a:pt x="389" y="68"/>
                  </a:lnTo>
                  <a:lnTo>
                    <a:pt x="357" y="307"/>
                  </a:lnTo>
                  <a:lnTo>
                    <a:pt x="206" y="273"/>
                  </a:lnTo>
                  <a:lnTo>
                    <a:pt x="186" y="288"/>
                  </a:lnTo>
                  <a:lnTo>
                    <a:pt x="158" y="265"/>
                  </a:lnTo>
                  <a:lnTo>
                    <a:pt x="134" y="288"/>
                  </a:lnTo>
                  <a:lnTo>
                    <a:pt x="112" y="268"/>
                  </a:lnTo>
                  <a:lnTo>
                    <a:pt x="50" y="265"/>
                  </a:lnTo>
                  <a:lnTo>
                    <a:pt x="59" y="226"/>
                  </a:lnTo>
                  <a:lnTo>
                    <a:pt x="14" y="222"/>
                  </a:lnTo>
                  <a:lnTo>
                    <a:pt x="9" y="200"/>
                  </a:lnTo>
                  <a:lnTo>
                    <a:pt x="18" y="177"/>
                  </a:lnTo>
                  <a:lnTo>
                    <a:pt x="7" y="155"/>
                  </a:lnTo>
                  <a:lnTo>
                    <a:pt x="8" y="96"/>
                  </a:lnTo>
                  <a:lnTo>
                    <a:pt x="0" y="50"/>
                  </a:lnTo>
                  <a:lnTo>
                    <a:pt x="5" y="32"/>
                  </a:lnTo>
                  <a:lnTo>
                    <a:pt x="25" y="39"/>
                  </a:lnTo>
                  <a:lnTo>
                    <a:pt x="46" y="66"/>
                  </a:lnTo>
                  <a:lnTo>
                    <a:pt x="84" y="72"/>
                  </a:lnTo>
                  <a:lnTo>
                    <a:pt x="94" y="94"/>
                  </a:lnTo>
                  <a:lnTo>
                    <a:pt x="75" y="94"/>
                  </a:lnTo>
                  <a:lnTo>
                    <a:pt x="73" y="113"/>
                  </a:lnTo>
                  <a:lnTo>
                    <a:pt x="84" y="115"/>
                  </a:lnTo>
                  <a:lnTo>
                    <a:pt x="88" y="134"/>
                  </a:lnTo>
                  <a:lnTo>
                    <a:pt x="65" y="148"/>
                  </a:lnTo>
                  <a:lnTo>
                    <a:pt x="65" y="161"/>
                  </a:lnTo>
                  <a:lnTo>
                    <a:pt x="91" y="161"/>
                  </a:lnTo>
                  <a:lnTo>
                    <a:pt x="98" y="128"/>
                  </a:lnTo>
                  <a:lnTo>
                    <a:pt x="118" y="108"/>
                  </a:lnTo>
                  <a:lnTo>
                    <a:pt x="94" y="57"/>
                  </a:lnTo>
                  <a:lnTo>
                    <a:pt x="109" y="40"/>
                  </a:lnTo>
                  <a:lnTo>
                    <a:pt x="98" y="0"/>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68" name="Freeform 45"/>
            <p:cNvSpPr>
              <a:spLocks/>
            </p:cNvSpPr>
            <p:nvPr/>
          </p:nvSpPr>
          <p:spPr bwMode="auto">
            <a:xfrm>
              <a:off x="3730766" y="1324341"/>
              <a:ext cx="796655" cy="654542"/>
            </a:xfrm>
            <a:custGeom>
              <a:avLst/>
              <a:gdLst>
                <a:gd name="T0" fmla="*/ 147 w 485"/>
                <a:gd name="T1" fmla="*/ 0 h 399"/>
                <a:gd name="T2" fmla="*/ 127 w 485"/>
                <a:gd name="T3" fmla="*/ 9 h 399"/>
                <a:gd name="T4" fmla="*/ 115 w 485"/>
                <a:gd name="T5" fmla="*/ 44 h 399"/>
                <a:gd name="T6" fmla="*/ 102 w 485"/>
                <a:gd name="T7" fmla="*/ 73 h 399"/>
                <a:gd name="T8" fmla="*/ 94 w 485"/>
                <a:gd name="T9" fmla="*/ 97 h 399"/>
                <a:gd name="T10" fmla="*/ 81 w 485"/>
                <a:gd name="T11" fmla="*/ 123 h 399"/>
                <a:gd name="T12" fmla="*/ 67 w 485"/>
                <a:gd name="T13" fmla="*/ 149 h 399"/>
                <a:gd name="T14" fmla="*/ 50 w 485"/>
                <a:gd name="T15" fmla="*/ 177 h 399"/>
                <a:gd name="T16" fmla="*/ 26 w 485"/>
                <a:gd name="T17" fmla="*/ 210 h 399"/>
                <a:gd name="T18" fmla="*/ 0 w 485"/>
                <a:gd name="T19" fmla="*/ 241 h 399"/>
                <a:gd name="T20" fmla="*/ 0 w 485"/>
                <a:gd name="T21" fmla="*/ 311 h 399"/>
                <a:gd name="T22" fmla="*/ 376 w 485"/>
                <a:gd name="T23" fmla="*/ 371 h 399"/>
                <a:gd name="T24" fmla="*/ 552 w 485"/>
                <a:gd name="T25" fmla="*/ 399 h 399"/>
                <a:gd name="T26" fmla="*/ 587 w 485"/>
                <a:gd name="T27" fmla="*/ 260 h 399"/>
                <a:gd name="T28" fmla="*/ 610 w 485"/>
                <a:gd name="T29" fmla="*/ 249 h 399"/>
                <a:gd name="T30" fmla="*/ 588 w 485"/>
                <a:gd name="T31" fmla="*/ 218 h 399"/>
                <a:gd name="T32" fmla="*/ 600 w 485"/>
                <a:gd name="T33" fmla="*/ 186 h 399"/>
                <a:gd name="T34" fmla="*/ 670 w 485"/>
                <a:gd name="T35" fmla="*/ 133 h 399"/>
                <a:gd name="T36" fmla="*/ 621 w 485"/>
                <a:gd name="T37" fmla="*/ 85 h 399"/>
                <a:gd name="T38" fmla="*/ 412 w 485"/>
                <a:gd name="T39" fmla="*/ 51 h 399"/>
                <a:gd name="T40" fmla="*/ 386 w 485"/>
                <a:gd name="T41" fmla="*/ 65 h 399"/>
                <a:gd name="T42" fmla="*/ 346 w 485"/>
                <a:gd name="T43" fmla="*/ 42 h 399"/>
                <a:gd name="T44" fmla="*/ 312 w 485"/>
                <a:gd name="T45" fmla="*/ 66 h 399"/>
                <a:gd name="T46" fmla="*/ 281 w 485"/>
                <a:gd name="T47" fmla="*/ 42 h 399"/>
                <a:gd name="T48" fmla="*/ 197 w 485"/>
                <a:gd name="T49" fmla="*/ 43 h 399"/>
                <a:gd name="T50" fmla="*/ 209 w 485"/>
                <a:gd name="T51" fmla="*/ 4 h 399"/>
                <a:gd name="T52" fmla="*/ 147 w 485"/>
                <a:gd name="T53" fmla="*/ 0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5"/>
                <a:gd name="T82" fmla="*/ 0 h 399"/>
                <a:gd name="T83" fmla="*/ 485 w 485"/>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5" h="399">
                  <a:moveTo>
                    <a:pt x="106" y="0"/>
                  </a:moveTo>
                  <a:lnTo>
                    <a:pt x="92" y="9"/>
                  </a:lnTo>
                  <a:lnTo>
                    <a:pt x="83" y="44"/>
                  </a:lnTo>
                  <a:lnTo>
                    <a:pt x="74" y="73"/>
                  </a:lnTo>
                  <a:lnTo>
                    <a:pt x="68" y="97"/>
                  </a:lnTo>
                  <a:lnTo>
                    <a:pt x="59" y="123"/>
                  </a:lnTo>
                  <a:lnTo>
                    <a:pt x="49" y="149"/>
                  </a:lnTo>
                  <a:lnTo>
                    <a:pt x="36" y="177"/>
                  </a:lnTo>
                  <a:lnTo>
                    <a:pt x="18" y="210"/>
                  </a:lnTo>
                  <a:lnTo>
                    <a:pt x="0" y="241"/>
                  </a:lnTo>
                  <a:lnTo>
                    <a:pt x="0" y="311"/>
                  </a:lnTo>
                  <a:lnTo>
                    <a:pt x="272" y="371"/>
                  </a:lnTo>
                  <a:lnTo>
                    <a:pt x="398" y="399"/>
                  </a:lnTo>
                  <a:lnTo>
                    <a:pt x="424" y="260"/>
                  </a:lnTo>
                  <a:lnTo>
                    <a:pt x="441" y="249"/>
                  </a:lnTo>
                  <a:lnTo>
                    <a:pt x="425" y="218"/>
                  </a:lnTo>
                  <a:lnTo>
                    <a:pt x="433" y="186"/>
                  </a:lnTo>
                  <a:lnTo>
                    <a:pt x="485" y="133"/>
                  </a:lnTo>
                  <a:lnTo>
                    <a:pt x="449" y="85"/>
                  </a:lnTo>
                  <a:lnTo>
                    <a:pt x="298" y="51"/>
                  </a:lnTo>
                  <a:lnTo>
                    <a:pt x="278" y="65"/>
                  </a:lnTo>
                  <a:lnTo>
                    <a:pt x="250" y="42"/>
                  </a:lnTo>
                  <a:lnTo>
                    <a:pt x="226" y="66"/>
                  </a:lnTo>
                  <a:lnTo>
                    <a:pt x="203" y="42"/>
                  </a:lnTo>
                  <a:lnTo>
                    <a:pt x="143" y="43"/>
                  </a:lnTo>
                  <a:lnTo>
                    <a:pt x="151" y="4"/>
                  </a:lnTo>
                  <a:lnTo>
                    <a:pt x="106" y="0"/>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69" name="Freeform 46"/>
            <p:cNvSpPr>
              <a:spLocks/>
            </p:cNvSpPr>
            <p:nvPr/>
          </p:nvSpPr>
          <p:spPr bwMode="auto">
            <a:xfrm>
              <a:off x="3665175" y="1831304"/>
              <a:ext cx="840382" cy="1393804"/>
            </a:xfrm>
            <a:custGeom>
              <a:avLst/>
              <a:gdLst>
                <a:gd name="T0" fmla="*/ 55 w 512"/>
                <a:gd name="T1" fmla="*/ 0 h 850"/>
                <a:gd name="T2" fmla="*/ 379 w 512"/>
                <a:gd name="T3" fmla="*/ 50 h 850"/>
                <a:gd name="T4" fmla="*/ 308 w 512"/>
                <a:gd name="T5" fmla="*/ 300 h 850"/>
                <a:gd name="T6" fmla="*/ 673 w 512"/>
                <a:gd name="T7" fmla="*/ 681 h 850"/>
                <a:gd name="T8" fmla="*/ 708 w 512"/>
                <a:gd name="T9" fmla="*/ 730 h 850"/>
                <a:gd name="T10" fmla="*/ 672 w 512"/>
                <a:gd name="T11" fmla="*/ 753 h 850"/>
                <a:gd name="T12" fmla="*/ 651 w 512"/>
                <a:gd name="T13" fmla="*/ 795 h 850"/>
                <a:gd name="T14" fmla="*/ 628 w 512"/>
                <a:gd name="T15" fmla="*/ 820 h 850"/>
                <a:gd name="T16" fmla="*/ 653 w 512"/>
                <a:gd name="T17" fmla="*/ 842 h 850"/>
                <a:gd name="T18" fmla="*/ 612 w 512"/>
                <a:gd name="T19" fmla="*/ 850 h 850"/>
                <a:gd name="T20" fmla="*/ 398 w 512"/>
                <a:gd name="T21" fmla="*/ 844 h 850"/>
                <a:gd name="T22" fmla="*/ 384 w 512"/>
                <a:gd name="T23" fmla="*/ 794 h 850"/>
                <a:gd name="T24" fmla="*/ 348 w 512"/>
                <a:gd name="T25" fmla="*/ 758 h 850"/>
                <a:gd name="T26" fmla="*/ 320 w 512"/>
                <a:gd name="T27" fmla="*/ 745 h 850"/>
                <a:gd name="T28" fmla="*/ 313 w 512"/>
                <a:gd name="T29" fmla="*/ 719 h 850"/>
                <a:gd name="T30" fmla="*/ 291 w 512"/>
                <a:gd name="T31" fmla="*/ 705 h 850"/>
                <a:gd name="T32" fmla="*/ 268 w 512"/>
                <a:gd name="T33" fmla="*/ 687 h 850"/>
                <a:gd name="T34" fmla="*/ 260 w 512"/>
                <a:gd name="T35" fmla="*/ 667 h 850"/>
                <a:gd name="T36" fmla="*/ 240 w 512"/>
                <a:gd name="T37" fmla="*/ 654 h 850"/>
                <a:gd name="T38" fmla="*/ 207 w 512"/>
                <a:gd name="T39" fmla="*/ 661 h 850"/>
                <a:gd name="T40" fmla="*/ 168 w 512"/>
                <a:gd name="T41" fmla="*/ 651 h 850"/>
                <a:gd name="T42" fmla="*/ 168 w 512"/>
                <a:gd name="T43" fmla="*/ 640 h 850"/>
                <a:gd name="T44" fmla="*/ 167 w 512"/>
                <a:gd name="T45" fmla="*/ 617 h 850"/>
                <a:gd name="T46" fmla="*/ 152 w 512"/>
                <a:gd name="T47" fmla="*/ 591 h 850"/>
                <a:gd name="T48" fmla="*/ 151 w 512"/>
                <a:gd name="T49" fmla="*/ 570 h 850"/>
                <a:gd name="T50" fmla="*/ 134 w 512"/>
                <a:gd name="T51" fmla="*/ 551 h 850"/>
                <a:gd name="T52" fmla="*/ 138 w 512"/>
                <a:gd name="T53" fmla="*/ 533 h 850"/>
                <a:gd name="T54" fmla="*/ 92 w 512"/>
                <a:gd name="T55" fmla="*/ 490 h 850"/>
                <a:gd name="T56" fmla="*/ 92 w 512"/>
                <a:gd name="T57" fmla="*/ 465 h 850"/>
                <a:gd name="T58" fmla="*/ 115 w 512"/>
                <a:gd name="T59" fmla="*/ 456 h 850"/>
                <a:gd name="T60" fmla="*/ 115 w 512"/>
                <a:gd name="T61" fmla="*/ 440 h 850"/>
                <a:gd name="T62" fmla="*/ 92 w 512"/>
                <a:gd name="T63" fmla="*/ 436 h 850"/>
                <a:gd name="T64" fmla="*/ 80 w 512"/>
                <a:gd name="T65" fmla="*/ 412 h 850"/>
                <a:gd name="T66" fmla="*/ 69 w 512"/>
                <a:gd name="T67" fmla="*/ 371 h 850"/>
                <a:gd name="T68" fmla="*/ 103 w 512"/>
                <a:gd name="T69" fmla="*/ 393 h 850"/>
                <a:gd name="T70" fmla="*/ 89 w 512"/>
                <a:gd name="T71" fmla="*/ 364 h 850"/>
                <a:gd name="T72" fmla="*/ 115 w 512"/>
                <a:gd name="T73" fmla="*/ 364 h 850"/>
                <a:gd name="T74" fmla="*/ 115 w 512"/>
                <a:gd name="T75" fmla="*/ 343 h 850"/>
                <a:gd name="T76" fmla="*/ 89 w 512"/>
                <a:gd name="T77" fmla="*/ 329 h 850"/>
                <a:gd name="T78" fmla="*/ 78 w 512"/>
                <a:gd name="T79" fmla="*/ 349 h 850"/>
                <a:gd name="T80" fmla="*/ 55 w 512"/>
                <a:gd name="T81" fmla="*/ 342 h 850"/>
                <a:gd name="T82" fmla="*/ 11 w 512"/>
                <a:gd name="T83" fmla="*/ 246 h 850"/>
                <a:gd name="T84" fmla="*/ 22 w 512"/>
                <a:gd name="T85" fmla="*/ 178 h 850"/>
                <a:gd name="T86" fmla="*/ 0 w 512"/>
                <a:gd name="T87" fmla="*/ 139 h 850"/>
                <a:gd name="T88" fmla="*/ 12 w 512"/>
                <a:gd name="T89" fmla="*/ 110 h 850"/>
                <a:gd name="T90" fmla="*/ 33 w 512"/>
                <a:gd name="T91" fmla="*/ 104 h 850"/>
                <a:gd name="T92" fmla="*/ 55 w 512"/>
                <a:gd name="T93" fmla="*/ 57 h 850"/>
                <a:gd name="T94" fmla="*/ 55 w 512"/>
                <a:gd name="T95" fmla="*/ 0 h 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2"/>
                <a:gd name="T145" fmla="*/ 0 h 850"/>
                <a:gd name="T146" fmla="*/ 512 w 512"/>
                <a:gd name="T147" fmla="*/ 850 h 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2" h="850">
                  <a:moveTo>
                    <a:pt x="40" y="0"/>
                  </a:moveTo>
                  <a:lnTo>
                    <a:pt x="275" y="50"/>
                  </a:lnTo>
                  <a:lnTo>
                    <a:pt x="223" y="300"/>
                  </a:lnTo>
                  <a:lnTo>
                    <a:pt x="488" y="681"/>
                  </a:lnTo>
                  <a:lnTo>
                    <a:pt x="512" y="730"/>
                  </a:lnTo>
                  <a:lnTo>
                    <a:pt x="487" y="753"/>
                  </a:lnTo>
                  <a:lnTo>
                    <a:pt x="471" y="795"/>
                  </a:lnTo>
                  <a:lnTo>
                    <a:pt x="455" y="820"/>
                  </a:lnTo>
                  <a:lnTo>
                    <a:pt x="472" y="842"/>
                  </a:lnTo>
                  <a:lnTo>
                    <a:pt x="444" y="850"/>
                  </a:lnTo>
                  <a:lnTo>
                    <a:pt x="289" y="844"/>
                  </a:lnTo>
                  <a:lnTo>
                    <a:pt x="279" y="794"/>
                  </a:lnTo>
                  <a:lnTo>
                    <a:pt x="252" y="758"/>
                  </a:lnTo>
                  <a:lnTo>
                    <a:pt x="232" y="745"/>
                  </a:lnTo>
                  <a:lnTo>
                    <a:pt x="227" y="719"/>
                  </a:lnTo>
                  <a:lnTo>
                    <a:pt x="210" y="705"/>
                  </a:lnTo>
                  <a:lnTo>
                    <a:pt x="194" y="687"/>
                  </a:lnTo>
                  <a:lnTo>
                    <a:pt x="188" y="667"/>
                  </a:lnTo>
                  <a:lnTo>
                    <a:pt x="173" y="654"/>
                  </a:lnTo>
                  <a:lnTo>
                    <a:pt x="149" y="661"/>
                  </a:lnTo>
                  <a:lnTo>
                    <a:pt x="122" y="651"/>
                  </a:lnTo>
                  <a:lnTo>
                    <a:pt x="122" y="640"/>
                  </a:lnTo>
                  <a:lnTo>
                    <a:pt x="121" y="617"/>
                  </a:lnTo>
                  <a:lnTo>
                    <a:pt x="110" y="591"/>
                  </a:lnTo>
                  <a:lnTo>
                    <a:pt x="109" y="570"/>
                  </a:lnTo>
                  <a:lnTo>
                    <a:pt x="97" y="551"/>
                  </a:lnTo>
                  <a:lnTo>
                    <a:pt x="100" y="533"/>
                  </a:lnTo>
                  <a:lnTo>
                    <a:pt x="66" y="490"/>
                  </a:lnTo>
                  <a:lnTo>
                    <a:pt x="66" y="465"/>
                  </a:lnTo>
                  <a:lnTo>
                    <a:pt x="83" y="456"/>
                  </a:lnTo>
                  <a:lnTo>
                    <a:pt x="83" y="440"/>
                  </a:lnTo>
                  <a:lnTo>
                    <a:pt x="66" y="436"/>
                  </a:lnTo>
                  <a:lnTo>
                    <a:pt x="58" y="412"/>
                  </a:lnTo>
                  <a:lnTo>
                    <a:pt x="50" y="371"/>
                  </a:lnTo>
                  <a:lnTo>
                    <a:pt x="75" y="393"/>
                  </a:lnTo>
                  <a:lnTo>
                    <a:pt x="65" y="364"/>
                  </a:lnTo>
                  <a:lnTo>
                    <a:pt x="83" y="364"/>
                  </a:lnTo>
                  <a:lnTo>
                    <a:pt x="83" y="343"/>
                  </a:lnTo>
                  <a:lnTo>
                    <a:pt x="65" y="329"/>
                  </a:lnTo>
                  <a:lnTo>
                    <a:pt x="56" y="349"/>
                  </a:lnTo>
                  <a:lnTo>
                    <a:pt x="40" y="342"/>
                  </a:lnTo>
                  <a:lnTo>
                    <a:pt x="7" y="246"/>
                  </a:lnTo>
                  <a:lnTo>
                    <a:pt x="16" y="178"/>
                  </a:lnTo>
                  <a:lnTo>
                    <a:pt x="0" y="139"/>
                  </a:lnTo>
                  <a:lnTo>
                    <a:pt x="8" y="110"/>
                  </a:lnTo>
                  <a:lnTo>
                    <a:pt x="24" y="104"/>
                  </a:lnTo>
                  <a:lnTo>
                    <a:pt x="40" y="57"/>
                  </a:lnTo>
                  <a:lnTo>
                    <a:pt x="40" y="0"/>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70" name="Freeform 47"/>
            <p:cNvSpPr>
              <a:spLocks/>
            </p:cNvSpPr>
            <p:nvPr/>
          </p:nvSpPr>
          <p:spPr bwMode="auto">
            <a:xfrm>
              <a:off x="4381208" y="1070177"/>
              <a:ext cx="573919" cy="997526"/>
            </a:xfrm>
            <a:custGeom>
              <a:avLst/>
              <a:gdLst>
                <a:gd name="T0" fmla="*/ 117 w 349"/>
                <a:gd name="T1" fmla="*/ 0 h 608"/>
                <a:gd name="T2" fmla="*/ 72 w 349"/>
                <a:gd name="T3" fmla="*/ 238 h 608"/>
                <a:gd name="T4" fmla="*/ 118 w 349"/>
                <a:gd name="T5" fmla="*/ 288 h 608"/>
                <a:gd name="T6" fmla="*/ 47 w 349"/>
                <a:gd name="T7" fmla="*/ 341 h 608"/>
                <a:gd name="T8" fmla="*/ 37 w 349"/>
                <a:gd name="T9" fmla="*/ 378 h 608"/>
                <a:gd name="T10" fmla="*/ 58 w 349"/>
                <a:gd name="T11" fmla="*/ 404 h 608"/>
                <a:gd name="T12" fmla="*/ 37 w 349"/>
                <a:gd name="T13" fmla="*/ 416 h 608"/>
                <a:gd name="T14" fmla="*/ 0 w 349"/>
                <a:gd name="T15" fmla="*/ 554 h 608"/>
                <a:gd name="T16" fmla="*/ 230 w 349"/>
                <a:gd name="T17" fmla="*/ 586 h 608"/>
                <a:gd name="T18" fmla="*/ 451 w 349"/>
                <a:gd name="T19" fmla="*/ 608 h 608"/>
                <a:gd name="T20" fmla="*/ 472 w 349"/>
                <a:gd name="T21" fmla="*/ 482 h 608"/>
                <a:gd name="T22" fmla="*/ 485 w 349"/>
                <a:gd name="T23" fmla="*/ 413 h 608"/>
                <a:gd name="T24" fmla="*/ 464 w 349"/>
                <a:gd name="T25" fmla="*/ 388 h 608"/>
                <a:gd name="T26" fmla="*/ 414 w 349"/>
                <a:gd name="T27" fmla="*/ 395 h 608"/>
                <a:gd name="T28" fmla="*/ 346 w 349"/>
                <a:gd name="T29" fmla="*/ 401 h 608"/>
                <a:gd name="T30" fmla="*/ 338 w 349"/>
                <a:gd name="T31" fmla="*/ 345 h 608"/>
                <a:gd name="T32" fmla="*/ 257 w 349"/>
                <a:gd name="T33" fmla="*/ 299 h 608"/>
                <a:gd name="T34" fmla="*/ 268 w 349"/>
                <a:gd name="T35" fmla="*/ 270 h 608"/>
                <a:gd name="T36" fmla="*/ 275 w 349"/>
                <a:gd name="T37" fmla="*/ 218 h 608"/>
                <a:gd name="T38" fmla="*/ 175 w 349"/>
                <a:gd name="T39" fmla="*/ 106 h 608"/>
                <a:gd name="T40" fmla="*/ 188 w 349"/>
                <a:gd name="T41" fmla="*/ 7 h 608"/>
                <a:gd name="T42" fmla="*/ 117 w 349"/>
                <a:gd name="T43" fmla="*/ 0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608"/>
                <a:gd name="T68" fmla="*/ 349 w 349"/>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608">
                  <a:moveTo>
                    <a:pt x="84" y="0"/>
                  </a:moveTo>
                  <a:lnTo>
                    <a:pt x="52" y="238"/>
                  </a:lnTo>
                  <a:lnTo>
                    <a:pt x="85" y="288"/>
                  </a:lnTo>
                  <a:lnTo>
                    <a:pt x="34" y="341"/>
                  </a:lnTo>
                  <a:lnTo>
                    <a:pt x="27" y="378"/>
                  </a:lnTo>
                  <a:lnTo>
                    <a:pt x="41" y="404"/>
                  </a:lnTo>
                  <a:lnTo>
                    <a:pt x="27" y="416"/>
                  </a:lnTo>
                  <a:lnTo>
                    <a:pt x="0" y="554"/>
                  </a:lnTo>
                  <a:lnTo>
                    <a:pt x="166" y="586"/>
                  </a:lnTo>
                  <a:lnTo>
                    <a:pt x="324" y="608"/>
                  </a:lnTo>
                  <a:lnTo>
                    <a:pt x="340" y="482"/>
                  </a:lnTo>
                  <a:lnTo>
                    <a:pt x="349" y="413"/>
                  </a:lnTo>
                  <a:lnTo>
                    <a:pt x="333" y="388"/>
                  </a:lnTo>
                  <a:lnTo>
                    <a:pt x="297" y="395"/>
                  </a:lnTo>
                  <a:lnTo>
                    <a:pt x="250" y="401"/>
                  </a:lnTo>
                  <a:lnTo>
                    <a:pt x="242" y="345"/>
                  </a:lnTo>
                  <a:lnTo>
                    <a:pt x="185" y="299"/>
                  </a:lnTo>
                  <a:lnTo>
                    <a:pt x="192" y="270"/>
                  </a:lnTo>
                  <a:lnTo>
                    <a:pt x="198" y="218"/>
                  </a:lnTo>
                  <a:lnTo>
                    <a:pt x="125" y="106"/>
                  </a:lnTo>
                  <a:lnTo>
                    <a:pt x="134" y="7"/>
                  </a:lnTo>
                  <a:lnTo>
                    <a:pt x="84" y="0"/>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71" name="Freeform 48"/>
            <p:cNvSpPr>
              <a:spLocks/>
            </p:cNvSpPr>
            <p:nvPr/>
          </p:nvSpPr>
          <p:spPr bwMode="auto">
            <a:xfrm>
              <a:off x="6797135" y="2979142"/>
              <a:ext cx="344352" cy="646342"/>
            </a:xfrm>
            <a:custGeom>
              <a:avLst/>
              <a:gdLst>
                <a:gd name="T0" fmla="*/ 81 w 210"/>
                <a:gd name="T1" fmla="*/ 13 h 394"/>
                <a:gd name="T2" fmla="*/ 37 w 210"/>
                <a:gd name="T3" fmla="*/ 80 h 394"/>
                <a:gd name="T4" fmla="*/ 0 w 210"/>
                <a:gd name="T5" fmla="*/ 124 h 394"/>
                <a:gd name="T6" fmla="*/ 13 w 210"/>
                <a:gd name="T7" fmla="*/ 175 h 394"/>
                <a:gd name="T8" fmla="*/ 57 w 210"/>
                <a:gd name="T9" fmla="*/ 246 h 394"/>
                <a:gd name="T10" fmla="*/ 23 w 210"/>
                <a:gd name="T11" fmla="*/ 318 h 394"/>
                <a:gd name="T12" fmla="*/ 6 w 210"/>
                <a:gd name="T13" fmla="*/ 355 h 394"/>
                <a:gd name="T14" fmla="*/ 174 w 210"/>
                <a:gd name="T15" fmla="*/ 340 h 394"/>
                <a:gd name="T16" fmla="*/ 184 w 210"/>
                <a:gd name="T17" fmla="*/ 388 h 394"/>
                <a:gd name="T18" fmla="*/ 217 w 210"/>
                <a:gd name="T19" fmla="*/ 394 h 394"/>
                <a:gd name="T20" fmla="*/ 225 w 210"/>
                <a:gd name="T21" fmla="*/ 369 h 394"/>
                <a:gd name="T22" fmla="*/ 286 w 210"/>
                <a:gd name="T23" fmla="*/ 362 h 394"/>
                <a:gd name="T24" fmla="*/ 272 w 210"/>
                <a:gd name="T25" fmla="*/ 282 h 394"/>
                <a:gd name="T26" fmla="*/ 270 w 210"/>
                <a:gd name="T27" fmla="*/ 0 h 394"/>
                <a:gd name="T28" fmla="*/ 81 w 210"/>
                <a:gd name="T29" fmla="*/ 13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394"/>
                <a:gd name="T47" fmla="*/ 210 w 210"/>
                <a:gd name="T48" fmla="*/ 394 h 3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394">
                  <a:moveTo>
                    <a:pt x="59" y="13"/>
                  </a:moveTo>
                  <a:lnTo>
                    <a:pt x="27" y="80"/>
                  </a:lnTo>
                  <a:lnTo>
                    <a:pt x="0" y="124"/>
                  </a:lnTo>
                  <a:lnTo>
                    <a:pt x="9" y="175"/>
                  </a:lnTo>
                  <a:lnTo>
                    <a:pt x="42" y="246"/>
                  </a:lnTo>
                  <a:lnTo>
                    <a:pt x="17" y="318"/>
                  </a:lnTo>
                  <a:lnTo>
                    <a:pt x="6" y="355"/>
                  </a:lnTo>
                  <a:lnTo>
                    <a:pt x="128" y="340"/>
                  </a:lnTo>
                  <a:lnTo>
                    <a:pt x="134" y="388"/>
                  </a:lnTo>
                  <a:lnTo>
                    <a:pt x="159" y="394"/>
                  </a:lnTo>
                  <a:lnTo>
                    <a:pt x="165" y="369"/>
                  </a:lnTo>
                  <a:lnTo>
                    <a:pt x="210" y="362"/>
                  </a:lnTo>
                  <a:lnTo>
                    <a:pt x="200" y="282"/>
                  </a:lnTo>
                  <a:lnTo>
                    <a:pt x="198" y="0"/>
                  </a:lnTo>
                  <a:lnTo>
                    <a:pt x="59" y="13"/>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72" name="Freeform 49"/>
            <p:cNvSpPr>
              <a:spLocks/>
            </p:cNvSpPr>
            <p:nvPr/>
          </p:nvSpPr>
          <p:spPr bwMode="auto">
            <a:xfrm>
              <a:off x="7119623" y="2947713"/>
              <a:ext cx="389446" cy="653175"/>
            </a:xfrm>
            <a:custGeom>
              <a:avLst/>
              <a:gdLst>
                <a:gd name="T0" fmla="*/ 0 w 237"/>
                <a:gd name="T1" fmla="*/ 20 h 398"/>
                <a:gd name="T2" fmla="*/ 213 w 237"/>
                <a:gd name="T3" fmla="*/ 0 h 398"/>
                <a:gd name="T4" fmla="*/ 281 w 237"/>
                <a:gd name="T5" fmla="*/ 184 h 398"/>
                <a:gd name="T6" fmla="*/ 329 w 237"/>
                <a:gd name="T7" fmla="*/ 213 h 398"/>
                <a:gd name="T8" fmla="*/ 291 w 237"/>
                <a:gd name="T9" fmla="*/ 267 h 398"/>
                <a:gd name="T10" fmla="*/ 326 w 237"/>
                <a:gd name="T11" fmla="*/ 319 h 398"/>
                <a:gd name="T12" fmla="*/ 110 w 237"/>
                <a:gd name="T13" fmla="*/ 338 h 398"/>
                <a:gd name="T14" fmla="*/ 117 w 237"/>
                <a:gd name="T15" fmla="*/ 383 h 398"/>
                <a:gd name="T16" fmla="*/ 86 w 237"/>
                <a:gd name="T17" fmla="*/ 398 h 398"/>
                <a:gd name="T18" fmla="*/ 61 w 237"/>
                <a:gd name="T19" fmla="*/ 341 h 398"/>
                <a:gd name="T20" fmla="*/ 46 w 237"/>
                <a:gd name="T21" fmla="*/ 387 h 398"/>
                <a:gd name="T22" fmla="*/ 17 w 237"/>
                <a:gd name="T23" fmla="*/ 383 h 398"/>
                <a:gd name="T24" fmla="*/ 11 w 237"/>
                <a:gd name="T25" fmla="*/ 337 h 398"/>
                <a:gd name="T26" fmla="*/ 1 w 237"/>
                <a:gd name="T27" fmla="*/ 297 h 398"/>
                <a:gd name="T28" fmla="*/ 0 w 237"/>
                <a:gd name="T29" fmla="*/ 2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7"/>
                <a:gd name="T46" fmla="*/ 0 h 398"/>
                <a:gd name="T47" fmla="*/ 237 w 237"/>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7" h="398">
                  <a:moveTo>
                    <a:pt x="0" y="20"/>
                  </a:moveTo>
                  <a:lnTo>
                    <a:pt x="154" y="0"/>
                  </a:lnTo>
                  <a:lnTo>
                    <a:pt x="203" y="184"/>
                  </a:lnTo>
                  <a:lnTo>
                    <a:pt x="237" y="213"/>
                  </a:lnTo>
                  <a:lnTo>
                    <a:pt x="210" y="267"/>
                  </a:lnTo>
                  <a:lnTo>
                    <a:pt x="236" y="319"/>
                  </a:lnTo>
                  <a:lnTo>
                    <a:pt x="79" y="338"/>
                  </a:lnTo>
                  <a:lnTo>
                    <a:pt x="85" y="383"/>
                  </a:lnTo>
                  <a:lnTo>
                    <a:pt x="62" y="398"/>
                  </a:lnTo>
                  <a:lnTo>
                    <a:pt x="44" y="341"/>
                  </a:lnTo>
                  <a:lnTo>
                    <a:pt x="33" y="387"/>
                  </a:lnTo>
                  <a:lnTo>
                    <a:pt x="13" y="383"/>
                  </a:lnTo>
                  <a:lnTo>
                    <a:pt x="7" y="337"/>
                  </a:lnTo>
                  <a:lnTo>
                    <a:pt x="1" y="297"/>
                  </a:lnTo>
                  <a:lnTo>
                    <a:pt x="0" y="20"/>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73" name="Freeform 50"/>
            <p:cNvSpPr>
              <a:spLocks/>
            </p:cNvSpPr>
            <p:nvPr/>
          </p:nvSpPr>
          <p:spPr bwMode="auto">
            <a:xfrm>
              <a:off x="7372421" y="2914917"/>
              <a:ext cx="539757" cy="601249"/>
            </a:xfrm>
            <a:custGeom>
              <a:avLst/>
              <a:gdLst>
                <a:gd name="T0" fmla="*/ 0 w 328"/>
                <a:gd name="T1" fmla="*/ 23 h 366"/>
                <a:gd name="T2" fmla="*/ 4 w 328"/>
                <a:gd name="T3" fmla="*/ 23 h 366"/>
                <a:gd name="T4" fmla="*/ 111 w 328"/>
                <a:gd name="T5" fmla="*/ 7 h 366"/>
                <a:gd name="T6" fmla="*/ 206 w 328"/>
                <a:gd name="T7" fmla="*/ 0 h 366"/>
                <a:gd name="T8" fmla="*/ 192 w 328"/>
                <a:gd name="T9" fmla="*/ 19 h 366"/>
                <a:gd name="T10" fmla="*/ 221 w 328"/>
                <a:gd name="T11" fmla="*/ 19 h 366"/>
                <a:gd name="T12" fmla="*/ 384 w 328"/>
                <a:gd name="T13" fmla="*/ 132 h 366"/>
                <a:gd name="T14" fmla="*/ 446 w 328"/>
                <a:gd name="T15" fmla="*/ 205 h 366"/>
                <a:gd name="T16" fmla="*/ 455 w 328"/>
                <a:gd name="T17" fmla="*/ 254 h 366"/>
                <a:gd name="T18" fmla="*/ 434 w 328"/>
                <a:gd name="T19" fmla="*/ 266 h 366"/>
                <a:gd name="T20" fmla="*/ 446 w 328"/>
                <a:gd name="T21" fmla="*/ 316 h 366"/>
                <a:gd name="T22" fmla="*/ 402 w 328"/>
                <a:gd name="T23" fmla="*/ 318 h 366"/>
                <a:gd name="T24" fmla="*/ 402 w 328"/>
                <a:gd name="T25" fmla="*/ 360 h 366"/>
                <a:gd name="T26" fmla="*/ 364 w 328"/>
                <a:gd name="T27" fmla="*/ 339 h 366"/>
                <a:gd name="T28" fmla="*/ 130 w 328"/>
                <a:gd name="T29" fmla="*/ 366 h 366"/>
                <a:gd name="T30" fmla="*/ 78 w 328"/>
                <a:gd name="T31" fmla="*/ 287 h 366"/>
                <a:gd name="T32" fmla="*/ 115 w 328"/>
                <a:gd name="T33" fmla="*/ 233 h 366"/>
                <a:gd name="T34" fmla="*/ 65 w 328"/>
                <a:gd name="T35" fmla="*/ 206 h 366"/>
                <a:gd name="T36" fmla="*/ 0 w 328"/>
                <a:gd name="T37" fmla="*/ 23 h 3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8"/>
                <a:gd name="T58" fmla="*/ 0 h 366"/>
                <a:gd name="T59" fmla="*/ 328 w 328"/>
                <a:gd name="T60" fmla="*/ 366 h 3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8" h="366">
                  <a:moveTo>
                    <a:pt x="0" y="23"/>
                  </a:moveTo>
                  <a:lnTo>
                    <a:pt x="4" y="23"/>
                  </a:lnTo>
                  <a:lnTo>
                    <a:pt x="80" y="7"/>
                  </a:lnTo>
                  <a:lnTo>
                    <a:pt x="148" y="0"/>
                  </a:lnTo>
                  <a:lnTo>
                    <a:pt x="138" y="19"/>
                  </a:lnTo>
                  <a:lnTo>
                    <a:pt x="159" y="19"/>
                  </a:lnTo>
                  <a:lnTo>
                    <a:pt x="276" y="132"/>
                  </a:lnTo>
                  <a:lnTo>
                    <a:pt x="322" y="205"/>
                  </a:lnTo>
                  <a:lnTo>
                    <a:pt x="328" y="254"/>
                  </a:lnTo>
                  <a:lnTo>
                    <a:pt x="313" y="266"/>
                  </a:lnTo>
                  <a:lnTo>
                    <a:pt x="322" y="316"/>
                  </a:lnTo>
                  <a:lnTo>
                    <a:pt x="289" y="318"/>
                  </a:lnTo>
                  <a:lnTo>
                    <a:pt x="289" y="360"/>
                  </a:lnTo>
                  <a:lnTo>
                    <a:pt x="263" y="339"/>
                  </a:lnTo>
                  <a:lnTo>
                    <a:pt x="94" y="366"/>
                  </a:lnTo>
                  <a:lnTo>
                    <a:pt x="56" y="287"/>
                  </a:lnTo>
                  <a:lnTo>
                    <a:pt x="83" y="233"/>
                  </a:lnTo>
                  <a:lnTo>
                    <a:pt x="47" y="206"/>
                  </a:lnTo>
                  <a:lnTo>
                    <a:pt x="0" y="23"/>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74" name="Freeform 51"/>
            <p:cNvSpPr>
              <a:spLocks/>
            </p:cNvSpPr>
            <p:nvPr/>
          </p:nvSpPr>
          <p:spPr bwMode="auto">
            <a:xfrm>
              <a:off x="7503602" y="2547336"/>
              <a:ext cx="845847" cy="399010"/>
            </a:xfrm>
            <a:custGeom>
              <a:avLst/>
              <a:gdLst>
                <a:gd name="T0" fmla="*/ 25 w 516"/>
                <a:gd name="T1" fmla="*/ 180 h 243"/>
                <a:gd name="T2" fmla="*/ 0 w 516"/>
                <a:gd name="T3" fmla="*/ 231 h 243"/>
                <a:gd name="T4" fmla="*/ 93 w 516"/>
                <a:gd name="T5" fmla="*/ 224 h 243"/>
                <a:gd name="T6" fmla="*/ 128 w 516"/>
                <a:gd name="T7" fmla="*/ 201 h 243"/>
                <a:gd name="T8" fmla="*/ 253 w 516"/>
                <a:gd name="T9" fmla="*/ 175 h 243"/>
                <a:gd name="T10" fmla="*/ 287 w 516"/>
                <a:gd name="T11" fmla="*/ 189 h 243"/>
                <a:gd name="T12" fmla="*/ 369 w 516"/>
                <a:gd name="T13" fmla="*/ 180 h 243"/>
                <a:gd name="T14" fmla="*/ 369 w 516"/>
                <a:gd name="T15" fmla="*/ 183 h 243"/>
                <a:gd name="T16" fmla="*/ 494 w 516"/>
                <a:gd name="T17" fmla="*/ 243 h 243"/>
                <a:gd name="T18" fmla="*/ 565 w 516"/>
                <a:gd name="T19" fmla="*/ 226 h 243"/>
                <a:gd name="T20" fmla="*/ 608 w 516"/>
                <a:gd name="T21" fmla="*/ 159 h 243"/>
                <a:gd name="T22" fmla="*/ 677 w 516"/>
                <a:gd name="T23" fmla="*/ 140 h 243"/>
                <a:gd name="T24" fmla="*/ 711 w 516"/>
                <a:gd name="T25" fmla="*/ 90 h 243"/>
                <a:gd name="T26" fmla="*/ 708 w 516"/>
                <a:gd name="T27" fmla="*/ 30 h 243"/>
                <a:gd name="T28" fmla="*/ 701 w 516"/>
                <a:gd name="T29" fmla="*/ 80 h 243"/>
                <a:gd name="T30" fmla="*/ 661 w 516"/>
                <a:gd name="T31" fmla="*/ 122 h 243"/>
                <a:gd name="T32" fmla="*/ 646 w 516"/>
                <a:gd name="T33" fmla="*/ 119 h 243"/>
                <a:gd name="T34" fmla="*/ 594 w 516"/>
                <a:gd name="T35" fmla="*/ 130 h 243"/>
                <a:gd name="T36" fmla="*/ 594 w 516"/>
                <a:gd name="T37" fmla="*/ 116 h 243"/>
                <a:gd name="T38" fmla="*/ 646 w 516"/>
                <a:gd name="T39" fmla="*/ 102 h 243"/>
                <a:gd name="T40" fmla="*/ 597 w 516"/>
                <a:gd name="T41" fmla="*/ 97 h 243"/>
                <a:gd name="T42" fmla="*/ 652 w 516"/>
                <a:gd name="T43" fmla="*/ 85 h 243"/>
                <a:gd name="T44" fmla="*/ 674 w 516"/>
                <a:gd name="T45" fmla="*/ 92 h 243"/>
                <a:gd name="T46" fmla="*/ 685 w 516"/>
                <a:gd name="T47" fmla="*/ 45 h 243"/>
                <a:gd name="T48" fmla="*/ 672 w 516"/>
                <a:gd name="T49" fmla="*/ 34 h 243"/>
                <a:gd name="T50" fmla="*/ 607 w 516"/>
                <a:gd name="T51" fmla="*/ 53 h 243"/>
                <a:gd name="T52" fmla="*/ 608 w 516"/>
                <a:gd name="T53" fmla="*/ 25 h 243"/>
                <a:gd name="T54" fmla="*/ 635 w 516"/>
                <a:gd name="T55" fmla="*/ 32 h 243"/>
                <a:gd name="T56" fmla="*/ 672 w 516"/>
                <a:gd name="T57" fmla="*/ 10 h 243"/>
                <a:gd name="T58" fmla="*/ 651 w 516"/>
                <a:gd name="T59" fmla="*/ 0 h 243"/>
                <a:gd name="T60" fmla="*/ 438 w 516"/>
                <a:gd name="T61" fmla="*/ 37 h 243"/>
                <a:gd name="T62" fmla="*/ 179 w 516"/>
                <a:gd name="T63" fmla="*/ 79 h 243"/>
                <a:gd name="T64" fmla="*/ 60 w 516"/>
                <a:gd name="T65" fmla="*/ 179 h 243"/>
                <a:gd name="T66" fmla="*/ 25 w 516"/>
                <a:gd name="T67" fmla="*/ 18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43"/>
                <a:gd name="T104" fmla="*/ 516 w 5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43">
                  <a:moveTo>
                    <a:pt x="18" y="180"/>
                  </a:moveTo>
                  <a:lnTo>
                    <a:pt x="0" y="231"/>
                  </a:lnTo>
                  <a:lnTo>
                    <a:pt x="67" y="224"/>
                  </a:lnTo>
                  <a:lnTo>
                    <a:pt x="93" y="201"/>
                  </a:lnTo>
                  <a:lnTo>
                    <a:pt x="184" y="175"/>
                  </a:lnTo>
                  <a:lnTo>
                    <a:pt x="209" y="189"/>
                  </a:lnTo>
                  <a:lnTo>
                    <a:pt x="269" y="180"/>
                  </a:lnTo>
                  <a:lnTo>
                    <a:pt x="269" y="183"/>
                  </a:lnTo>
                  <a:lnTo>
                    <a:pt x="359" y="243"/>
                  </a:lnTo>
                  <a:lnTo>
                    <a:pt x="411" y="226"/>
                  </a:lnTo>
                  <a:lnTo>
                    <a:pt x="441" y="159"/>
                  </a:lnTo>
                  <a:lnTo>
                    <a:pt x="492" y="140"/>
                  </a:lnTo>
                  <a:lnTo>
                    <a:pt x="516" y="90"/>
                  </a:lnTo>
                  <a:lnTo>
                    <a:pt x="515" y="30"/>
                  </a:lnTo>
                  <a:lnTo>
                    <a:pt x="509" y="80"/>
                  </a:lnTo>
                  <a:lnTo>
                    <a:pt x="480" y="122"/>
                  </a:lnTo>
                  <a:lnTo>
                    <a:pt x="469" y="119"/>
                  </a:lnTo>
                  <a:lnTo>
                    <a:pt x="431" y="130"/>
                  </a:lnTo>
                  <a:lnTo>
                    <a:pt x="431" y="116"/>
                  </a:lnTo>
                  <a:lnTo>
                    <a:pt x="469" y="102"/>
                  </a:lnTo>
                  <a:lnTo>
                    <a:pt x="434" y="97"/>
                  </a:lnTo>
                  <a:lnTo>
                    <a:pt x="474" y="85"/>
                  </a:lnTo>
                  <a:lnTo>
                    <a:pt x="489" y="92"/>
                  </a:lnTo>
                  <a:lnTo>
                    <a:pt x="497" y="45"/>
                  </a:lnTo>
                  <a:lnTo>
                    <a:pt x="487" y="34"/>
                  </a:lnTo>
                  <a:lnTo>
                    <a:pt x="440" y="53"/>
                  </a:lnTo>
                  <a:lnTo>
                    <a:pt x="441" y="25"/>
                  </a:lnTo>
                  <a:lnTo>
                    <a:pt x="461" y="32"/>
                  </a:lnTo>
                  <a:lnTo>
                    <a:pt x="487" y="10"/>
                  </a:lnTo>
                  <a:lnTo>
                    <a:pt x="473" y="0"/>
                  </a:lnTo>
                  <a:lnTo>
                    <a:pt x="318" y="37"/>
                  </a:lnTo>
                  <a:lnTo>
                    <a:pt x="129" y="79"/>
                  </a:lnTo>
                  <a:lnTo>
                    <a:pt x="43" y="179"/>
                  </a:lnTo>
                  <a:lnTo>
                    <a:pt x="18" y="180"/>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75" name="Freeform 52"/>
            <p:cNvSpPr>
              <a:spLocks/>
            </p:cNvSpPr>
            <p:nvPr/>
          </p:nvSpPr>
          <p:spPr bwMode="auto">
            <a:xfrm>
              <a:off x="8188206" y="2127828"/>
              <a:ext cx="117517" cy="157145"/>
            </a:xfrm>
            <a:custGeom>
              <a:avLst/>
              <a:gdLst>
                <a:gd name="T0" fmla="*/ 0 w 72"/>
                <a:gd name="T1" fmla="*/ 5 h 96"/>
                <a:gd name="T2" fmla="*/ 20 w 72"/>
                <a:gd name="T3" fmla="*/ 0 h 96"/>
                <a:gd name="T4" fmla="*/ 66 w 72"/>
                <a:gd name="T5" fmla="*/ 21 h 96"/>
                <a:gd name="T6" fmla="*/ 66 w 72"/>
                <a:gd name="T7" fmla="*/ 42 h 96"/>
                <a:gd name="T8" fmla="*/ 97 w 72"/>
                <a:gd name="T9" fmla="*/ 57 h 96"/>
                <a:gd name="T10" fmla="*/ 99 w 72"/>
                <a:gd name="T11" fmla="*/ 85 h 96"/>
                <a:gd name="T12" fmla="*/ 48 w 72"/>
                <a:gd name="T13" fmla="*/ 96 h 96"/>
                <a:gd name="T14" fmla="*/ 0 w 72"/>
                <a:gd name="T15" fmla="*/ 5 h 96"/>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96"/>
                <a:gd name="T26" fmla="*/ 72 w 7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96">
                  <a:moveTo>
                    <a:pt x="0" y="5"/>
                  </a:moveTo>
                  <a:lnTo>
                    <a:pt x="15" y="0"/>
                  </a:lnTo>
                  <a:lnTo>
                    <a:pt x="48" y="21"/>
                  </a:lnTo>
                  <a:lnTo>
                    <a:pt x="48" y="42"/>
                  </a:lnTo>
                  <a:lnTo>
                    <a:pt x="71" y="57"/>
                  </a:lnTo>
                  <a:lnTo>
                    <a:pt x="72" y="85"/>
                  </a:lnTo>
                  <a:lnTo>
                    <a:pt x="35" y="96"/>
                  </a:lnTo>
                  <a:lnTo>
                    <a:pt x="0" y="5"/>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76" name="Freeform 53"/>
            <p:cNvSpPr>
              <a:spLocks/>
            </p:cNvSpPr>
            <p:nvPr/>
          </p:nvSpPr>
          <p:spPr bwMode="auto">
            <a:xfrm>
              <a:off x="7730437" y="1363969"/>
              <a:ext cx="629944" cy="550689"/>
            </a:xfrm>
            <a:custGeom>
              <a:avLst/>
              <a:gdLst>
                <a:gd name="T0" fmla="*/ 40 w 384"/>
                <a:gd name="T1" fmla="*/ 226 h 336"/>
                <a:gd name="T2" fmla="*/ 92 w 384"/>
                <a:gd name="T3" fmla="*/ 206 h 336"/>
                <a:gd name="T4" fmla="*/ 158 w 384"/>
                <a:gd name="T5" fmla="*/ 201 h 336"/>
                <a:gd name="T6" fmla="*/ 177 w 384"/>
                <a:gd name="T7" fmla="*/ 183 h 336"/>
                <a:gd name="T8" fmla="*/ 198 w 384"/>
                <a:gd name="T9" fmla="*/ 181 h 336"/>
                <a:gd name="T10" fmla="*/ 212 w 384"/>
                <a:gd name="T11" fmla="*/ 162 h 336"/>
                <a:gd name="T12" fmla="*/ 235 w 384"/>
                <a:gd name="T13" fmla="*/ 155 h 336"/>
                <a:gd name="T14" fmla="*/ 225 w 384"/>
                <a:gd name="T15" fmla="*/ 120 h 336"/>
                <a:gd name="T16" fmla="*/ 211 w 384"/>
                <a:gd name="T17" fmla="*/ 111 h 336"/>
                <a:gd name="T18" fmla="*/ 240 w 384"/>
                <a:gd name="T19" fmla="*/ 82 h 336"/>
                <a:gd name="T20" fmla="*/ 258 w 384"/>
                <a:gd name="T21" fmla="*/ 82 h 336"/>
                <a:gd name="T22" fmla="*/ 320 w 384"/>
                <a:gd name="T23" fmla="*/ 22 h 336"/>
                <a:gd name="T24" fmla="*/ 414 w 384"/>
                <a:gd name="T25" fmla="*/ 0 h 336"/>
                <a:gd name="T26" fmla="*/ 425 w 384"/>
                <a:gd name="T27" fmla="*/ 56 h 336"/>
                <a:gd name="T28" fmla="*/ 430 w 384"/>
                <a:gd name="T29" fmla="*/ 54 h 336"/>
                <a:gd name="T30" fmla="*/ 452 w 384"/>
                <a:gd name="T31" fmla="*/ 74 h 336"/>
                <a:gd name="T32" fmla="*/ 453 w 384"/>
                <a:gd name="T33" fmla="*/ 132 h 336"/>
                <a:gd name="T34" fmla="*/ 482 w 384"/>
                <a:gd name="T35" fmla="*/ 179 h 336"/>
                <a:gd name="T36" fmla="*/ 493 w 384"/>
                <a:gd name="T37" fmla="*/ 240 h 336"/>
                <a:gd name="T38" fmla="*/ 495 w 384"/>
                <a:gd name="T39" fmla="*/ 293 h 336"/>
                <a:gd name="T40" fmla="*/ 530 w 384"/>
                <a:gd name="T41" fmla="*/ 310 h 336"/>
                <a:gd name="T42" fmla="*/ 505 w 384"/>
                <a:gd name="T43" fmla="*/ 336 h 336"/>
                <a:gd name="T44" fmla="*/ 444 w 384"/>
                <a:gd name="T45" fmla="*/ 306 h 336"/>
                <a:gd name="T46" fmla="*/ 412 w 384"/>
                <a:gd name="T47" fmla="*/ 308 h 336"/>
                <a:gd name="T48" fmla="*/ 380 w 384"/>
                <a:gd name="T49" fmla="*/ 301 h 336"/>
                <a:gd name="T50" fmla="*/ 381 w 384"/>
                <a:gd name="T51" fmla="*/ 283 h 336"/>
                <a:gd name="T52" fmla="*/ 362 w 384"/>
                <a:gd name="T53" fmla="*/ 277 h 336"/>
                <a:gd name="T54" fmla="*/ 15 w 384"/>
                <a:gd name="T55" fmla="*/ 329 h 336"/>
                <a:gd name="T56" fmla="*/ 0 w 384"/>
                <a:gd name="T57" fmla="*/ 314 h 336"/>
                <a:gd name="T58" fmla="*/ 52 w 384"/>
                <a:gd name="T59" fmla="*/ 254 h 336"/>
                <a:gd name="T60" fmla="*/ 40 w 384"/>
                <a:gd name="T61" fmla="*/ 226 h 3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4"/>
                <a:gd name="T94" fmla="*/ 0 h 336"/>
                <a:gd name="T95" fmla="*/ 384 w 384"/>
                <a:gd name="T96" fmla="*/ 336 h 3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4" h="336">
                  <a:moveTo>
                    <a:pt x="29" y="226"/>
                  </a:moveTo>
                  <a:lnTo>
                    <a:pt x="66" y="206"/>
                  </a:lnTo>
                  <a:lnTo>
                    <a:pt x="115" y="201"/>
                  </a:lnTo>
                  <a:lnTo>
                    <a:pt x="127" y="183"/>
                  </a:lnTo>
                  <a:lnTo>
                    <a:pt x="144" y="181"/>
                  </a:lnTo>
                  <a:lnTo>
                    <a:pt x="154" y="162"/>
                  </a:lnTo>
                  <a:lnTo>
                    <a:pt x="171" y="155"/>
                  </a:lnTo>
                  <a:lnTo>
                    <a:pt x="163" y="120"/>
                  </a:lnTo>
                  <a:lnTo>
                    <a:pt x="153" y="111"/>
                  </a:lnTo>
                  <a:lnTo>
                    <a:pt x="174" y="82"/>
                  </a:lnTo>
                  <a:lnTo>
                    <a:pt x="187" y="82"/>
                  </a:lnTo>
                  <a:lnTo>
                    <a:pt x="232" y="22"/>
                  </a:lnTo>
                  <a:lnTo>
                    <a:pt x="301" y="0"/>
                  </a:lnTo>
                  <a:lnTo>
                    <a:pt x="308" y="56"/>
                  </a:lnTo>
                  <a:lnTo>
                    <a:pt x="312" y="54"/>
                  </a:lnTo>
                  <a:lnTo>
                    <a:pt x="328" y="74"/>
                  </a:lnTo>
                  <a:lnTo>
                    <a:pt x="329" y="132"/>
                  </a:lnTo>
                  <a:lnTo>
                    <a:pt x="350" y="179"/>
                  </a:lnTo>
                  <a:lnTo>
                    <a:pt x="358" y="240"/>
                  </a:lnTo>
                  <a:lnTo>
                    <a:pt x="360" y="293"/>
                  </a:lnTo>
                  <a:lnTo>
                    <a:pt x="384" y="310"/>
                  </a:lnTo>
                  <a:lnTo>
                    <a:pt x="366" y="336"/>
                  </a:lnTo>
                  <a:lnTo>
                    <a:pt x="322" y="306"/>
                  </a:lnTo>
                  <a:lnTo>
                    <a:pt x="299" y="308"/>
                  </a:lnTo>
                  <a:lnTo>
                    <a:pt x="276" y="301"/>
                  </a:lnTo>
                  <a:lnTo>
                    <a:pt x="277" y="283"/>
                  </a:lnTo>
                  <a:lnTo>
                    <a:pt x="262" y="277"/>
                  </a:lnTo>
                  <a:lnTo>
                    <a:pt x="11" y="329"/>
                  </a:lnTo>
                  <a:lnTo>
                    <a:pt x="0" y="314"/>
                  </a:lnTo>
                  <a:lnTo>
                    <a:pt x="38" y="254"/>
                  </a:lnTo>
                  <a:lnTo>
                    <a:pt x="29" y="226"/>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77" name="Freeform 54"/>
            <p:cNvSpPr>
              <a:spLocks/>
            </p:cNvSpPr>
            <p:nvPr/>
          </p:nvSpPr>
          <p:spPr bwMode="auto">
            <a:xfrm>
              <a:off x="8345351" y="1825838"/>
              <a:ext cx="183108" cy="118883"/>
            </a:xfrm>
            <a:custGeom>
              <a:avLst/>
              <a:gdLst>
                <a:gd name="T0" fmla="*/ 0 w 112"/>
                <a:gd name="T1" fmla="*/ 53 h 72"/>
                <a:gd name="T2" fmla="*/ 63 w 112"/>
                <a:gd name="T3" fmla="*/ 30 h 72"/>
                <a:gd name="T4" fmla="*/ 124 w 112"/>
                <a:gd name="T5" fmla="*/ 0 h 72"/>
                <a:gd name="T6" fmla="*/ 135 w 112"/>
                <a:gd name="T7" fmla="*/ 1 h 72"/>
                <a:gd name="T8" fmla="*/ 153 w 112"/>
                <a:gd name="T9" fmla="*/ 3 h 72"/>
                <a:gd name="T10" fmla="*/ 92 w 112"/>
                <a:gd name="T11" fmla="*/ 40 h 72"/>
                <a:gd name="T12" fmla="*/ 17 w 112"/>
                <a:gd name="T13" fmla="*/ 72 h 72"/>
                <a:gd name="T14" fmla="*/ 0 w 112"/>
                <a:gd name="T15" fmla="*/ 53 h 72"/>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72"/>
                <a:gd name="T26" fmla="*/ 112 w 11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72">
                  <a:moveTo>
                    <a:pt x="0" y="53"/>
                  </a:moveTo>
                  <a:lnTo>
                    <a:pt x="46" y="30"/>
                  </a:lnTo>
                  <a:lnTo>
                    <a:pt x="91" y="0"/>
                  </a:lnTo>
                  <a:lnTo>
                    <a:pt x="99" y="1"/>
                  </a:lnTo>
                  <a:lnTo>
                    <a:pt x="112" y="3"/>
                  </a:lnTo>
                  <a:lnTo>
                    <a:pt x="68" y="40"/>
                  </a:lnTo>
                  <a:lnTo>
                    <a:pt x="13" y="72"/>
                  </a:lnTo>
                  <a:lnTo>
                    <a:pt x="0" y="53"/>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78" name="Freeform 55"/>
            <p:cNvSpPr>
              <a:spLocks/>
            </p:cNvSpPr>
            <p:nvPr/>
          </p:nvSpPr>
          <p:spPr bwMode="auto">
            <a:xfrm>
              <a:off x="8256529" y="2340998"/>
              <a:ext cx="50560" cy="94287"/>
            </a:xfrm>
            <a:custGeom>
              <a:avLst/>
              <a:gdLst>
                <a:gd name="T0" fmla="*/ 0 w 31"/>
                <a:gd name="T1" fmla="*/ 5 h 57"/>
                <a:gd name="T2" fmla="*/ 45 w 31"/>
                <a:gd name="T3" fmla="*/ 0 h 57"/>
                <a:gd name="T4" fmla="*/ 20 w 31"/>
                <a:gd name="T5" fmla="*/ 57 h 57"/>
                <a:gd name="T6" fmla="*/ 2 w 31"/>
                <a:gd name="T7" fmla="*/ 55 h 57"/>
                <a:gd name="T8" fmla="*/ 0 w 31"/>
                <a:gd name="T9" fmla="*/ 5 h 57"/>
                <a:gd name="T10" fmla="*/ 0 60000 65536"/>
                <a:gd name="T11" fmla="*/ 0 60000 65536"/>
                <a:gd name="T12" fmla="*/ 0 60000 65536"/>
                <a:gd name="T13" fmla="*/ 0 60000 65536"/>
                <a:gd name="T14" fmla="*/ 0 60000 65536"/>
                <a:gd name="T15" fmla="*/ 0 w 31"/>
                <a:gd name="T16" fmla="*/ 0 h 57"/>
                <a:gd name="T17" fmla="*/ 31 w 31"/>
                <a:gd name="T18" fmla="*/ 57 h 57"/>
              </a:gdLst>
              <a:ahLst/>
              <a:cxnLst>
                <a:cxn ang="T10">
                  <a:pos x="T0" y="T1"/>
                </a:cxn>
                <a:cxn ang="T11">
                  <a:pos x="T2" y="T3"/>
                </a:cxn>
                <a:cxn ang="T12">
                  <a:pos x="T4" y="T5"/>
                </a:cxn>
                <a:cxn ang="T13">
                  <a:pos x="T6" y="T7"/>
                </a:cxn>
                <a:cxn ang="T14">
                  <a:pos x="T8" y="T9"/>
                </a:cxn>
              </a:cxnLst>
              <a:rect l="T15" t="T16" r="T17" b="T18"/>
              <a:pathLst>
                <a:path w="31" h="57">
                  <a:moveTo>
                    <a:pt x="0" y="5"/>
                  </a:moveTo>
                  <a:lnTo>
                    <a:pt x="31" y="0"/>
                  </a:lnTo>
                  <a:lnTo>
                    <a:pt x="14" y="57"/>
                  </a:lnTo>
                  <a:lnTo>
                    <a:pt x="2" y="55"/>
                  </a:lnTo>
                  <a:lnTo>
                    <a:pt x="0" y="5"/>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4" name="5-Point Star 3"/>
            <p:cNvSpPr/>
            <p:nvPr/>
          </p:nvSpPr>
          <p:spPr bwMode="auto">
            <a:xfrm>
              <a:off x="8027444" y="2286667"/>
              <a:ext cx="202156" cy="151733"/>
            </a:xfrm>
            <a:prstGeom prst="star5">
              <a:avLst/>
            </a:prstGeom>
            <a:solidFill>
              <a:schemeClr val="bg2"/>
            </a:solidFill>
            <a:ln w="14605" algn="ctr">
              <a:solidFill>
                <a:schemeClr val="bg1">
                  <a:lumMod val="50000"/>
                </a:schemeClr>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grpSp>
      <p:sp>
        <p:nvSpPr>
          <p:cNvPr id="75" name="TextBox 74"/>
          <p:cNvSpPr txBox="1"/>
          <p:nvPr/>
        </p:nvSpPr>
        <p:spPr>
          <a:xfrm>
            <a:off x="3430883" y="6629400"/>
            <a:ext cx="2282235" cy="200055"/>
          </a:xfrm>
          <a:prstGeom prst="rect">
            <a:avLst/>
          </a:prstGeom>
          <a:noFill/>
        </p:spPr>
        <p:txBody>
          <a:bodyPr wrap="square" rtlCol="0">
            <a:spAutoFit/>
          </a:bodyPr>
          <a:lstStyle/>
          <a:p>
            <a:pPr algn="ctr"/>
            <a:r>
              <a:rPr lang="en-US" sz="700" dirty="0" smtClean="0">
                <a:solidFill>
                  <a:srgbClr val="000000"/>
                </a:solidFill>
              </a:rPr>
              <a:t>Project Status as of 12/18/2013</a:t>
            </a:r>
            <a:endParaRPr lang="en-US" sz="700" dirty="0">
              <a:solidFill>
                <a:srgbClr val="000000"/>
              </a:solidFill>
            </a:endParaRPr>
          </a:p>
        </p:txBody>
      </p:sp>
    </p:spTree>
    <p:extLst>
      <p:ext uri="{BB962C8B-B14F-4D97-AF65-F5344CB8AC3E}">
        <p14:creationId xmlns:p14="http://schemas.microsoft.com/office/powerpoint/2010/main" xmlns="" val="37583306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gray">
          <a:xfrm>
            <a:off x="393332" y="445641"/>
            <a:ext cx="8229600" cy="3262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eaLnBrk="0" hangingPunct="0">
              <a:lnSpc>
                <a:spcPct val="106000"/>
              </a:lnSpc>
              <a:defRPr/>
            </a:pPr>
            <a:r>
              <a:rPr lang="en-US" sz="2000" b="1" kern="0" noProof="0" dirty="0" smtClean="0">
                <a:latin typeface="+mj-lt"/>
                <a:ea typeface="+mj-ea"/>
                <a:cs typeface="+mj-cs"/>
              </a:rPr>
              <a:t>HSIPR Projects – Completed Projects</a:t>
            </a:r>
            <a:endParaRPr kumimoji="0" lang="en-US" sz="2000" b="1" i="1"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54" name="Rectangle 153"/>
          <p:cNvSpPr/>
          <p:nvPr/>
        </p:nvSpPr>
        <p:spPr bwMode="auto">
          <a:xfrm>
            <a:off x="444327" y="914400"/>
            <a:ext cx="3025966" cy="3388999"/>
          </a:xfrm>
          <a:prstGeom prst="rect">
            <a:avLst/>
          </a:prstGeom>
          <a:solidFill>
            <a:schemeClr val="bg2"/>
          </a:solidFill>
          <a:ln w="14605" algn="ctr">
            <a:solidFill>
              <a:schemeClr val="tx1"/>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155" name="TextBox 154"/>
          <p:cNvSpPr txBox="1"/>
          <p:nvPr/>
        </p:nvSpPr>
        <p:spPr>
          <a:xfrm>
            <a:off x="1889984" y="1120170"/>
            <a:ext cx="1649364" cy="707886"/>
          </a:xfrm>
          <a:prstGeom prst="rect">
            <a:avLst/>
          </a:prstGeom>
          <a:noFill/>
        </p:spPr>
        <p:txBody>
          <a:bodyPr wrap="square" rtlCol="0">
            <a:spAutoFit/>
          </a:bodyPr>
          <a:lstStyle/>
          <a:p>
            <a:pPr algn="ctr"/>
            <a:r>
              <a:rPr lang="en-US" sz="2000" b="1" dirty="0" smtClean="0">
                <a:solidFill>
                  <a:schemeClr val="bg1"/>
                </a:solidFill>
              </a:rPr>
              <a:t>Projects  </a:t>
            </a:r>
          </a:p>
          <a:p>
            <a:pPr algn="ctr"/>
            <a:r>
              <a:rPr lang="en-US" sz="2000" b="1" dirty="0" smtClean="0">
                <a:solidFill>
                  <a:schemeClr val="bg1"/>
                </a:solidFill>
              </a:rPr>
              <a:t>Completed</a:t>
            </a:r>
            <a:endParaRPr lang="en-US" sz="2000" b="1" dirty="0">
              <a:solidFill>
                <a:schemeClr val="bg1"/>
              </a:solidFill>
            </a:endParaRPr>
          </a:p>
        </p:txBody>
      </p:sp>
      <p:sp>
        <p:nvSpPr>
          <p:cNvPr id="157" name="TextBox 156"/>
          <p:cNvSpPr txBox="1"/>
          <p:nvPr/>
        </p:nvSpPr>
        <p:spPr>
          <a:xfrm>
            <a:off x="1889983" y="3483114"/>
            <a:ext cx="1649366" cy="707886"/>
          </a:xfrm>
          <a:prstGeom prst="rect">
            <a:avLst/>
          </a:prstGeom>
          <a:noFill/>
        </p:spPr>
        <p:txBody>
          <a:bodyPr wrap="square" rtlCol="0">
            <a:spAutoFit/>
          </a:bodyPr>
          <a:lstStyle/>
          <a:p>
            <a:pPr algn="ctr"/>
            <a:r>
              <a:rPr lang="en-US" sz="2000" b="1" dirty="0" smtClean="0">
                <a:solidFill>
                  <a:schemeClr val="bg1"/>
                </a:solidFill>
              </a:rPr>
              <a:t>Million Completed</a:t>
            </a:r>
            <a:endParaRPr lang="en-US" sz="2000" b="1" dirty="0">
              <a:solidFill>
                <a:schemeClr val="bg1"/>
              </a:solidFill>
            </a:endParaRPr>
          </a:p>
        </p:txBody>
      </p:sp>
      <p:sp>
        <p:nvSpPr>
          <p:cNvPr id="158" name="TextBox 157"/>
          <p:cNvSpPr txBox="1"/>
          <p:nvPr/>
        </p:nvSpPr>
        <p:spPr>
          <a:xfrm>
            <a:off x="329437" y="1043226"/>
            <a:ext cx="1423163" cy="861774"/>
          </a:xfrm>
          <a:prstGeom prst="rect">
            <a:avLst/>
          </a:prstGeom>
          <a:noFill/>
        </p:spPr>
        <p:txBody>
          <a:bodyPr wrap="square" rtlCol="0">
            <a:spAutoFit/>
          </a:bodyPr>
          <a:lstStyle/>
          <a:p>
            <a:pPr algn="r"/>
            <a:r>
              <a:rPr lang="en-US" sz="5000" dirty="0" smtClean="0">
                <a:solidFill>
                  <a:schemeClr val="bg1"/>
                </a:solidFill>
              </a:rPr>
              <a:t>39</a:t>
            </a:r>
            <a:endParaRPr lang="en-US" sz="5000" dirty="0">
              <a:solidFill>
                <a:schemeClr val="bg1"/>
              </a:solidFill>
            </a:endParaRPr>
          </a:p>
        </p:txBody>
      </p:sp>
      <p:sp>
        <p:nvSpPr>
          <p:cNvPr id="159" name="TextBox 158"/>
          <p:cNvSpPr txBox="1"/>
          <p:nvPr/>
        </p:nvSpPr>
        <p:spPr>
          <a:xfrm>
            <a:off x="329436" y="2178012"/>
            <a:ext cx="1423163" cy="861774"/>
          </a:xfrm>
          <a:prstGeom prst="rect">
            <a:avLst/>
          </a:prstGeom>
          <a:noFill/>
        </p:spPr>
        <p:txBody>
          <a:bodyPr wrap="square" rtlCol="0">
            <a:spAutoFit/>
          </a:bodyPr>
          <a:lstStyle/>
          <a:p>
            <a:pPr algn="r"/>
            <a:r>
              <a:rPr lang="en-US" sz="5000" dirty="0" smtClean="0">
                <a:solidFill>
                  <a:schemeClr val="bg1"/>
                </a:solidFill>
              </a:rPr>
              <a:t>19</a:t>
            </a:r>
            <a:endParaRPr lang="en-US" sz="5000" dirty="0">
              <a:solidFill>
                <a:schemeClr val="bg1"/>
              </a:solidFill>
            </a:endParaRPr>
          </a:p>
        </p:txBody>
      </p:sp>
      <p:sp>
        <p:nvSpPr>
          <p:cNvPr id="160" name="TextBox 159"/>
          <p:cNvSpPr txBox="1"/>
          <p:nvPr/>
        </p:nvSpPr>
        <p:spPr>
          <a:xfrm>
            <a:off x="304800" y="3386822"/>
            <a:ext cx="1676400" cy="861774"/>
          </a:xfrm>
          <a:prstGeom prst="rect">
            <a:avLst/>
          </a:prstGeom>
          <a:noFill/>
        </p:spPr>
        <p:txBody>
          <a:bodyPr wrap="square" rtlCol="0">
            <a:spAutoFit/>
          </a:bodyPr>
          <a:lstStyle/>
          <a:p>
            <a:pPr algn="r"/>
            <a:r>
              <a:rPr lang="en-US" sz="5000" dirty="0" smtClean="0">
                <a:solidFill>
                  <a:schemeClr val="bg1"/>
                </a:solidFill>
              </a:rPr>
              <a:t>$333</a:t>
            </a:r>
            <a:endParaRPr lang="en-US" sz="5000" dirty="0">
              <a:solidFill>
                <a:schemeClr val="bg1"/>
              </a:solidFill>
            </a:endParaRPr>
          </a:p>
        </p:txBody>
      </p:sp>
      <p:cxnSp>
        <p:nvCxnSpPr>
          <p:cNvPr id="161" name="Straight Connector 160"/>
          <p:cNvCxnSpPr/>
          <p:nvPr/>
        </p:nvCxnSpPr>
        <p:spPr bwMode="auto">
          <a:xfrm>
            <a:off x="966090" y="2057400"/>
            <a:ext cx="1905000" cy="0"/>
          </a:xfrm>
          <a:prstGeom prst="line">
            <a:avLst/>
          </a:prstGeom>
          <a:solidFill>
            <a:schemeClr val="accent2"/>
          </a:solidFill>
          <a:ln w="12700" cap="flat" cmpd="sng" algn="ctr">
            <a:solidFill>
              <a:schemeClr val="accent3"/>
            </a:solidFill>
            <a:prstDash val="solid"/>
            <a:round/>
            <a:headEnd type="none" w="med" len="med"/>
            <a:tailEnd type="none" w="med" len="med"/>
          </a:ln>
          <a:effectLst/>
        </p:spPr>
      </p:cxnSp>
      <p:cxnSp>
        <p:nvCxnSpPr>
          <p:cNvPr id="162" name="Straight Connector 161"/>
          <p:cNvCxnSpPr/>
          <p:nvPr/>
        </p:nvCxnSpPr>
        <p:spPr bwMode="auto">
          <a:xfrm>
            <a:off x="966090" y="3200400"/>
            <a:ext cx="1905000" cy="0"/>
          </a:xfrm>
          <a:prstGeom prst="line">
            <a:avLst/>
          </a:prstGeom>
          <a:solidFill>
            <a:schemeClr val="accent2"/>
          </a:solidFill>
          <a:ln w="12700" cap="flat" cmpd="sng" algn="ctr">
            <a:solidFill>
              <a:schemeClr val="accent3"/>
            </a:solidFill>
            <a:prstDash val="solid"/>
            <a:round/>
            <a:headEnd type="none" w="med" len="med"/>
            <a:tailEnd type="none" w="med" len="med"/>
          </a:ln>
          <a:effectLst/>
        </p:spPr>
      </p:cxnSp>
      <p:sp>
        <p:nvSpPr>
          <p:cNvPr id="7" name="Rectangle 6"/>
          <p:cNvSpPr/>
          <p:nvPr/>
        </p:nvSpPr>
        <p:spPr bwMode="auto">
          <a:xfrm>
            <a:off x="447680" y="4694872"/>
            <a:ext cx="8248641" cy="1553527"/>
          </a:xfrm>
          <a:prstGeom prst="rect">
            <a:avLst/>
          </a:prstGeom>
          <a:solidFill>
            <a:schemeClr val="bg1"/>
          </a:solidFill>
          <a:ln w="38100" algn="ctr">
            <a:solidFill>
              <a:schemeClr val="bg2"/>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9" name="TextBox 8"/>
          <p:cNvSpPr txBox="1"/>
          <p:nvPr/>
        </p:nvSpPr>
        <p:spPr>
          <a:xfrm>
            <a:off x="858305" y="4507468"/>
            <a:ext cx="3476294" cy="369332"/>
          </a:xfrm>
          <a:prstGeom prst="rect">
            <a:avLst/>
          </a:prstGeom>
          <a:solidFill>
            <a:schemeClr val="bg1"/>
          </a:solidFill>
        </p:spPr>
        <p:txBody>
          <a:bodyPr wrap="square" rtlCol="0">
            <a:spAutoFit/>
          </a:bodyPr>
          <a:lstStyle/>
          <a:p>
            <a:r>
              <a:rPr lang="en-US" b="1" dirty="0" smtClean="0"/>
              <a:t>Project Completion Highlights</a:t>
            </a:r>
          </a:p>
        </p:txBody>
      </p:sp>
      <p:sp>
        <p:nvSpPr>
          <p:cNvPr id="2" name="TextBox 1"/>
          <p:cNvSpPr txBox="1"/>
          <p:nvPr/>
        </p:nvSpPr>
        <p:spPr>
          <a:xfrm>
            <a:off x="481837" y="4800600"/>
            <a:ext cx="3849245" cy="923330"/>
          </a:xfrm>
          <a:prstGeom prst="rect">
            <a:avLst/>
          </a:prstGeom>
          <a:noFill/>
        </p:spPr>
        <p:txBody>
          <a:bodyPr wrap="square" rtlCol="0">
            <a:spAutoFit/>
          </a:bodyPr>
          <a:lstStyle/>
          <a:p>
            <a:pPr marL="285750" indent="-285750">
              <a:buFont typeface="Arial" pitchFamily="34" charset="0"/>
              <a:buChar char="•"/>
            </a:pPr>
            <a:r>
              <a:rPr lang="en-US" dirty="0" smtClean="0"/>
              <a:t>Completed Projects:</a:t>
            </a:r>
          </a:p>
          <a:p>
            <a:pPr marL="742950" lvl="1" indent="-285750">
              <a:buFont typeface="Arial" pitchFamily="34" charset="0"/>
              <a:buChar char="•"/>
            </a:pPr>
            <a:r>
              <a:rPr lang="en-US" dirty="0" smtClean="0"/>
              <a:t>19 Construction Projects </a:t>
            </a:r>
          </a:p>
          <a:p>
            <a:pPr marL="742950" lvl="1" indent="-285750">
              <a:buFont typeface="Arial" pitchFamily="34" charset="0"/>
              <a:buChar char="•"/>
            </a:pPr>
            <a:r>
              <a:rPr lang="en-US" dirty="0" smtClean="0"/>
              <a:t>  9 Corridor Plans</a:t>
            </a:r>
          </a:p>
        </p:txBody>
      </p:sp>
      <p:sp>
        <p:nvSpPr>
          <p:cNvPr id="76" name="TextBox 75"/>
          <p:cNvSpPr txBox="1"/>
          <p:nvPr/>
        </p:nvSpPr>
        <p:spPr>
          <a:xfrm>
            <a:off x="4414913" y="5077599"/>
            <a:ext cx="3849245" cy="646331"/>
          </a:xfrm>
          <a:prstGeom prst="rect">
            <a:avLst/>
          </a:prstGeom>
          <a:noFill/>
        </p:spPr>
        <p:txBody>
          <a:bodyPr wrap="square" rtlCol="0">
            <a:spAutoFit/>
          </a:bodyPr>
          <a:lstStyle/>
          <a:p>
            <a:pPr marL="742950" lvl="1" indent="-285750">
              <a:buFont typeface="Arial" pitchFamily="34" charset="0"/>
              <a:buChar char="•"/>
            </a:pPr>
            <a:r>
              <a:rPr lang="en-US" dirty="0"/>
              <a:t>6 State Rail Plans</a:t>
            </a:r>
          </a:p>
          <a:p>
            <a:pPr marL="742950" lvl="1" indent="-285750">
              <a:buFont typeface="Arial" pitchFamily="34" charset="0"/>
              <a:buChar char="•"/>
            </a:pPr>
            <a:r>
              <a:rPr lang="en-US" dirty="0" smtClean="0"/>
              <a:t>5 </a:t>
            </a:r>
            <a:r>
              <a:rPr lang="en-US" dirty="0"/>
              <a:t>Engineering Designs</a:t>
            </a:r>
          </a:p>
        </p:txBody>
      </p:sp>
      <p:grpSp>
        <p:nvGrpSpPr>
          <p:cNvPr id="77" name="Group 76"/>
          <p:cNvGrpSpPr/>
          <p:nvPr/>
        </p:nvGrpSpPr>
        <p:grpSpPr>
          <a:xfrm>
            <a:off x="3665175" y="914399"/>
            <a:ext cx="5096950" cy="3334197"/>
            <a:chOff x="1622425" y="1860550"/>
            <a:chExt cx="5921375" cy="3873500"/>
          </a:xfrm>
        </p:grpSpPr>
        <p:sp>
          <p:nvSpPr>
            <p:cNvPr id="78" name="Freeform 77"/>
            <p:cNvSpPr>
              <a:spLocks/>
            </p:cNvSpPr>
            <p:nvPr/>
          </p:nvSpPr>
          <p:spPr bwMode="auto">
            <a:xfrm>
              <a:off x="7105650" y="1860550"/>
              <a:ext cx="438150" cy="717550"/>
            </a:xfrm>
            <a:custGeom>
              <a:avLst/>
              <a:gdLst>
                <a:gd name="T0" fmla="*/ 74 w 230"/>
                <a:gd name="T1" fmla="*/ 12 h 377"/>
                <a:gd name="T2" fmla="*/ 28 w 230"/>
                <a:gd name="T3" fmla="*/ 81 h 377"/>
                <a:gd name="T4" fmla="*/ 49 w 230"/>
                <a:gd name="T5" fmla="*/ 107 h 377"/>
                <a:gd name="T6" fmla="*/ 28 w 230"/>
                <a:gd name="T7" fmla="*/ 139 h 377"/>
                <a:gd name="T8" fmla="*/ 41 w 230"/>
                <a:gd name="T9" fmla="*/ 149 h 377"/>
                <a:gd name="T10" fmla="*/ 31 w 230"/>
                <a:gd name="T11" fmla="*/ 171 h 377"/>
                <a:gd name="T12" fmla="*/ 31 w 230"/>
                <a:gd name="T13" fmla="*/ 206 h 377"/>
                <a:gd name="T14" fmla="*/ 0 w 230"/>
                <a:gd name="T15" fmla="*/ 219 h 377"/>
                <a:gd name="T16" fmla="*/ 13 w 230"/>
                <a:gd name="T17" fmla="*/ 229 h 377"/>
                <a:gd name="T18" fmla="*/ 79 w 230"/>
                <a:gd name="T19" fmla="*/ 361 h 377"/>
                <a:gd name="T20" fmla="*/ 131 w 230"/>
                <a:gd name="T21" fmla="*/ 377 h 377"/>
                <a:gd name="T22" fmla="*/ 128 w 230"/>
                <a:gd name="T23" fmla="*/ 350 h 377"/>
                <a:gd name="T24" fmla="*/ 154 w 230"/>
                <a:gd name="T25" fmla="*/ 329 h 377"/>
                <a:gd name="T26" fmla="*/ 144 w 230"/>
                <a:gd name="T27" fmla="*/ 307 h 377"/>
                <a:gd name="T28" fmla="*/ 210 w 230"/>
                <a:gd name="T29" fmla="*/ 280 h 377"/>
                <a:gd name="T30" fmla="*/ 212 w 230"/>
                <a:gd name="T31" fmla="*/ 243 h 377"/>
                <a:gd name="T32" fmla="*/ 250 w 230"/>
                <a:gd name="T33" fmla="*/ 241 h 377"/>
                <a:gd name="T34" fmla="*/ 280 w 230"/>
                <a:gd name="T35" fmla="*/ 213 h 377"/>
                <a:gd name="T36" fmla="*/ 316 w 230"/>
                <a:gd name="T37" fmla="*/ 194 h 377"/>
                <a:gd name="T38" fmla="*/ 316 w 230"/>
                <a:gd name="T39" fmla="*/ 171 h 377"/>
                <a:gd name="T40" fmla="*/ 266 w 230"/>
                <a:gd name="T41" fmla="*/ 163 h 377"/>
                <a:gd name="T42" fmla="*/ 257 w 230"/>
                <a:gd name="T43" fmla="*/ 138 h 377"/>
                <a:gd name="T44" fmla="*/ 207 w 230"/>
                <a:gd name="T45" fmla="*/ 134 h 377"/>
                <a:gd name="T46" fmla="*/ 168 w 230"/>
                <a:gd name="T47" fmla="*/ 22 h 377"/>
                <a:gd name="T48" fmla="*/ 148 w 230"/>
                <a:gd name="T49" fmla="*/ 0 h 377"/>
                <a:gd name="T50" fmla="*/ 99 w 230"/>
                <a:gd name="T51" fmla="*/ 9 h 377"/>
                <a:gd name="T52" fmla="*/ 90 w 230"/>
                <a:gd name="T53" fmla="*/ 20 h 377"/>
                <a:gd name="T54" fmla="*/ 74 w 230"/>
                <a:gd name="T55" fmla="*/ 12 h 3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377"/>
                <a:gd name="T86" fmla="*/ 230 w 230"/>
                <a:gd name="T87" fmla="*/ 377 h 37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377">
                  <a:moveTo>
                    <a:pt x="54" y="12"/>
                  </a:moveTo>
                  <a:lnTo>
                    <a:pt x="20" y="81"/>
                  </a:lnTo>
                  <a:lnTo>
                    <a:pt x="36" y="107"/>
                  </a:lnTo>
                  <a:lnTo>
                    <a:pt x="20" y="139"/>
                  </a:lnTo>
                  <a:lnTo>
                    <a:pt x="30" y="149"/>
                  </a:lnTo>
                  <a:lnTo>
                    <a:pt x="23" y="171"/>
                  </a:lnTo>
                  <a:lnTo>
                    <a:pt x="23" y="206"/>
                  </a:lnTo>
                  <a:lnTo>
                    <a:pt x="0" y="219"/>
                  </a:lnTo>
                  <a:lnTo>
                    <a:pt x="9" y="229"/>
                  </a:lnTo>
                  <a:lnTo>
                    <a:pt x="57" y="361"/>
                  </a:lnTo>
                  <a:lnTo>
                    <a:pt x="95" y="377"/>
                  </a:lnTo>
                  <a:lnTo>
                    <a:pt x="93" y="350"/>
                  </a:lnTo>
                  <a:lnTo>
                    <a:pt x="112" y="329"/>
                  </a:lnTo>
                  <a:lnTo>
                    <a:pt x="105" y="307"/>
                  </a:lnTo>
                  <a:lnTo>
                    <a:pt x="152" y="280"/>
                  </a:lnTo>
                  <a:lnTo>
                    <a:pt x="154" y="243"/>
                  </a:lnTo>
                  <a:lnTo>
                    <a:pt x="182" y="241"/>
                  </a:lnTo>
                  <a:lnTo>
                    <a:pt x="204" y="213"/>
                  </a:lnTo>
                  <a:lnTo>
                    <a:pt x="230" y="194"/>
                  </a:lnTo>
                  <a:lnTo>
                    <a:pt x="230" y="171"/>
                  </a:lnTo>
                  <a:lnTo>
                    <a:pt x="194" y="163"/>
                  </a:lnTo>
                  <a:lnTo>
                    <a:pt x="187" y="138"/>
                  </a:lnTo>
                  <a:lnTo>
                    <a:pt x="151" y="134"/>
                  </a:lnTo>
                  <a:lnTo>
                    <a:pt x="122" y="22"/>
                  </a:lnTo>
                  <a:lnTo>
                    <a:pt x="108" y="0"/>
                  </a:lnTo>
                  <a:lnTo>
                    <a:pt x="72" y="9"/>
                  </a:lnTo>
                  <a:lnTo>
                    <a:pt x="66" y="20"/>
                  </a:lnTo>
                  <a:lnTo>
                    <a:pt x="54" y="12"/>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79" name="Freeform 78"/>
            <p:cNvSpPr>
              <a:spLocks/>
            </p:cNvSpPr>
            <p:nvPr/>
          </p:nvSpPr>
          <p:spPr bwMode="auto">
            <a:xfrm>
              <a:off x="3427413" y="4129088"/>
              <a:ext cx="1611312" cy="1604962"/>
            </a:xfrm>
            <a:custGeom>
              <a:avLst/>
              <a:gdLst>
                <a:gd name="T0" fmla="*/ 337 w 846"/>
                <a:gd name="T1" fmla="*/ 0 h 842"/>
                <a:gd name="T2" fmla="*/ 594 w 846"/>
                <a:gd name="T3" fmla="*/ 7 h 842"/>
                <a:gd name="T4" fmla="*/ 594 w 846"/>
                <a:gd name="T5" fmla="*/ 160 h 842"/>
                <a:gd name="T6" fmla="*/ 724 w 846"/>
                <a:gd name="T7" fmla="*/ 202 h 842"/>
                <a:gd name="T8" fmla="*/ 761 w 846"/>
                <a:gd name="T9" fmla="*/ 188 h 842"/>
                <a:gd name="T10" fmla="*/ 847 w 846"/>
                <a:gd name="T11" fmla="*/ 221 h 842"/>
                <a:gd name="T12" fmla="*/ 897 w 846"/>
                <a:gd name="T13" fmla="*/ 219 h 842"/>
                <a:gd name="T14" fmla="*/ 996 w 846"/>
                <a:gd name="T15" fmla="*/ 186 h 842"/>
                <a:gd name="T16" fmla="*/ 1054 w 846"/>
                <a:gd name="T17" fmla="*/ 218 h 842"/>
                <a:gd name="T18" fmla="*/ 1103 w 846"/>
                <a:gd name="T19" fmla="*/ 226 h 842"/>
                <a:gd name="T20" fmla="*/ 1103 w 846"/>
                <a:gd name="T21" fmla="*/ 350 h 842"/>
                <a:gd name="T22" fmla="*/ 1163 w 846"/>
                <a:gd name="T23" fmla="*/ 428 h 842"/>
                <a:gd name="T24" fmla="*/ 1149 w 846"/>
                <a:gd name="T25" fmla="*/ 534 h 842"/>
                <a:gd name="T26" fmla="*/ 1086 w 846"/>
                <a:gd name="T27" fmla="*/ 576 h 842"/>
                <a:gd name="T28" fmla="*/ 1073 w 846"/>
                <a:gd name="T29" fmla="*/ 537 h 842"/>
                <a:gd name="T30" fmla="*/ 1054 w 846"/>
                <a:gd name="T31" fmla="*/ 555 h 842"/>
                <a:gd name="T32" fmla="*/ 1068 w 846"/>
                <a:gd name="T33" fmla="*/ 580 h 842"/>
                <a:gd name="T34" fmla="*/ 955 w 846"/>
                <a:gd name="T35" fmla="*/ 643 h 842"/>
                <a:gd name="T36" fmla="*/ 927 w 846"/>
                <a:gd name="T37" fmla="*/ 647 h 842"/>
                <a:gd name="T38" fmla="*/ 868 w 846"/>
                <a:gd name="T39" fmla="*/ 678 h 842"/>
                <a:gd name="T40" fmla="*/ 868 w 846"/>
                <a:gd name="T41" fmla="*/ 696 h 842"/>
                <a:gd name="T42" fmla="*/ 850 w 846"/>
                <a:gd name="T43" fmla="*/ 700 h 842"/>
                <a:gd name="T44" fmla="*/ 864 w 846"/>
                <a:gd name="T45" fmla="*/ 721 h 842"/>
                <a:gd name="T46" fmla="*/ 833 w 846"/>
                <a:gd name="T47" fmla="*/ 752 h 842"/>
                <a:gd name="T48" fmla="*/ 850 w 846"/>
                <a:gd name="T49" fmla="*/ 798 h 842"/>
                <a:gd name="T50" fmla="*/ 868 w 846"/>
                <a:gd name="T51" fmla="*/ 814 h 842"/>
                <a:gd name="T52" fmla="*/ 864 w 846"/>
                <a:gd name="T53" fmla="*/ 842 h 842"/>
                <a:gd name="T54" fmla="*/ 819 w 846"/>
                <a:gd name="T55" fmla="*/ 842 h 842"/>
                <a:gd name="T56" fmla="*/ 780 w 846"/>
                <a:gd name="T57" fmla="*/ 828 h 842"/>
                <a:gd name="T58" fmla="*/ 751 w 846"/>
                <a:gd name="T59" fmla="*/ 831 h 842"/>
                <a:gd name="T60" fmla="*/ 662 w 846"/>
                <a:gd name="T61" fmla="*/ 807 h 842"/>
                <a:gd name="T62" fmla="*/ 620 w 846"/>
                <a:gd name="T63" fmla="*/ 710 h 842"/>
                <a:gd name="T64" fmla="*/ 558 w 846"/>
                <a:gd name="T65" fmla="*/ 664 h 842"/>
                <a:gd name="T66" fmla="*/ 501 w 846"/>
                <a:gd name="T67" fmla="*/ 580 h 842"/>
                <a:gd name="T68" fmla="*/ 477 w 846"/>
                <a:gd name="T69" fmla="*/ 571 h 842"/>
                <a:gd name="T70" fmla="*/ 447 w 846"/>
                <a:gd name="T71" fmla="*/ 550 h 842"/>
                <a:gd name="T72" fmla="*/ 417 w 846"/>
                <a:gd name="T73" fmla="*/ 550 h 842"/>
                <a:gd name="T74" fmla="*/ 374 w 846"/>
                <a:gd name="T75" fmla="*/ 543 h 842"/>
                <a:gd name="T76" fmla="*/ 341 w 846"/>
                <a:gd name="T77" fmla="*/ 550 h 842"/>
                <a:gd name="T78" fmla="*/ 319 w 846"/>
                <a:gd name="T79" fmla="*/ 593 h 842"/>
                <a:gd name="T80" fmla="*/ 285 w 846"/>
                <a:gd name="T81" fmla="*/ 600 h 842"/>
                <a:gd name="T82" fmla="*/ 211 w 846"/>
                <a:gd name="T83" fmla="*/ 567 h 842"/>
                <a:gd name="T84" fmla="*/ 167 w 846"/>
                <a:gd name="T85" fmla="*/ 527 h 842"/>
                <a:gd name="T86" fmla="*/ 159 w 846"/>
                <a:gd name="T87" fmla="*/ 479 h 842"/>
                <a:gd name="T88" fmla="*/ 128 w 846"/>
                <a:gd name="T89" fmla="*/ 446 h 842"/>
                <a:gd name="T90" fmla="*/ 53 w 846"/>
                <a:gd name="T91" fmla="*/ 400 h 842"/>
                <a:gd name="T92" fmla="*/ 0 w 846"/>
                <a:gd name="T93" fmla="*/ 352 h 842"/>
                <a:gd name="T94" fmla="*/ 0 w 846"/>
                <a:gd name="T95" fmla="*/ 332 h 842"/>
                <a:gd name="T96" fmla="*/ 176 w 846"/>
                <a:gd name="T97" fmla="*/ 333 h 842"/>
                <a:gd name="T98" fmla="*/ 319 w 846"/>
                <a:gd name="T99" fmla="*/ 342 h 842"/>
                <a:gd name="T100" fmla="*/ 337 w 846"/>
                <a:gd name="T101" fmla="*/ 0 h 8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6"/>
                <a:gd name="T154" fmla="*/ 0 h 842"/>
                <a:gd name="T155" fmla="*/ 846 w 846"/>
                <a:gd name="T156" fmla="*/ 842 h 8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6" h="842">
                  <a:moveTo>
                    <a:pt x="245" y="0"/>
                  </a:moveTo>
                  <a:lnTo>
                    <a:pt x="432" y="7"/>
                  </a:lnTo>
                  <a:lnTo>
                    <a:pt x="432" y="160"/>
                  </a:lnTo>
                  <a:lnTo>
                    <a:pt x="527" y="202"/>
                  </a:lnTo>
                  <a:lnTo>
                    <a:pt x="553" y="188"/>
                  </a:lnTo>
                  <a:lnTo>
                    <a:pt x="616" y="221"/>
                  </a:lnTo>
                  <a:lnTo>
                    <a:pt x="653" y="219"/>
                  </a:lnTo>
                  <a:lnTo>
                    <a:pt x="725" y="186"/>
                  </a:lnTo>
                  <a:lnTo>
                    <a:pt x="767" y="218"/>
                  </a:lnTo>
                  <a:lnTo>
                    <a:pt x="803" y="226"/>
                  </a:lnTo>
                  <a:lnTo>
                    <a:pt x="803" y="350"/>
                  </a:lnTo>
                  <a:lnTo>
                    <a:pt x="846" y="428"/>
                  </a:lnTo>
                  <a:lnTo>
                    <a:pt x="836" y="534"/>
                  </a:lnTo>
                  <a:lnTo>
                    <a:pt x="790" y="576"/>
                  </a:lnTo>
                  <a:lnTo>
                    <a:pt x="780" y="537"/>
                  </a:lnTo>
                  <a:lnTo>
                    <a:pt x="767" y="555"/>
                  </a:lnTo>
                  <a:lnTo>
                    <a:pt x="777" y="580"/>
                  </a:lnTo>
                  <a:lnTo>
                    <a:pt x="695" y="643"/>
                  </a:lnTo>
                  <a:lnTo>
                    <a:pt x="675" y="647"/>
                  </a:lnTo>
                  <a:lnTo>
                    <a:pt x="632" y="678"/>
                  </a:lnTo>
                  <a:lnTo>
                    <a:pt x="632" y="696"/>
                  </a:lnTo>
                  <a:lnTo>
                    <a:pt x="619" y="700"/>
                  </a:lnTo>
                  <a:lnTo>
                    <a:pt x="629" y="721"/>
                  </a:lnTo>
                  <a:lnTo>
                    <a:pt x="606" y="752"/>
                  </a:lnTo>
                  <a:lnTo>
                    <a:pt x="619" y="798"/>
                  </a:lnTo>
                  <a:lnTo>
                    <a:pt x="632" y="814"/>
                  </a:lnTo>
                  <a:lnTo>
                    <a:pt x="629" y="842"/>
                  </a:lnTo>
                  <a:lnTo>
                    <a:pt x="596" y="842"/>
                  </a:lnTo>
                  <a:lnTo>
                    <a:pt x="567" y="828"/>
                  </a:lnTo>
                  <a:lnTo>
                    <a:pt x="547" y="831"/>
                  </a:lnTo>
                  <a:lnTo>
                    <a:pt x="481" y="807"/>
                  </a:lnTo>
                  <a:lnTo>
                    <a:pt x="452" y="710"/>
                  </a:lnTo>
                  <a:lnTo>
                    <a:pt x="406" y="664"/>
                  </a:lnTo>
                  <a:lnTo>
                    <a:pt x="365" y="580"/>
                  </a:lnTo>
                  <a:lnTo>
                    <a:pt x="347" y="571"/>
                  </a:lnTo>
                  <a:lnTo>
                    <a:pt x="325" y="550"/>
                  </a:lnTo>
                  <a:lnTo>
                    <a:pt x="304" y="550"/>
                  </a:lnTo>
                  <a:lnTo>
                    <a:pt x="272" y="543"/>
                  </a:lnTo>
                  <a:lnTo>
                    <a:pt x="248" y="550"/>
                  </a:lnTo>
                  <a:lnTo>
                    <a:pt x="232" y="593"/>
                  </a:lnTo>
                  <a:lnTo>
                    <a:pt x="207" y="600"/>
                  </a:lnTo>
                  <a:lnTo>
                    <a:pt x="153" y="567"/>
                  </a:lnTo>
                  <a:lnTo>
                    <a:pt x="121" y="527"/>
                  </a:lnTo>
                  <a:lnTo>
                    <a:pt x="116" y="479"/>
                  </a:lnTo>
                  <a:lnTo>
                    <a:pt x="93" y="446"/>
                  </a:lnTo>
                  <a:lnTo>
                    <a:pt x="39" y="400"/>
                  </a:lnTo>
                  <a:lnTo>
                    <a:pt x="0" y="352"/>
                  </a:lnTo>
                  <a:lnTo>
                    <a:pt x="0" y="332"/>
                  </a:lnTo>
                  <a:lnTo>
                    <a:pt x="128" y="333"/>
                  </a:lnTo>
                  <a:lnTo>
                    <a:pt x="232" y="342"/>
                  </a:lnTo>
                  <a:lnTo>
                    <a:pt x="245" y="0"/>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80" name="Freeform 79"/>
            <p:cNvSpPr>
              <a:spLocks/>
            </p:cNvSpPr>
            <p:nvPr/>
          </p:nvSpPr>
          <p:spPr bwMode="auto">
            <a:xfrm>
              <a:off x="4861213" y="4062413"/>
              <a:ext cx="560388" cy="561975"/>
            </a:xfrm>
            <a:custGeom>
              <a:avLst/>
              <a:gdLst>
                <a:gd name="T0" fmla="*/ 0 w 294"/>
                <a:gd name="T1" fmla="*/ 27 h 295"/>
                <a:gd name="T2" fmla="*/ 162 w 294"/>
                <a:gd name="T3" fmla="*/ 12 h 295"/>
                <a:gd name="T4" fmla="*/ 359 w 294"/>
                <a:gd name="T5" fmla="*/ 0 h 295"/>
                <a:gd name="T6" fmla="*/ 348 w 294"/>
                <a:gd name="T7" fmla="*/ 39 h 295"/>
                <a:gd name="T8" fmla="*/ 392 w 294"/>
                <a:gd name="T9" fmla="*/ 30 h 295"/>
                <a:gd name="T10" fmla="*/ 407 w 294"/>
                <a:gd name="T11" fmla="*/ 56 h 295"/>
                <a:gd name="T12" fmla="*/ 362 w 294"/>
                <a:gd name="T13" fmla="*/ 80 h 295"/>
                <a:gd name="T14" fmla="*/ 373 w 294"/>
                <a:gd name="T15" fmla="*/ 121 h 295"/>
                <a:gd name="T16" fmla="*/ 327 w 294"/>
                <a:gd name="T17" fmla="*/ 189 h 295"/>
                <a:gd name="T18" fmla="*/ 291 w 294"/>
                <a:gd name="T19" fmla="*/ 231 h 295"/>
                <a:gd name="T20" fmla="*/ 310 w 294"/>
                <a:gd name="T21" fmla="*/ 285 h 295"/>
                <a:gd name="T22" fmla="*/ 60 w 294"/>
                <a:gd name="T23" fmla="*/ 295 h 295"/>
                <a:gd name="T24" fmla="*/ 59 w 294"/>
                <a:gd name="T25" fmla="*/ 262 h 295"/>
                <a:gd name="T26" fmla="*/ 10 w 294"/>
                <a:gd name="T27" fmla="*/ 255 h 295"/>
                <a:gd name="T28" fmla="*/ 10 w 294"/>
                <a:gd name="T29" fmla="*/ 80 h 295"/>
                <a:gd name="T30" fmla="*/ 0 w 294"/>
                <a:gd name="T31" fmla="*/ 27 h 2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5"/>
                <a:gd name="T50" fmla="*/ 294 w 294"/>
                <a:gd name="T51" fmla="*/ 295 h 2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5">
                  <a:moveTo>
                    <a:pt x="0" y="27"/>
                  </a:moveTo>
                  <a:lnTo>
                    <a:pt x="116" y="12"/>
                  </a:lnTo>
                  <a:lnTo>
                    <a:pt x="259" y="0"/>
                  </a:lnTo>
                  <a:lnTo>
                    <a:pt x="252" y="39"/>
                  </a:lnTo>
                  <a:lnTo>
                    <a:pt x="283" y="30"/>
                  </a:lnTo>
                  <a:lnTo>
                    <a:pt x="294" y="56"/>
                  </a:lnTo>
                  <a:lnTo>
                    <a:pt x="262" y="80"/>
                  </a:lnTo>
                  <a:lnTo>
                    <a:pt x="269" y="121"/>
                  </a:lnTo>
                  <a:lnTo>
                    <a:pt x="235" y="189"/>
                  </a:lnTo>
                  <a:lnTo>
                    <a:pt x="210" y="231"/>
                  </a:lnTo>
                  <a:lnTo>
                    <a:pt x="224" y="285"/>
                  </a:lnTo>
                  <a:lnTo>
                    <a:pt x="43" y="295"/>
                  </a:lnTo>
                  <a:lnTo>
                    <a:pt x="42" y="262"/>
                  </a:lnTo>
                  <a:lnTo>
                    <a:pt x="6" y="255"/>
                  </a:lnTo>
                  <a:lnTo>
                    <a:pt x="6" y="80"/>
                  </a:lnTo>
                  <a:lnTo>
                    <a:pt x="0" y="27"/>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81" name="Freeform 80"/>
            <p:cNvSpPr>
              <a:spLocks/>
            </p:cNvSpPr>
            <p:nvPr/>
          </p:nvSpPr>
          <p:spPr bwMode="auto">
            <a:xfrm>
              <a:off x="4943475" y="4603750"/>
              <a:ext cx="684213" cy="588963"/>
            </a:xfrm>
            <a:custGeom>
              <a:avLst/>
              <a:gdLst>
                <a:gd name="T0" fmla="*/ 0 w 359"/>
                <a:gd name="T1" fmla="*/ 7 h 309"/>
                <a:gd name="T2" fmla="*/ 247 w 359"/>
                <a:gd name="T3" fmla="*/ 0 h 309"/>
                <a:gd name="T4" fmla="*/ 291 w 359"/>
                <a:gd name="T5" fmla="*/ 64 h 309"/>
                <a:gd name="T6" fmla="*/ 254 w 359"/>
                <a:gd name="T7" fmla="*/ 139 h 309"/>
                <a:gd name="T8" fmla="*/ 242 w 359"/>
                <a:gd name="T9" fmla="*/ 173 h 309"/>
                <a:gd name="T10" fmla="*/ 407 w 359"/>
                <a:gd name="T11" fmla="*/ 159 h 309"/>
                <a:gd name="T12" fmla="*/ 417 w 359"/>
                <a:gd name="T13" fmla="*/ 208 h 309"/>
                <a:gd name="T14" fmla="*/ 367 w 359"/>
                <a:gd name="T15" fmla="*/ 204 h 309"/>
                <a:gd name="T16" fmla="*/ 346 w 359"/>
                <a:gd name="T17" fmla="*/ 225 h 309"/>
                <a:gd name="T18" fmla="*/ 369 w 359"/>
                <a:gd name="T19" fmla="*/ 239 h 309"/>
                <a:gd name="T20" fmla="*/ 416 w 359"/>
                <a:gd name="T21" fmla="*/ 222 h 309"/>
                <a:gd name="T22" fmla="*/ 417 w 359"/>
                <a:gd name="T23" fmla="*/ 246 h 309"/>
                <a:gd name="T24" fmla="*/ 444 w 359"/>
                <a:gd name="T25" fmla="*/ 226 h 309"/>
                <a:gd name="T26" fmla="*/ 463 w 359"/>
                <a:gd name="T27" fmla="*/ 226 h 309"/>
                <a:gd name="T28" fmla="*/ 441 w 359"/>
                <a:gd name="T29" fmla="*/ 267 h 309"/>
                <a:gd name="T30" fmla="*/ 482 w 359"/>
                <a:gd name="T31" fmla="*/ 274 h 309"/>
                <a:gd name="T32" fmla="*/ 495 w 359"/>
                <a:gd name="T33" fmla="*/ 297 h 309"/>
                <a:gd name="T34" fmla="*/ 476 w 359"/>
                <a:gd name="T35" fmla="*/ 304 h 309"/>
                <a:gd name="T36" fmla="*/ 451 w 359"/>
                <a:gd name="T37" fmla="*/ 289 h 309"/>
                <a:gd name="T38" fmla="*/ 402 w 359"/>
                <a:gd name="T39" fmla="*/ 279 h 309"/>
                <a:gd name="T40" fmla="*/ 412 w 359"/>
                <a:gd name="T41" fmla="*/ 306 h 309"/>
                <a:gd name="T42" fmla="*/ 390 w 359"/>
                <a:gd name="T43" fmla="*/ 309 h 309"/>
                <a:gd name="T44" fmla="*/ 368 w 359"/>
                <a:gd name="T45" fmla="*/ 285 h 309"/>
                <a:gd name="T46" fmla="*/ 356 w 359"/>
                <a:gd name="T47" fmla="*/ 300 h 309"/>
                <a:gd name="T48" fmla="*/ 284 w 359"/>
                <a:gd name="T49" fmla="*/ 300 h 309"/>
                <a:gd name="T50" fmla="*/ 284 w 359"/>
                <a:gd name="T51" fmla="*/ 285 h 309"/>
                <a:gd name="T52" fmla="*/ 258 w 359"/>
                <a:gd name="T53" fmla="*/ 267 h 309"/>
                <a:gd name="T54" fmla="*/ 202 w 359"/>
                <a:gd name="T55" fmla="*/ 265 h 309"/>
                <a:gd name="T56" fmla="*/ 248 w 359"/>
                <a:gd name="T57" fmla="*/ 285 h 309"/>
                <a:gd name="T58" fmla="*/ 184 w 359"/>
                <a:gd name="T59" fmla="*/ 295 h 309"/>
                <a:gd name="T60" fmla="*/ 86 w 359"/>
                <a:gd name="T61" fmla="*/ 281 h 309"/>
                <a:gd name="T62" fmla="*/ 48 w 359"/>
                <a:gd name="T63" fmla="*/ 285 h 309"/>
                <a:gd name="T64" fmla="*/ 62 w 359"/>
                <a:gd name="T65" fmla="*/ 181 h 309"/>
                <a:gd name="T66" fmla="*/ 1 w 359"/>
                <a:gd name="T67" fmla="*/ 99 h 309"/>
                <a:gd name="T68" fmla="*/ 0 w 359"/>
                <a:gd name="T69" fmla="*/ 7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09"/>
                <a:gd name="T107" fmla="*/ 359 w 359"/>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09">
                  <a:moveTo>
                    <a:pt x="0" y="7"/>
                  </a:moveTo>
                  <a:lnTo>
                    <a:pt x="179" y="0"/>
                  </a:lnTo>
                  <a:lnTo>
                    <a:pt x="211" y="64"/>
                  </a:lnTo>
                  <a:lnTo>
                    <a:pt x="184" y="139"/>
                  </a:lnTo>
                  <a:lnTo>
                    <a:pt x="175" y="173"/>
                  </a:lnTo>
                  <a:lnTo>
                    <a:pt x="295" y="159"/>
                  </a:lnTo>
                  <a:lnTo>
                    <a:pt x="303" y="208"/>
                  </a:lnTo>
                  <a:lnTo>
                    <a:pt x="267" y="204"/>
                  </a:lnTo>
                  <a:lnTo>
                    <a:pt x="250" y="225"/>
                  </a:lnTo>
                  <a:lnTo>
                    <a:pt x="269" y="239"/>
                  </a:lnTo>
                  <a:lnTo>
                    <a:pt x="302" y="222"/>
                  </a:lnTo>
                  <a:lnTo>
                    <a:pt x="303" y="246"/>
                  </a:lnTo>
                  <a:lnTo>
                    <a:pt x="322" y="226"/>
                  </a:lnTo>
                  <a:lnTo>
                    <a:pt x="336" y="226"/>
                  </a:lnTo>
                  <a:lnTo>
                    <a:pt x="320" y="267"/>
                  </a:lnTo>
                  <a:lnTo>
                    <a:pt x="350" y="274"/>
                  </a:lnTo>
                  <a:lnTo>
                    <a:pt x="359" y="297"/>
                  </a:lnTo>
                  <a:lnTo>
                    <a:pt x="345" y="304"/>
                  </a:lnTo>
                  <a:lnTo>
                    <a:pt x="327" y="289"/>
                  </a:lnTo>
                  <a:lnTo>
                    <a:pt x="292" y="279"/>
                  </a:lnTo>
                  <a:lnTo>
                    <a:pt x="299" y="306"/>
                  </a:lnTo>
                  <a:lnTo>
                    <a:pt x="282" y="309"/>
                  </a:lnTo>
                  <a:lnTo>
                    <a:pt x="268" y="285"/>
                  </a:lnTo>
                  <a:lnTo>
                    <a:pt x="259" y="300"/>
                  </a:lnTo>
                  <a:lnTo>
                    <a:pt x="206" y="300"/>
                  </a:lnTo>
                  <a:lnTo>
                    <a:pt x="206" y="285"/>
                  </a:lnTo>
                  <a:lnTo>
                    <a:pt x="187" y="267"/>
                  </a:lnTo>
                  <a:lnTo>
                    <a:pt x="147" y="265"/>
                  </a:lnTo>
                  <a:lnTo>
                    <a:pt x="180" y="285"/>
                  </a:lnTo>
                  <a:lnTo>
                    <a:pt x="134" y="295"/>
                  </a:lnTo>
                  <a:lnTo>
                    <a:pt x="62" y="281"/>
                  </a:lnTo>
                  <a:lnTo>
                    <a:pt x="35" y="285"/>
                  </a:lnTo>
                  <a:lnTo>
                    <a:pt x="45" y="181"/>
                  </a:lnTo>
                  <a:lnTo>
                    <a:pt x="1" y="99"/>
                  </a:lnTo>
                  <a:lnTo>
                    <a:pt x="0" y="7"/>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82" name="Freeform 81"/>
            <p:cNvSpPr>
              <a:spLocks/>
            </p:cNvSpPr>
            <p:nvPr/>
          </p:nvSpPr>
          <p:spPr bwMode="auto">
            <a:xfrm>
              <a:off x="4467215" y="2130226"/>
              <a:ext cx="779760" cy="912705"/>
            </a:xfrm>
            <a:custGeom>
              <a:avLst/>
              <a:gdLst>
                <a:gd name="T0" fmla="*/ 0 w 400"/>
                <a:gd name="T1" fmla="*/ 38 h 485"/>
                <a:gd name="T2" fmla="*/ 144 w 400"/>
                <a:gd name="T3" fmla="*/ 38 h 485"/>
                <a:gd name="T4" fmla="*/ 143 w 400"/>
                <a:gd name="T5" fmla="*/ 0 h 485"/>
                <a:gd name="T6" fmla="*/ 172 w 400"/>
                <a:gd name="T7" fmla="*/ 11 h 485"/>
                <a:gd name="T8" fmla="*/ 181 w 400"/>
                <a:gd name="T9" fmla="*/ 40 h 485"/>
                <a:gd name="T10" fmla="*/ 248 w 400"/>
                <a:gd name="T11" fmla="*/ 72 h 485"/>
                <a:gd name="T12" fmla="*/ 268 w 400"/>
                <a:gd name="T13" fmla="*/ 58 h 485"/>
                <a:gd name="T14" fmla="*/ 311 w 400"/>
                <a:gd name="T15" fmla="*/ 58 h 485"/>
                <a:gd name="T16" fmla="*/ 342 w 400"/>
                <a:gd name="T17" fmla="*/ 86 h 485"/>
                <a:gd name="T18" fmla="*/ 364 w 400"/>
                <a:gd name="T19" fmla="*/ 76 h 485"/>
                <a:gd name="T20" fmla="*/ 422 w 400"/>
                <a:gd name="T21" fmla="*/ 87 h 485"/>
                <a:gd name="T22" fmla="*/ 444 w 400"/>
                <a:gd name="T23" fmla="*/ 66 h 485"/>
                <a:gd name="T24" fmla="*/ 482 w 400"/>
                <a:gd name="T25" fmla="*/ 83 h 485"/>
                <a:gd name="T26" fmla="*/ 550 w 400"/>
                <a:gd name="T27" fmla="*/ 80 h 485"/>
                <a:gd name="T28" fmla="*/ 439 w 400"/>
                <a:gd name="T29" fmla="*/ 140 h 485"/>
                <a:gd name="T30" fmla="*/ 385 w 400"/>
                <a:gd name="T31" fmla="*/ 193 h 485"/>
                <a:gd name="T32" fmla="*/ 396 w 400"/>
                <a:gd name="T33" fmla="*/ 269 h 485"/>
                <a:gd name="T34" fmla="*/ 358 w 400"/>
                <a:gd name="T35" fmla="*/ 301 h 485"/>
                <a:gd name="T36" fmla="*/ 372 w 400"/>
                <a:gd name="T37" fmla="*/ 324 h 485"/>
                <a:gd name="T38" fmla="*/ 372 w 400"/>
                <a:gd name="T39" fmla="*/ 380 h 485"/>
                <a:gd name="T40" fmla="*/ 411 w 400"/>
                <a:gd name="T41" fmla="*/ 380 h 485"/>
                <a:gd name="T42" fmla="*/ 467 w 400"/>
                <a:gd name="T43" fmla="*/ 421 h 485"/>
                <a:gd name="T44" fmla="*/ 488 w 400"/>
                <a:gd name="T45" fmla="*/ 471 h 485"/>
                <a:gd name="T46" fmla="*/ 101 w 400"/>
                <a:gd name="T47" fmla="*/ 485 h 485"/>
                <a:gd name="T48" fmla="*/ 102 w 400"/>
                <a:gd name="T49" fmla="*/ 351 h 485"/>
                <a:gd name="T50" fmla="*/ 67 w 400"/>
                <a:gd name="T51" fmla="*/ 321 h 485"/>
                <a:gd name="T52" fmla="*/ 80 w 400"/>
                <a:gd name="T53" fmla="*/ 286 h 485"/>
                <a:gd name="T54" fmla="*/ 90 w 400"/>
                <a:gd name="T55" fmla="*/ 266 h 485"/>
                <a:gd name="T56" fmla="*/ 67 w 400"/>
                <a:gd name="T57" fmla="*/ 173 h 485"/>
                <a:gd name="T58" fmla="*/ 34 w 400"/>
                <a:gd name="T59" fmla="*/ 112 h 485"/>
                <a:gd name="T60" fmla="*/ 0 w 400"/>
                <a:gd name="T61" fmla="*/ 38 h 4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0"/>
                <a:gd name="T94" fmla="*/ 0 h 485"/>
                <a:gd name="T95" fmla="*/ 400 w 400"/>
                <a:gd name="T96" fmla="*/ 485 h 4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0" h="485">
                  <a:moveTo>
                    <a:pt x="0" y="38"/>
                  </a:moveTo>
                  <a:lnTo>
                    <a:pt x="105" y="38"/>
                  </a:lnTo>
                  <a:lnTo>
                    <a:pt x="104" y="0"/>
                  </a:lnTo>
                  <a:lnTo>
                    <a:pt x="126" y="11"/>
                  </a:lnTo>
                  <a:lnTo>
                    <a:pt x="131" y="40"/>
                  </a:lnTo>
                  <a:lnTo>
                    <a:pt x="181" y="72"/>
                  </a:lnTo>
                  <a:lnTo>
                    <a:pt x="196" y="58"/>
                  </a:lnTo>
                  <a:lnTo>
                    <a:pt x="226" y="58"/>
                  </a:lnTo>
                  <a:lnTo>
                    <a:pt x="249" y="86"/>
                  </a:lnTo>
                  <a:lnTo>
                    <a:pt x="264" y="76"/>
                  </a:lnTo>
                  <a:lnTo>
                    <a:pt x="308" y="87"/>
                  </a:lnTo>
                  <a:lnTo>
                    <a:pt x="323" y="66"/>
                  </a:lnTo>
                  <a:lnTo>
                    <a:pt x="351" y="83"/>
                  </a:lnTo>
                  <a:lnTo>
                    <a:pt x="400" y="80"/>
                  </a:lnTo>
                  <a:lnTo>
                    <a:pt x="320" y="140"/>
                  </a:lnTo>
                  <a:lnTo>
                    <a:pt x="281" y="193"/>
                  </a:lnTo>
                  <a:lnTo>
                    <a:pt x="288" y="269"/>
                  </a:lnTo>
                  <a:lnTo>
                    <a:pt x="261" y="301"/>
                  </a:lnTo>
                  <a:lnTo>
                    <a:pt x="272" y="324"/>
                  </a:lnTo>
                  <a:lnTo>
                    <a:pt x="272" y="380"/>
                  </a:lnTo>
                  <a:lnTo>
                    <a:pt x="299" y="380"/>
                  </a:lnTo>
                  <a:lnTo>
                    <a:pt x="340" y="421"/>
                  </a:lnTo>
                  <a:lnTo>
                    <a:pt x="356" y="471"/>
                  </a:lnTo>
                  <a:lnTo>
                    <a:pt x="73" y="485"/>
                  </a:lnTo>
                  <a:lnTo>
                    <a:pt x="74" y="351"/>
                  </a:lnTo>
                  <a:lnTo>
                    <a:pt x="49" y="321"/>
                  </a:lnTo>
                  <a:lnTo>
                    <a:pt x="58" y="286"/>
                  </a:lnTo>
                  <a:lnTo>
                    <a:pt x="66" y="266"/>
                  </a:lnTo>
                  <a:lnTo>
                    <a:pt x="49" y="173"/>
                  </a:lnTo>
                  <a:lnTo>
                    <a:pt x="25" y="112"/>
                  </a:lnTo>
                  <a:lnTo>
                    <a:pt x="0" y="38"/>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83" name="Freeform 82"/>
            <p:cNvSpPr>
              <a:spLocks/>
            </p:cNvSpPr>
            <p:nvPr/>
          </p:nvSpPr>
          <p:spPr bwMode="auto">
            <a:xfrm>
              <a:off x="4967864" y="2435225"/>
              <a:ext cx="579437" cy="728663"/>
            </a:xfrm>
            <a:custGeom>
              <a:avLst/>
              <a:gdLst>
                <a:gd name="T0" fmla="*/ 30 w 304"/>
                <a:gd name="T1" fmla="*/ 26 h 382"/>
                <a:gd name="T2" fmla="*/ 62 w 304"/>
                <a:gd name="T3" fmla="*/ 23 h 382"/>
                <a:gd name="T4" fmla="*/ 89 w 304"/>
                <a:gd name="T5" fmla="*/ 23 h 382"/>
                <a:gd name="T6" fmla="*/ 108 w 304"/>
                <a:gd name="T7" fmla="*/ 0 h 382"/>
                <a:gd name="T8" fmla="*/ 120 w 304"/>
                <a:gd name="T9" fmla="*/ 28 h 382"/>
                <a:gd name="T10" fmla="*/ 167 w 304"/>
                <a:gd name="T11" fmla="*/ 28 h 382"/>
                <a:gd name="T12" fmla="*/ 189 w 304"/>
                <a:gd name="T13" fmla="*/ 54 h 382"/>
                <a:gd name="T14" fmla="*/ 237 w 304"/>
                <a:gd name="T15" fmla="*/ 47 h 382"/>
                <a:gd name="T16" fmla="*/ 268 w 304"/>
                <a:gd name="T17" fmla="*/ 64 h 382"/>
                <a:gd name="T18" fmla="*/ 327 w 304"/>
                <a:gd name="T19" fmla="*/ 75 h 382"/>
                <a:gd name="T20" fmla="*/ 338 w 304"/>
                <a:gd name="T21" fmla="*/ 95 h 382"/>
                <a:gd name="T22" fmla="*/ 368 w 304"/>
                <a:gd name="T23" fmla="*/ 97 h 382"/>
                <a:gd name="T24" fmla="*/ 357 w 304"/>
                <a:gd name="T25" fmla="*/ 117 h 382"/>
                <a:gd name="T26" fmla="*/ 369 w 304"/>
                <a:gd name="T27" fmla="*/ 139 h 382"/>
                <a:gd name="T28" fmla="*/ 351 w 304"/>
                <a:gd name="T29" fmla="*/ 167 h 382"/>
                <a:gd name="T30" fmla="*/ 365 w 304"/>
                <a:gd name="T31" fmla="*/ 173 h 382"/>
                <a:gd name="T32" fmla="*/ 397 w 304"/>
                <a:gd name="T33" fmla="*/ 142 h 382"/>
                <a:gd name="T34" fmla="*/ 396 w 304"/>
                <a:gd name="T35" fmla="*/ 132 h 382"/>
                <a:gd name="T36" fmla="*/ 407 w 304"/>
                <a:gd name="T37" fmla="*/ 127 h 382"/>
                <a:gd name="T38" fmla="*/ 417 w 304"/>
                <a:gd name="T39" fmla="*/ 142 h 382"/>
                <a:gd name="T40" fmla="*/ 390 w 304"/>
                <a:gd name="T41" fmla="*/ 164 h 382"/>
                <a:gd name="T42" fmla="*/ 382 w 304"/>
                <a:gd name="T43" fmla="*/ 212 h 382"/>
                <a:gd name="T44" fmla="*/ 382 w 304"/>
                <a:gd name="T45" fmla="*/ 293 h 382"/>
                <a:gd name="T46" fmla="*/ 397 w 304"/>
                <a:gd name="T47" fmla="*/ 307 h 382"/>
                <a:gd name="T48" fmla="*/ 389 w 304"/>
                <a:gd name="T49" fmla="*/ 358 h 382"/>
                <a:gd name="T50" fmla="*/ 194 w 304"/>
                <a:gd name="T51" fmla="*/ 382 h 382"/>
                <a:gd name="T52" fmla="*/ 143 w 304"/>
                <a:gd name="T53" fmla="*/ 359 h 382"/>
                <a:gd name="T54" fmla="*/ 153 w 304"/>
                <a:gd name="T55" fmla="*/ 328 h 382"/>
                <a:gd name="T56" fmla="*/ 129 w 304"/>
                <a:gd name="T57" fmla="*/ 295 h 382"/>
                <a:gd name="T58" fmla="*/ 108 w 304"/>
                <a:gd name="T59" fmla="*/ 254 h 382"/>
                <a:gd name="T60" fmla="*/ 52 w 304"/>
                <a:gd name="T61" fmla="*/ 213 h 382"/>
                <a:gd name="T62" fmla="*/ 17 w 304"/>
                <a:gd name="T63" fmla="*/ 213 h 382"/>
                <a:gd name="T64" fmla="*/ 17 w 304"/>
                <a:gd name="T65" fmla="*/ 157 h 382"/>
                <a:gd name="T66" fmla="*/ 0 w 304"/>
                <a:gd name="T67" fmla="*/ 135 h 382"/>
                <a:gd name="T68" fmla="*/ 38 w 304"/>
                <a:gd name="T69" fmla="*/ 102 h 382"/>
                <a:gd name="T70" fmla="*/ 30 w 304"/>
                <a:gd name="T71" fmla="*/ 26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382"/>
                <a:gd name="T110" fmla="*/ 304 w 304"/>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382">
                  <a:moveTo>
                    <a:pt x="22" y="26"/>
                  </a:moveTo>
                  <a:lnTo>
                    <a:pt x="45" y="23"/>
                  </a:lnTo>
                  <a:lnTo>
                    <a:pt x="65" y="23"/>
                  </a:lnTo>
                  <a:lnTo>
                    <a:pt x="79" y="0"/>
                  </a:lnTo>
                  <a:lnTo>
                    <a:pt x="88" y="28"/>
                  </a:lnTo>
                  <a:lnTo>
                    <a:pt x="121" y="28"/>
                  </a:lnTo>
                  <a:lnTo>
                    <a:pt x="139" y="54"/>
                  </a:lnTo>
                  <a:lnTo>
                    <a:pt x="173" y="47"/>
                  </a:lnTo>
                  <a:lnTo>
                    <a:pt x="196" y="64"/>
                  </a:lnTo>
                  <a:lnTo>
                    <a:pt x="238" y="75"/>
                  </a:lnTo>
                  <a:lnTo>
                    <a:pt x="246" y="95"/>
                  </a:lnTo>
                  <a:lnTo>
                    <a:pt x="268" y="97"/>
                  </a:lnTo>
                  <a:lnTo>
                    <a:pt x="261" y="117"/>
                  </a:lnTo>
                  <a:lnTo>
                    <a:pt x="269" y="139"/>
                  </a:lnTo>
                  <a:lnTo>
                    <a:pt x="255" y="167"/>
                  </a:lnTo>
                  <a:lnTo>
                    <a:pt x="265" y="173"/>
                  </a:lnTo>
                  <a:lnTo>
                    <a:pt x="289" y="142"/>
                  </a:lnTo>
                  <a:lnTo>
                    <a:pt x="288" y="132"/>
                  </a:lnTo>
                  <a:lnTo>
                    <a:pt x="297" y="127"/>
                  </a:lnTo>
                  <a:lnTo>
                    <a:pt x="304" y="142"/>
                  </a:lnTo>
                  <a:lnTo>
                    <a:pt x="285" y="164"/>
                  </a:lnTo>
                  <a:lnTo>
                    <a:pt x="278" y="212"/>
                  </a:lnTo>
                  <a:lnTo>
                    <a:pt x="278" y="293"/>
                  </a:lnTo>
                  <a:lnTo>
                    <a:pt x="289" y="307"/>
                  </a:lnTo>
                  <a:lnTo>
                    <a:pt x="284" y="358"/>
                  </a:lnTo>
                  <a:lnTo>
                    <a:pt x="140" y="382"/>
                  </a:lnTo>
                  <a:lnTo>
                    <a:pt x="104" y="359"/>
                  </a:lnTo>
                  <a:lnTo>
                    <a:pt x="111" y="328"/>
                  </a:lnTo>
                  <a:lnTo>
                    <a:pt x="94" y="295"/>
                  </a:lnTo>
                  <a:lnTo>
                    <a:pt x="79" y="254"/>
                  </a:lnTo>
                  <a:lnTo>
                    <a:pt x="38" y="213"/>
                  </a:lnTo>
                  <a:lnTo>
                    <a:pt x="13" y="213"/>
                  </a:lnTo>
                  <a:lnTo>
                    <a:pt x="13" y="157"/>
                  </a:lnTo>
                  <a:lnTo>
                    <a:pt x="0" y="135"/>
                  </a:lnTo>
                  <a:lnTo>
                    <a:pt x="28" y="102"/>
                  </a:lnTo>
                  <a:lnTo>
                    <a:pt x="22" y="26"/>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84" name="Freeform 83"/>
            <p:cNvSpPr>
              <a:spLocks/>
            </p:cNvSpPr>
            <p:nvPr/>
          </p:nvSpPr>
          <p:spPr bwMode="auto">
            <a:xfrm>
              <a:off x="5204112" y="2333625"/>
              <a:ext cx="625475" cy="288925"/>
            </a:xfrm>
            <a:custGeom>
              <a:avLst/>
              <a:gdLst>
                <a:gd name="T0" fmla="*/ 0 w 327"/>
                <a:gd name="T1" fmla="*/ 84 h 152"/>
                <a:gd name="T2" fmla="*/ 101 w 327"/>
                <a:gd name="T3" fmla="*/ 0 h 152"/>
                <a:gd name="T4" fmla="*/ 84 w 327"/>
                <a:gd name="T5" fmla="*/ 34 h 152"/>
                <a:gd name="T6" fmla="*/ 98 w 327"/>
                <a:gd name="T7" fmla="*/ 45 h 152"/>
                <a:gd name="T8" fmla="*/ 129 w 327"/>
                <a:gd name="T9" fmla="*/ 31 h 152"/>
                <a:gd name="T10" fmla="*/ 198 w 327"/>
                <a:gd name="T11" fmla="*/ 52 h 152"/>
                <a:gd name="T12" fmla="*/ 229 w 327"/>
                <a:gd name="T13" fmla="*/ 34 h 152"/>
                <a:gd name="T14" fmla="*/ 325 w 327"/>
                <a:gd name="T15" fmla="*/ 25 h 152"/>
                <a:gd name="T16" fmla="*/ 342 w 327"/>
                <a:gd name="T17" fmla="*/ 46 h 152"/>
                <a:gd name="T18" fmla="*/ 377 w 327"/>
                <a:gd name="T19" fmla="*/ 41 h 152"/>
                <a:gd name="T20" fmla="*/ 451 w 327"/>
                <a:gd name="T21" fmla="*/ 64 h 152"/>
                <a:gd name="T22" fmla="*/ 454 w 327"/>
                <a:gd name="T23" fmla="*/ 80 h 152"/>
                <a:gd name="T24" fmla="*/ 376 w 327"/>
                <a:gd name="T25" fmla="*/ 94 h 152"/>
                <a:gd name="T26" fmla="*/ 355 w 327"/>
                <a:gd name="T27" fmla="*/ 84 h 152"/>
                <a:gd name="T28" fmla="*/ 315 w 327"/>
                <a:gd name="T29" fmla="*/ 87 h 152"/>
                <a:gd name="T30" fmla="*/ 270 w 327"/>
                <a:gd name="T31" fmla="*/ 108 h 152"/>
                <a:gd name="T32" fmla="*/ 248 w 327"/>
                <a:gd name="T33" fmla="*/ 109 h 152"/>
                <a:gd name="T34" fmla="*/ 230 w 327"/>
                <a:gd name="T35" fmla="*/ 94 h 152"/>
                <a:gd name="T36" fmla="*/ 206 w 327"/>
                <a:gd name="T37" fmla="*/ 151 h 152"/>
                <a:gd name="T38" fmla="*/ 177 w 327"/>
                <a:gd name="T39" fmla="*/ 152 h 152"/>
                <a:gd name="T40" fmla="*/ 164 w 327"/>
                <a:gd name="T41" fmla="*/ 129 h 152"/>
                <a:gd name="T42" fmla="*/ 102 w 327"/>
                <a:gd name="T43" fmla="*/ 119 h 152"/>
                <a:gd name="T44" fmla="*/ 75 w 327"/>
                <a:gd name="T45" fmla="*/ 102 h 152"/>
                <a:gd name="T46" fmla="*/ 26 w 327"/>
                <a:gd name="T47" fmla="*/ 108 h 152"/>
                <a:gd name="T48" fmla="*/ 0 w 327"/>
                <a:gd name="T49" fmla="*/ 84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7"/>
                <a:gd name="T76" fmla="*/ 0 h 152"/>
                <a:gd name="T77" fmla="*/ 327 w 327"/>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7" h="152">
                  <a:moveTo>
                    <a:pt x="0" y="84"/>
                  </a:moveTo>
                  <a:lnTo>
                    <a:pt x="73" y="0"/>
                  </a:lnTo>
                  <a:lnTo>
                    <a:pt x="60" y="34"/>
                  </a:lnTo>
                  <a:lnTo>
                    <a:pt x="70" y="45"/>
                  </a:lnTo>
                  <a:lnTo>
                    <a:pt x="93" y="31"/>
                  </a:lnTo>
                  <a:lnTo>
                    <a:pt x="143" y="52"/>
                  </a:lnTo>
                  <a:lnTo>
                    <a:pt x="165" y="34"/>
                  </a:lnTo>
                  <a:lnTo>
                    <a:pt x="233" y="25"/>
                  </a:lnTo>
                  <a:lnTo>
                    <a:pt x="246" y="46"/>
                  </a:lnTo>
                  <a:lnTo>
                    <a:pt x="272" y="41"/>
                  </a:lnTo>
                  <a:lnTo>
                    <a:pt x="324" y="64"/>
                  </a:lnTo>
                  <a:lnTo>
                    <a:pt x="327" y="80"/>
                  </a:lnTo>
                  <a:lnTo>
                    <a:pt x="271" y="94"/>
                  </a:lnTo>
                  <a:lnTo>
                    <a:pt x="255" y="84"/>
                  </a:lnTo>
                  <a:lnTo>
                    <a:pt x="227" y="87"/>
                  </a:lnTo>
                  <a:lnTo>
                    <a:pt x="194" y="108"/>
                  </a:lnTo>
                  <a:lnTo>
                    <a:pt x="178" y="109"/>
                  </a:lnTo>
                  <a:lnTo>
                    <a:pt x="166" y="94"/>
                  </a:lnTo>
                  <a:lnTo>
                    <a:pt x="148" y="151"/>
                  </a:lnTo>
                  <a:lnTo>
                    <a:pt x="127" y="152"/>
                  </a:lnTo>
                  <a:lnTo>
                    <a:pt x="118" y="129"/>
                  </a:lnTo>
                  <a:lnTo>
                    <a:pt x="74" y="119"/>
                  </a:lnTo>
                  <a:lnTo>
                    <a:pt x="54" y="102"/>
                  </a:lnTo>
                  <a:lnTo>
                    <a:pt x="18" y="108"/>
                  </a:lnTo>
                  <a:lnTo>
                    <a:pt x="0" y="84"/>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85" name="Freeform 84"/>
            <p:cNvSpPr>
              <a:spLocks/>
            </p:cNvSpPr>
            <p:nvPr/>
          </p:nvSpPr>
          <p:spPr bwMode="auto">
            <a:xfrm>
              <a:off x="5627688" y="2536825"/>
              <a:ext cx="444500" cy="649288"/>
            </a:xfrm>
            <a:custGeom>
              <a:avLst/>
              <a:gdLst>
                <a:gd name="T0" fmla="*/ 81 w 234"/>
                <a:gd name="T1" fmla="*/ 14 h 341"/>
                <a:gd name="T2" fmla="*/ 91 w 234"/>
                <a:gd name="T3" fmla="*/ 35 h 341"/>
                <a:gd name="T4" fmla="*/ 69 w 234"/>
                <a:gd name="T5" fmla="*/ 48 h 341"/>
                <a:gd name="T6" fmla="*/ 68 w 234"/>
                <a:gd name="T7" fmla="*/ 102 h 341"/>
                <a:gd name="T8" fmla="*/ 56 w 234"/>
                <a:gd name="T9" fmla="*/ 67 h 341"/>
                <a:gd name="T10" fmla="*/ 11 w 234"/>
                <a:gd name="T11" fmla="*/ 101 h 341"/>
                <a:gd name="T12" fmla="*/ 0 w 234"/>
                <a:gd name="T13" fmla="*/ 199 h 341"/>
                <a:gd name="T14" fmla="*/ 29 w 234"/>
                <a:gd name="T15" fmla="*/ 247 h 341"/>
                <a:gd name="T16" fmla="*/ 32 w 234"/>
                <a:gd name="T17" fmla="*/ 272 h 341"/>
                <a:gd name="T18" fmla="*/ 34 w 234"/>
                <a:gd name="T19" fmla="*/ 292 h 341"/>
                <a:gd name="T20" fmla="*/ 32 w 234"/>
                <a:gd name="T21" fmla="*/ 309 h 341"/>
                <a:gd name="T22" fmla="*/ 27 w 234"/>
                <a:gd name="T23" fmla="*/ 341 h 341"/>
                <a:gd name="T24" fmla="*/ 152 w 234"/>
                <a:gd name="T25" fmla="*/ 335 h 341"/>
                <a:gd name="T26" fmla="*/ 318 w 234"/>
                <a:gd name="T27" fmla="*/ 323 h 341"/>
                <a:gd name="T28" fmla="*/ 289 w 234"/>
                <a:gd name="T29" fmla="*/ 316 h 341"/>
                <a:gd name="T30" fmla="*/ 271 w 234"/>
                <a:gd name="T31" fmla="*/ 299 h 341"/>
                <a:gd name="T32" fmla="*/ 297 w 234"/>
                <a:gd name="T33" fmla="*/ 283 h 341"/>
                <a:gd name="T34" fmla="*/ 297 w 234"/>
                <a:gd name="T35" fmla="*/ 265 h 341"/>
                <a:gd name="T36" fmla="*/ 284 w 234"/>
                <a:gd name="T37" fmla="*/ 248 h 341"/>
                <a:gd name="T38" fmla="*/ 297 w 234"/>
                <a:gd name="T39" fmla="*/ 236 h 341"/>
                <a:gd name="T40" fmla="*/ 320 w 234"/>
                <a:gd name="T41" fmla="*/ 238 h 341"/>
                <a:gd name="T42" fmla="*/ 315 w 234"/>
                <a:gd name="T43" fmla="*/ 191 h 341"/>
                <a:gd name="T44" fmla="*/ 308 w 234"/>
                <a:gd name="T45" fmla="*/ 162 h 341"/>
                <a:gd name="T46" fmla="*/ 296 w 234"/>
                <a:gd name="T47" fmla="*/ 145 h 341"/>
                <a:gd name="T48" fmla="*/ 282 w 234"/>
                <a:gd name="T49" fmla="*/ 134 h 341"/>
                <a:gd name="T50" fmla="*/ 262 w 234"/>
                <a:gd name="T51" fmla="*/ 131 h 341"/>
                <a:gd name="T52" fmla="*/ 242 w 234"/>
                <a:gd name="T53" fmla="*/ 131 h 341"/>
                <a:gd name="T54" fmla="*/ 219 w 234"/>
                <a:gd name="T55" fmla="*/ 153 h 341"/>
                <a:gd name="T56" fmla="*/ 207 w 234"/>
                <a:gd name="T57" fmla="*/ 160 h 341"/>
                <a:gd name="T58" fmla="*/ 199 w 234"/>
                <a:gd name="T59" fmla="*/ 162 h 341"/>
                <a:gd name="T60" fmla="*/ 187 w 234"/>
                <a:gd name="T61" fmla="*/ 159 h 341"/>
                <a:gd name="T62" fmla="*/ 185 w 234"/>
                <a:gd name="T63" fmla="*/ 148 h 341"/>
                <a:gd name="T64" fmla="*/ 187 w 234"/>
                <a:gd name="T65" fmla="*/ 141 h 341"/>
                <a:gd name="T66" fmla="*/ 198 w 234"/>
                <a:gd name="T67" fmla="*/ 134 h 341"/>
                <a:gd name="T68" fmla="*/ 205 w 234"/>
                <a:gd name="T69" fmla="*/ 131 h 341"/>
                <a:gd name="T70" fmla="*/ 215 w 234"/>
                <a:gd name="T71" fmla="*/ 129 h 341"/>
                <a:gd name="T72" fmla="*/ 215 w 234"/>
                <a:gd name="T73" fmla="*/ 117 h 341"/>
                <a:gd name="T74" fmla="*/ 239 w 234"/>
                <a:gd name="T75" fmla="*/ 102 h 341"/>
                <a:gd name="T76" fmla="*/ 215 w 234"/>
                <a:gd name="T77" fmla="*/ 58 h 341"/>
                <a:gd name="T78" fmla="*/ 215 w 234"/>
                <a:gd name="T79" fmla="*/ 37 h 341"/>
                <a:gd name="T80" fmla="*/ 174 w 234"/>
                <a:gd name="T81" fmla="*/ 28 h 341"/>
                <a:gd name="T82" fmla="*/ 116 w 234"/>
                <a:gd name="T83" fmla="*/ 0 h 341"/>
                <a:gd name="T84" fmla="*/ 81 w 234"/>
                <a:gd name="T85" fmla="*/ 14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4"/>
                <a:gd name="T130" fmla="*/ 0 h 341"/>
                <a:gd name="T131" fmla="*/ 234 w 234"/>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4" h="341">
                  <a:moveTo>
                    <a:pt x="59" y="14"/>
                  </a:moveTo>
                  <a:lnTo>
                    <a:pt x="67" y="35"/>
                  </a:lnTo>
                  <a:lnTo>
                    <a:pt x="51" y="48"/>
                  </a:lnTo>
                  <a:lnTo>
                    <a:pt x="50" y="102"/>
                  </a:lnTo>
                  <a:lnTo>
                    <a:pt x="41" y="67"/>
                  </a:lnTo>
                  <a:lnTo>
                    <a:pt x="7" y="101"/>
                  </a:lnTo>
                  <a:lnTo>
                    <a:pt x="0" y="199"/>
                  </a:lnTo>
                  <a:lnTo>
                    <a:pt x="21" y="247"/>
                  </a:lnTo>
                  <a:lnTo>
                    <a:pt x="24" y="272"/>
                  </a:lnTo>
                  <a:lnTo>
                    <a:pt x="25" y="292"/>
                  </a:lnTo>
                  <a:lnTo>
                    <a:pt x="24" y="309"/>
                  </a:lnTo>
                  <a:lnTo>
                    <a:pt x="19" y="341"/>
                  </a:lnTo>
                  <a:lnTo>
                    <a:pt x="111" y="335"/>
                  </a:lnTo>
                  <a:lnTo>
                    <a:pt x="233" y="323"/>
                  </a:lnTo>
                  <a:lnTo>
                    <a:pt x="211" y="316"/>
                  </a:lnTo>
                  <a:lnTo>
                    <a:pt x="199" y="299"/>
                  </a:lnTo>
                  <a:lnTo>
                    <a:pt x="217" y="283"/>
                  </a:lnTo>
                  <a:lnTo>
                    <a:pt x="217" y="265"/>
                  </a:lnTo>
                  <a:lnTo>
                    <a:pt x="208" y="248"/>
                  </a:lnTo>
                  <a:lnTo>
                    <a:pt x="217" y="236"/>
                  </a:lnTo>
                  <a:lnTo>
                    <a:pt x="234" y="238"/>
                  </a:lnTo>
                  <a:lnTo>
                    <a:pt x="230" y="191"/>
                  </a:lnTo>
                  <a:lnTo>
                    <a:pt x="226" y="162"/>
                  </a:lnTo>
                  <a:lnTo>
                    <a:pt x="216" y="145"/>
                  </a:lnTo>
                  <a:lnTo>
                    <a:pt x="206" y="134"/>
                  </a:lnTo>
                  <a:lnTo>
                    <a:pt x="191" y="131"/>
                  </a:lnTo>
                  <a:lnTo>
                    <a:pt x="177" y="131"/>
                  </a:lnTo>
                  <a:lnTo>
                    <a:pt x="161" y="153"/>
                  </a:lnTo>
                  <a:lnTo>
                    <a:pt x="152" y="160"/>
                  </a:lnTo>
                  <a:lnTo>
                    <a:pt x="145" y="162"/>
                  </a:lnTo>
                  <a:lnTo>
                    <a:pt x="137" y="159"/>
                  </a:lnTo>
                  <a:lnTo>
                    <a:pt x="135" y="148"/>
                  </a:lnTo>
                  <a:lnTo>
                    <a:pt x="137" y="141"/>
                  </a:lnTo>
                  <a:lnTo>
                    <a:pt x="144" y="134"/>
                  </a:lnTo>
                  <a:lnTo>
                    <a:pt x="151" y="131"/>
                  </a:lnTo>
                  <a:lnTo>
                    <a:pt x="157" y="129"/>
                  </a:lnTo>
                  <a:lnTo>
                    <a:pt x="157" y="117"/>
                  </a:lnTo>
                  <a:lnTo>
                    <a:pt x="175" y="102"/>
                  </a:lnTo>
                  <a:lnTo>
                    <a:pt x="157" y="58"/>
                  </a:lnTo>
                  <a:lnTo>
                    <a:pt x="157" y="37"/>
                  </a:lnTo>
                  <a:lnTo>
                    <a:pt x="128" y="28"/>
                  </a:lnTo>
                  <a:lnTo>
                    <a:pt x="85" y="0"/>
                  </a:lnTo>
                  <a:lnTo>
                    <a:pt x="59" y="14"/>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86" name="Freeform 85"/>
            <p:cNvSpPr>
              <a:spLocks/>
            </p:cNvSpPr>
            <p:nvPr/>
          </p:nvSpPr>
          <p:spPr bwMode="auto">
            <a:xfrm>
              <a:off x="6194425" y="4090988"/>
              <a:ext cx="571500" cy="485775"/>
            </a:xfrm>
            <a:custGeom>
              <a:avLst/>
              <a:gdLst>
                <a:gd name="T0" fmla="*/ 15 w 300"/>
                <a:gd name="T1" fmla="*/ 46 h 255"/>
                <a:gd name="T2" fmla="*/ 48 w 300"/>
                <a:gd name="T3" fmla="*/ 21 h 255"/>
                <a:gd name="T4" fmla="*/ 171 w 300"/>
                <a:gd name="T5" fmla="*/ 0 h 255"/>
                <a:gd name="T6" fmla="*/ 210 w 300"/>
                <a:gd name="T7" fmla="*/ 14 h 255"/>
                <a:gd name="T8" fmla="*/ 288 w 300"/>
                <a:gd name="T9" fmla="*/ 4 h 255"/>
                <a:gd name="T10" fmla="*/ 353 w 300"/>
                <a:gd name="T11" fmla="*/ 40 h 255"/>
                <a:gd name="T12" fmla="*/ 413 w 300"/>
                <a:gd name="T13" fmla="*/ 68 h 255"/>
                <a:gd name="T14" fmla="*/ 380 w 300"/>
                <a:gd name="T15" fmla="*/ 145 h 255"/>
                <a:gd name="T16" fmla="*/ 331 w 300"/>
                <a:gd name="T17" fmla="*/ 183 h 255"/>
                <a:gd name="T18" fmla="*/ 276 w 300"/>
                <a:gd name="T19" fmla="*/ 195 h 255"/>
                <a:gd name="T20" fmla="*/ 286 w 300"/>
                <a:gd name="T21" fmla="*/ 226 h 255"/>
                <a:gd name="T22" fmla="*/ 253 w 300"/>
                <a:gd name="T23" fmla="*/ 255 h 255"/>
                <a:gd name="T24" fmla="*/ 192 w 300"/>
                <a:gd name="T25" fmla="*/ 183 h 255"/>
                <a:gd name="T26" fmla="*/ 28 w 300"/>
                <a:gd name="T27" fmla="*/ 68 h 255"/>
                <a:gd name="T28" fmla="*/ 0 w 300"/>
                <a:gd name="T29" fmla="*/ 68 h 255"/>
                <a:gd name="T30" fmla="*/ 15 w 300"/>
                <a:gd name="T31" fmla="*/ 46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0"/>
                <a:gd name="T49" fmla="*/ 0 h 255"/>
                <a:gd name="T50" fmla="*/ 300 w 300"/>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0" h="255">
                  <a:moveTo>
                    <a:pt x="11" y="46"/>
                  </a:moveTo>
                  <a:lnTo>
                    <a:pt x="35" y="21"/>
                  </a:lnTo>
                  <a:lnTo>
                    <a:pt x="125" y="0"/>
                  </a:lnTo>
                  <a:lnTo>
                    <a:pt x="152" y="14"/>
                  </a:lnTo>
                  <a:lnTo>
                    <a:pt x="210" y="4"/>
                  </a:lnTo>
                  <a:lnTo>
                    <a:pt x="257" y="40"/>
                  </a:lnTo>
                  <a:lnTo>
                    <a:pt x="300" y="68"/>
                  </a:lnTo>
                  <a:lnTo>
                    <a:pt x="276" y="145"/>
                  </a:lnTo>
                  <a:lnTo>
                    <a:pt x="240" y="183"/>
                  </a:lnTo>
                  <a:lnTo>
                    <a:pt x="200" y="195"/>
                  </a:lnTo>
                  <a:lnTo>
                    <a:pt x="208" y="226"/>
                  </a:lnTo>
                  <a:lnTo>
                    <a:pt x="184" y="255"/>
                  </a:lnTo>
                  <a:lnTo>
                    <a:pt x="138" y="183"/>
                  </a:lnTo>
                  <a:lnTo>
                    <a:pt x="20" y="68"/>
                  </a:lnTo>
                  <a:lnTo>
                    <a:pt x="0" y="68"/>
                  </a:lnTo>
                  <a:lnTo>
                    <a:pt x="11" y="46"/>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87" name="Freeform 86"/>
            <p:cNvSpPr>
              <a:spLocks/>
            </p:cNvSpPr>
            <p:nvPr/>
          </p:nvSpPr>
          <p:spPr bwMode="auto">
            <a:xfrm>
              <a:off x="6121400" y="3375025"/>
              <a:ext cx="860425" cy="576263"/>
            </a:xfrm>
            <a:custGeom>
              <a:avLst/>
              <a:gdLst>
                <a:gd name="T0" fmla="*/ 102 w 452"/>
                <a:gd name="T1" fmla="*/ 211 h 302"/>
                <a:gd name="T2" fmla="*/ 83 w 452"/>
                <a:gd name="T3" fmla="*/ 242 h 302"/>
                <a:gd name="T4" fmla="*/ 57 w 452"/>
                <a:gd name="T5" fmla="*/ 250 h 302"/>
                <a:gd name="T6" fmla="*/ 56 w 452"/>
                <a:gd name="T7" fmla="*/ 270 h 302"/>
                <a:gd name="T8" fmla="*/ 2 w 452"/>
                <a:gd name="T9" fmla="*/ 286 h 302"/>
                <a:gd name="T10" fmla="*/ 0 w 452"/>
                <a:gd name="T11" fmla="*/ 302 h 302"/>
                <a:gd name="T12" fmla="*/ 146 w 452"/>
                <a:gd name="T13" fmla="*/ 282 h 302"/>
                <a:gd name="T14" fmla="*/ 414 w 452"/>
                <a:gd name="T15" fmla="*/ 238 h 302"/>
                <a:gd name="T16" fmla="*/ 619 w 452"/>
                <a:gd name="T17" fmla="*/ 200 h 302"/>
                <a:gd name="T18" fmla="*/ 619 w 452"/>
                <a:gd name="T19" fmla="*/ 169 h 302"/>
                <a:gd name="T20" fmla="*/ 597 w 452"/>
                <a:gd name="T21" fmla="*/ 160 h 302"/>
                <a:gd name="T22" fmla="*/ 578 w 452"/>
                <a:gd name="T23" fmla="*/ 175 h 302"/>
                <a:gd name="T24" fmla="*/ 568 w 452"/>
                <a:gd name="T25" fmla="*/ 134 h 302"/>
                <a:gd name="T26" fmla="*/ 578 w 452"/>
                <a:gd name="T27" fmla="*/ 97 h 302"/>
                <a:gd name="T28" fmla="*/ 501 w 452"/>
                <a:gd name="T29" fmla="*/ 70 h 302"/>
                <a:gd name="T30" fmla="*/ 449 w 452"/>
                <a:gd name="T31" fmla="*/ 77 h 302"/>
                <a:gd name="T32" fmla="*/ 448 w 452"/>
                <a:gd name="T33" fmla="*/ 21 h 302"/>
                <a:gd name="T34" fmla="*/ 396 w 452"/>
                <a:gd name="T35" fmla="*/ 0 h 302"/>
                <a:gd name="T36" fmla="*/ 354 w 452"/>
                <a:gd name="T37" fmla="*/ 13 h 302"/>
                <a:gd name="T38" fmla="*/ 326 w 452"/>
                <a:gd name="T39" fmla="*/ 66 h 302"/>
                <a:gd name="T40" fmla="*/ 278 w 452"/>
                <a:gd name="T41" fmla="*/ 87 h 302"/>
                <a:gd name="T42" fmla="*/ 259 w 452"/>
                <a:gd name="T43" fmla="*/ 170 h 302"/>
                <a:gd name="T44" fmla="*/ 182 w 452"/>
                <a:gd name="T45" fmla="*/ 211 h 302"/>
                <a:gd name="T46" fmla="*/ 118 w 452"/>
                <a:gd name="T47" fmla="*/ 228 h 302"/>
                <a:gd name="T48" fmla="*/ 102 w 452"/>
                <a:gd name="T49" fmla="*/ 211 h 3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302"/>
                <a:gd name="T77" fmla="*/ 452 w 452"/>
                <a:gd name="T78" fmla="*/ 302 h 3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302">
                  <a:moveTo>
                    <a:pt x="74" y="211"/>
                  </a:moveTo>
                  <a:lnTo>
                    <a:pt x="61" y="242"/>
                  </a:lnTo>
                  <a:lnTo>
                    <a:pt x="42" y="250"/>
                  </a:lnTo>
                  <a:lnTo>
                    <a:pt x="41" y="270"/>
                  </a:lnTo>
                  <a:lnTo>
                    <a:pt x="2" y="286"/>
                  </a:lnTo>
                  <a:lnTo>
                    <a:pt x="0" y="302"/>
                  </a:lnTo>
                  <a:lnTo>
                    <a:pt x="107" y="282"/>
                  </a:lnTo>
                  <a:lnTo>
                    <a:pt x="302" y="238"/>
                  </a:lnTo>
                  <a:lnTo>
                    <a:pt x="452" y="200"/>
                  </a:lnTo>
                  <a:lnTo>
                    <a:pt x="452" y="169"/>
                  </a:lnTo>
                  <a:lnTo>
                    <a:pt x="435" y="160"/>
                  </a:lnTo>
                  <a:lnTo>
                    <a:pt x="422" y="175"/>
                  </a:lnTo>
                  <a:lnTo>
                    <a:pt x="414" y="134"/>
                  </a:lnTo>
                  <a:lnTo>
                    <a:pt x="422" y="97"/>
                  </a:lnTo>
                  <a:lnTo>
                    <a:pt x="366" y="70"/>
                  </a:lnTo>
                  <a:lnTo>
                    <a:pt x="328" y="77"/>
                  </a:lnTo>
                  <a:lnTo>
                    <a:pt x="327" y="21"/>
                  </a:lnTo>
                  <a:lnTo>
                    <a:pt x="288" y="0"/>
                  </a:lnTo>
                  <a:lnTo>
                    <a:pt x="258" y="13"/>
                  </a:lnTo>
                  <a:lnTo>
                    <a:pt x="238" y="66"/>
                  </a:lnTo>
                  <a:lnTo>
                    <a:pt x="203" y="87"/>
                  </a:lnTo>
                  <a:lnTo>
                    <a:pt x="189" y="170"/>
                  </a:lnTo>
                  <a:lnTo>
                    <a:pt x="132" y="211"/>
                  </a:lnTo>
                  <a:lnTo>
                    <a:pt x="86" y="228"/>
                  </a:lnTo>
                  <a:lnTo>
                    <a:pt x="74" y="211"/>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88" name="Freeform 87"/>
            <p:cNvSpPr>
              <a:spLocks/>
            </p:cNvSpPr>
            <p:nvPr/>
          </p:nvSpPr>
          <p:spPr bwMode="auto">
            <a:xfrm>
              <a:off x="6289675" y="2908300"/>
              <a:ext cx="660400" cy="466725"/>
            </a:xfrm>
            <a:custGeom>
              <a:avLst/>
              <a:gdLst>
                <a:gd name="T0" fmla="*/ 44 w 347"/>
                <a:gd name="T1" fmla="*/ 36 h 245"/>
                <a:gd name="T2" fmla="*/ 0 w 347"/>
                <a:gd name="T3" fmla="*/ 68 h 245"/>
                <a:gd name="T4" fmla="*/ 26 w 347"/>
                <a:gd name="T5" fmla="*/ 187 h 245"/>
                <a:gd name="T6" fmla="*/ 44 w 347"/>
                <a:gd name="T7" fmla="*/ 245 h 245"/>
                <a:gd name="T8" fmla="*/ 126 w 347"/>
                <a:gd name="T9" fmla="*/ 240 h 245"/>
                <a:gd name="T10" fmla="*/ 427 w 347"/>
                <a:gd name="T11" fmla="*/ 195 h 245"/>
                <a:gd name="T12" fmla="*/ 448 w 347"/>
                <a:gd name="T13" fmla="*/ 188 h 245"/>
                <a:gd name="T14" fmla="*/ 478 w 347"/>
                <a:gd name="T15" fmla="*/ 133 h 245"/>
                <a:gd name="T16" fmla="*/ 432 w 347"/>
                <a:gd name="T17" fmla="*/ 103 h 245"/>
                <a:gd name="T18" fmla="*/ 458 w 347"/>
                <a:gd name="T19" fmla="*/ 32 h 245"/>
                <a:gd name="T20" fmla="*/ 424 w 347"/>
                <a:gd name="T21" fmla="*/ 25 h 245"/>
                <a:gd name="T22" fmla="*/ 424 w 347"/>
                <a:gd name="T23" fmla="*/ 7 h 245"/>
                <a:gd name="T24" fmla="*/ 409 w 347"/>
                <a:gd name="T25" fmla="*/ 0 h 245"/>
                <a:gd name="T26" fmla="*/ 59 w 347"/>
                <a:gd name="T27" fmla="*/ 51 h 245"/>
                <a:gd name="T28" fmla="*/ 44 w 347"/>
                <a:gd name="T29" fmla="*/ 36 h 2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245"/>
                <a:gd name="T47" fmla="*/ 347 w 347"/>
                <a:gd name="T48" fmla="*/ 245 h 2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245">
                  <a:moveTo>
                    <a:pt x="32" y="36"/>
                  </a:moveTo>
                  <a:lnTo>
                    <a:pt x="0" y="68"/>
                  </a:lnTo>
                  <a:lnTo>
                    <a:pt x="18" y="187"/>
                  </a:lnTo>
                  <a:lnTo>
                    <a:pt x="32" y="245"/>
                  </a:lnTo>
                  <a:lnTo>
                    <a:pt x="91" y="240"/>
                  </a:lnTo>
                  <a:lnTo>
                    <a:pt x="310" y="195"/>
                  </a:lnTo>
                  <a:lnTo>
                    <a:pt x="325" y="188"/>
                  </a:lnTo>
                  <a:lnTo>
                    <a:pt x="347" y="133"/>
                  </a:lnTo>
                  <a:lnTo>
                    <a:pt x="314" y="103"/>
                  </a:lnTo>
                  <a:lnTo>
                    <a:pt x="332" y="32"/>
                  </a:lnTo>
                  <a:lnTo>
                    <a:pt x="307" y="25"/>
                  </a:lnTo>
                  <a:lnTo>
                    <a:pt x="307" y="7"/>
                  </a:lnTo>
                  <a:lnTo>
                    <a:pt x="296" y="0"/>
                  </a:lnTo>
                  <a:lnTo>
                    <a:pt x="42" y="51"/>
                  </a:lnTo>
                  <a:lnTo>
                    <a:pt x="32" y="36"/>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89" name="Freeform 88"/>
            <p:cNvSpPr>
              <a:spLocks/>
            </p:cNvSpPr>
            <p:nvPr/>
          </p:nvSpPr>
          <p:spPr bwMode="auto">
            <a:xfrm>
              <a:off x="6453188" y="3279775"/>
              <a:ext cx="561975" cy="249238"/>
            </a:xfrm>
            <a:custGeom>
              <a:avLst/>
              <a:gdLst>
                <a:gd name="T0" fmla="*/ 0 w 295"/>
                <a:gd name="T1" fmla="*/ 45 h 131"/>
                <a:gd name="T2" fmla="*/ 305 w 295"/>
                <a:gd name="T3" fmla="*/ 0 h 131"/>
                <a:gd name="T4" fmla="*/ 356 w 295"/>
                <a:gd name="T5" fmla="*/ 90 h 131"/>
                <a:gd name="T6" fmla="*/ 407 w 295"/>
                <a:gd name="T7" fmla="*/ 80 h 131"/>
                <a:gd name="T8" fmla="*/ 408 w 295"/>
                <a:gd name="T9" fmla="*/ 125 h 131"/>
                <a:gd name="T10" fmla="*/ 364 w 295"/>
                <a:gd name="T11" fmla="*/ 131 h 131"/>
                <a:gd name="T12" fmla="*/ 329 w 295"/>
                <a:gd name="T13" fmla="*/ 102 h 131"/>
                <a:gd name="T14" fmla="*/ 305 w 295"/>
                <a:gd name="T15" fmla="*/ 66 h 131"/>
                <a:gd name="T16" fmla="*/ 299 w 295"/>
                <a:gd name="T17" fmla="*/ 17 h 131"/>
                <a:gd name="T18" fmla="*/ 281 w 295"/>
                <a:gd name="T19" fmla="*/ 42 h 131"/>
                <a:gd name="T20" fmla="*/ 304 w 295"/>
                <a:gd name="T21" fmla="*/ 116 h 131"/>
                <a:gd name="T22" fmla="*/ 213 w 295"/>
                <a:gd name="T23" fmla="*/ 126 h 131"/>
                <a:gd name="T24" fmla="*/ 210 w 295"/>
                <a:gd name="T25" fmla="*/ 72 h 131"/>
                <a:gd name="T26" fmla="*/ 154 w 295"/>
                <a:gd name="T27" fmla="*/ 49 h 131"/>
                <a:gd name="T28" fmla="*/ 110 w 295"/>
                <a:gd name="T29" fmla="*/ 43 h 131"/>
                <a:gd name="T30" fmla="*/ 12 w 295"/>
                <a:gd name="T31" fmla="*/ 80 h 131"/>
                <a:gd name="T32" fmla="*/ 0 w 295"/>
                <a:gd name="T33" fmla="*/ 4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31"/>
                <a:gd name="T53" fmla="*/ 295 w 295"/>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31">
                  <a:moveTo>
                    <a:pt x="0" y="45"/>
                  </a:moveTo>
                  <a:lnTo>
                    <a:pt x="220" y="0"/>
                  </a:lnTo>
                  <a:lnTo>
                    <a:pt x="256" y="90"/>
                  </a:lnTo>
                  <a:lnTo>
                    <a:pt x="294" y="80"/>
                  </a:lnTo>
                  <a:lnTo>
                    <a:pt x="295" y="125"/>
                  </a:lnTo>
                  <a:lnTo>
                    <a:pt x="264" y="131"/>
                  </a:lnTo>
                  <a:lnTo>
                    <a:pt x="237" y="102"/>
                  </a:lnTo>
                  <a:lnTo>
                    <a:pt x="220" y="66"/>
                  </a:lnTo>
                  <a:lnTo>
                    <a:pt x="216" y="17"/>
                  </a:lnTo>
                  <a:lnTo>
                    <a:pt x="203" y="42"/>
                  </a:lnTo>
                  <a:lnTo>
                    <a:pt x="219" y="116"/>
                  </a:lnTo>
                  <a:lnTo>
                    <a:pt x="154" y="126"/>
                  </a:lnTo>
                  <a:lnTo>
                    <a:pt x="152" y="72"/>
                  </a:lnTo>
                  <a:lnTo>
                    <a:pt x="112" y="49"/>
                  </a:lnTo>
                  <a:lnTo>
                    <a:pt x="79" y="43"/>
                  </a:lnTo>
                  <a:lnTo>
                    <a:pt x="8" y="80"/>
                  </a:lnTo>
                  <a:lnTo>
                    <a:pt x="0" y="45"/>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90" name="Freeform 89"/>
            <p:cNvSpPr>
              <a:spLocks/>
            </p:cNvSpPr>
            <p:nvPr/>
          </p:nvSpPr>
          <p:spPr bwMode="auto">
            <a:xfrm>
              <a:off x="2689225" y="2052638"/>
              <a:ext cx="1155700" cy="776287"/>
            </a:xfrm>
            <a:custGeom>
              <a:avLst/>
              <a:gdLst>
                <a:gd name="T0" fmla="*/ 14 w 607"/>
                <a:gd name="T1" fmla="*/ 0 h 407"/>
                <a:gd name="T2" fmla="*/ 179 w 607"/>
                <a:gd name="T3" fmla="*/ 17 h 407"/>
                <a:gd name="T4" fmla="*/ 278 w 607"/>
                <a:gd name="T5" fmla="*/ 27 h 407"/>
                <a:gd name="T6" fmla="*/ 407 w 607"/>
                <a:gd name="T7" fmla="*/ 38 h 407"/>
                <a:gd name="T8" fmla="*/ 527 w 607"/>
                <a:gd name="T9" fmla="*/ 47 h 407"/>
                <a:gd name="T10" fmla="*/ 736 w 607"/>
                <a:gd name="T11" fmla="*/ 59 h 407"/>
                <a:gd name="T12" fmla="*/ 833 w 607"/>
                <a:gd name="T13" fmla="*/ 65 h 407"/>
                <a:gd name="T14" fmla="*/ 830 w 607"/>
                <a:gd name="T15" fmla="*/ 396 h 407"/>
                <a:gd name="T16" fmla="*/ 319 w 607"/>
                <a:gd name="T17" fmla="*/ 362 h 407"/>
                <a:gd name="T18" fmla="*/ 311 w 607"/>
                <a:gd name="T19" fmla="*/ 407 h 407"/>
                <a:gd name="T20" fmla="*/ 289 w 607"/>
                <a:gd name="T21" fmla="*/ 386 h 407"/>
                <a:gd name="T22" fmla="*/ 245 w 607"/>
                <a:gd name="T23" fmla="*/ 389 h 407"/>
                <a:gd name="T24" fmla="*/ 175 w 607"/>
                <a:gd name="T25" fmla="*/ 398 h 407"/>
                <a:gd name="T26" fmla="*/ 166 w 607"/>
                <a:gd name="T27" fmla="*/ 340 h 407"/>
                <a:gd name="T28" fmla="*/ 86 w 607"/>
                <a:gd name="T29" fmla="*/ 294 h 407"/>
                <a:gd name="T30" fmla="*/ 96 w 607"/>
                <a:gd name="T31" fmla="*/ 251 h 407"/>
                <a:gd name="T32" fmla="*/ 104 w 607"/>
                <a:gd name="T33" fmla="*/ 215 h 407"/>
                <a:gd name="T34" fmla="*/ 0 w 607"/>
                <a:gd name="T35" fmla="*/ 101 h 407"/>
                <a:gd name="T36" fmla="*/ 14 w 607"/>
                <a:gd name="T37" fmla="*/ 0 h 4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407"/>
                <a:gd name="T59" fmla="*/ 607 w 607"/>
                <a:gd name="T60" fmla="*/ 407 h 4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407">
                  <a:moveTo>
                    <a:pt x="10" y="0"/>
                  </a:moveTo>
                  <a:lnTo>
                    <a:pt x="129" y="17"/>
                  </a:lnTo>
                  <a:lnTo>
                    <a:pt x="202" y="27"/>
                  </a:lnTo>
                  <a:lnTo>
                    <a:pt x="297" y="38"/>
                  </a:lnTo>
                  <a:lnTo>
                    <a:pt x="384" y="47"/>
                  </a:lnTo>
                  <a:lnTo>
                    <a:pt x="536" y="59"/>
                  </a:lnTo>
                  <a:lnTo>
                    <a:pt x="607" y="65"/>
                  </a:lnTo>
                  <a:lnTo>
                    <a:pt x="605" y="396"/>
                  </a:lnTo>
                  <a:lnTo>
                    <a:pt x="233" y="362"/>
                  </a:lnTo>
                  <a:lnTo>
                    <a:pt x="226" y="407"/>
                  </a:lnTo>
                  <a:lnTo>
                    <a:pt x="211" y="386"/>
                  </a:lnTo>
                  <a:lnTo>
                    <a:pt x="178" y="389"/>
                  </a:lnTo>
                  <a:lnTo>
                    <a:pt x="128" y="398"/>
                  </a:lnTo>
                  <a:lnTo>
                    <a:pt x="120" y="340"/>
                  </a:lnTo>
                  <a:lnTo>
                    <a:pt x="62" y="294"/>
                  </a:lnTo>
                  <a:lnTo>
                    <a:pt x="70" y="251"/>
                  </a:lnTo>
                  <a:lnTo>
                    <a:pt x="76" y="215"/>
                  </a:lnTo>
                  <a:lnTo>
                    <a:pt x="0" y="101"/>
                  </a:lnTo>
                  <a:lnTo>
                    <a:pt x="10" y="0"/>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91" name="Freeform 90"/>
            <p:cNvSpPr>
              <a:spLocks/>
            </p:cNvSpPr>
            <p:nvPr/>
          </p:nvSpPr>
          <p:spPr bwMode="auto">
            <a:xfrm>
              <a:off x="4710113" y="3459163"/>
              <a:ext cx="768350" cy="679450"/>
            </a:xfrm>
            <a:custGeom>
              <a:avLst/>
              <a:gdLst>
                <a:gd name="T0" fmla="*/ 0 w 403"/>
                <a:gd name="T1" fmla="*/ 12 h 357"/>
                <a:gd name="T2" fmla="*/ 241 w 403"/>
                <a:gd name="T3" fmla="*/ 0 h 357"/>
                <a:gd name="T4" fmla="*/ 294 w 403"/>
                <a:gd name="T5" fmla="*/ 0 h 357"/>
                <a:gd name="T6" fmla="*/ 331 w 403"/>
                <a:gd name="T7" fmla="*/ 11 h 357"/>
                <a:gd name="T8" fmla="*/ 312 w 403"/>
                <a:gd name="T9" fmla="*/ 42 h 357"/>
                <a:gd name="T10" fmla="*/ 382 w 403"/>
                <a:gd name="T11" fmla="*/ 92 h 357"/>
                <a:gd name="T12" fmla="*/ 404 w 403"/>
                <a:gd name="T13" fmla="*/ 135 h 357"/>
                <a:gd name="T14" fmla="*/ 446 w 403"/>
                <a:gd name="T15" fmla="*/ 124 h 357"/>
                <a:gd name="T16" fmla="*/ 445 w 403"/>
                <a:gd name="T17" fmla="*/ 184 h 357"/>
                <a:gd name="T18" fmla="*/ 486 w 403"/>
                <a:gd name="T19" fmla="*/ 202 h 357"/>
                <a:gd name="T20" fmla="*/ 505 w 403"/>
                <a:gd name="T21" fmla="*/ 254 h 357"/>
                <a:gd name="T22" fmla="*/ 537 w 403"/>
                <a:gd name="T23" fmla="*/ 259 h 357"/>
                <a:gd name="T24" fmla="*/ 553 w 403"/>
                <a:gd name="T25" fmla="*/ 281 h 357"/>
                <a:gd name="T26" fmla="*/ 515 w 403"/>
                <a:gd name="T27" fmla="*/ 312 h 357"/>
                <a:gd name="T28" fmla="*/ 503 w 403"/>
                <a:gd name="T29" fmla="*/ 347 h 357"/>
                <a:gd name="T30" fmla="*/ 449 w 403"/>
                <a:gd name="T31" fmla="*/ 357 h 357"/>
                <a:gd name="T32" fmla="*/ 463 w 403"/>
                <a:gd name="T33" fmla="*/ 318 h 357"/>
                <a:gd name="T34" fmla="*/ 256 w 403"/>
                <a:gd name="T35" fmla="*/ 332 h 357"/>
                <a:gd name="T36" fmla="*/ 108 w 403"/>
                <a:gd name="T37" fmla="*/ 346 h 357"/>
                <a:gd name="T38" fmla="*/ 98 w 403"/>
                <a:gd name="T39" fmla="*/ 309 h 357"/>
                <a:gd name="T40" fmla="*/ 89 w 403"/>
                <a:gd name="T41" fmla="*/ 194 h 357"/>
                <a:gd name="T42" fmla="*/ 88 w 403"/>
                <a:gd name="T43" fmla="*/ 132 h 357"/>
                <a:gd name="T44" fmla="*/ 38 w 403"/>
                <a:gd name="T45" fmla="*/ 104 h 357"/>
                <a:gd name="T46" fmla="*/ 56 w 403"/>
                <a:gd name="T47" fmla="*/ 78 h 357"/>
                <a:gd name="T48" fmla="*/ 31 w 403"/>
                <a:gd name="T49" fmla="*/ 64 h 357"/>
                <a:gd name="T50" fmla="*/ 0 w 403"/>
                <a:gd name="T51" fmla="*/ 12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3"/>
                <a:gd name="T79" fmla="*/ 0 h 357"/>
                <a:gd name="T80" fmla="*/ 403 w 40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3" h="357">
                  <a:moveTo>
                    <a:pt x="0" y="12"/>
                  </a:moveTo>
                  <a:lnTo>
                    <a:pt x="176" y="0"/>
                  </a:lnTo>
                  <a:lnTo>
                    <a:pt x="214" y="0"/>
                  </a:lnTo>
                  <a:lnTo>
                    <a:pt x="242" y="11"/>
                  </a:lnTo>
                  <a:lnTo>
                    <a:pt x="227" y="42"/>
                  </a:lnTo>
                  <a:lnTo>
                    <a:pt x="278" y="92"/>
                  </a:lnTo>
                  <a:lnTo>
                    <a:pt x="295" y="135"/>
                  </a:lnTo>
                  <a:lnTo>
                    <a:pt x="325" y="124"/>
                  </a:lnTo>
                  <a:lnTo>
                    <a:pt x="324" y="184"/>
                  </a:lnTo>
                  <a:lnTo>
                    <a:pt x="355" y="202"/>
                  </a:lnTo>
                  <a:lnTo>
                    <a:pt x="369" y="254"/>
                  </a:lnTo>
                  <a:lnTo>
                    <a:pt x="391" y="259"/>
                  </a:lnTo>
                  <a:lnTo>
                    <a:pt x="403" y="281"/>
                  </a:lnTo>
                  <a:lnTo>
                    <a:pt x="376" y="312"/>
                  </a:lnTo>
                  <a:lnTo>
                    <a:pt x="367" y="347"/>
                  </a:lnTo>
                  <a:lnTo>
                    <a:pt x="328" y="357"/>
                  </a:lnTo>
                  <a:lnTo>
                    <a:pt x="338" y="318"/>
                  </a:lnTo>
                  <a:lnTo>
                    <a:pt x="187" y="332"/>
                  </a:lnTo>
                  <a:lnTo>
                    <a:pt x="79" y="346"/>
                  </a:lnTo>
                  <a:lnTo>
                    <a:pt x="72" y="309"/>
                  </a:lnTo>
                  <a:lnTo>
                    <a:pt x="65" y="194"/>
                  </a:lnTo>
                  <a:lnTo>
                    <a:pt x="64" y="132"/>
                  </a:lnTo>
                  <a:lnTo>
                    <a:pt x="28" y="104"/>
                  </a:lnTo>
                  <a:lnTo>
                    <a:pt x="41" y="78"/>
                  </a:lnTo>
                  <a:lnTo>
                    <a:pt x="23" y="64"/>
                  </a:lnTo>
                  <a:lnTo>
                    <a:pt x="0" y="12"/>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92" name="Freeform 91"/>
            <p:cNvSpPr>
              <a:spLocks/>
            </p:cNvSpPr>
            <p:nvPr/>
          </p:nvSpPr>
          <p:spPr bwMode="auto">
            <a:xfrm>
              <a:off x="5551488" y="3173413"/>
              <a:ext cx="374650" cy="663575"/>
            </a:xfrm>
            <a:custGeom>
              <a:avLst/>
              <a:gdLst>
                <a:gd name="T0" fmla="*/ 0 w 197"/>
                <a:gd name="T1" fmla="*/ 25 h 348"/>
                <a:gd name="T2" fmla="*/ 31 w 197"/>
                <a:gd name="T3" fmla="*/ 38 h 348"/>
                <a:gd name="T4" fmla="*/ 62 w 197"/>
                <a:gd name="T5" fmla="*/ 35 h 348"/>
                <a:gd name="T6" fmla="*/ 72 w 197"/>
                <a:gd name="T7" fmla="*/ 28 h 348"/>
                <a:gd name="T8" fmla="*/ 80 w 197"/>
                <a:gd name="T9" fmla="*/ 7 h 348"/>
                <a:gd name="T10" fmla="*/ 208 w 197"/>
                <a:gd name="T11" fmla="*/ 0 h 348"/>
                <a:gd name="T12" fmla="*/ 269 w 197"/>
                <a:gd name="T13" fmla="*/ 246 h 348"/>
                <a:gd name="T14" fmla="*/ 265 w 197"/>
                <a:gd name="T15" fmla="*/ 243 h 348"/>
                <a:gd name="T16" fmla="*/ 219 w 197"/>
                <a:gd name="T17" fmla="*/ 257 h 348"/>
                <a:gd name="T18" fmla="*/ 188 w 197"/>
                <a:gd name="T19" fmla="*/ 323 h 348"/>
                <a:gd name="T20" fmla="*/ 142 w 197"/>
                <a:gd name="T21" fmla="*/ 314 h 348"/>
                <a:gd name="T22" fmla="*/ 89 w 197"/>
                <a:gd name="T23" fmla="*/ 339 h 348"/>
                <a:gd name="T24" fmla="*/ 17 w 197"/>
                <a:gd name="T25" fmla="*/ 348 h 348"/>
                <a:gd name="T26" fmla="*/ 49 w 197"/>
                <a:gd name="T27" fmla="*/ 283 h 348"/>
                <a:gd name="T28" fmla="*/ 35 w 197"/>
                <a:gd name="T29" fmla="*/ 247 h 348"/>
                <a:gd name="T30" fmla="*/ 0 w 197"/>
                <a:gd name="T31" fmla="*/ 25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348"/>
                <a:gd name="T50" fmla="*/ 197 w 197"/>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348">
                  <a:moveTo>
                    <a:pt x="0" y="25"/>
                  </a:moveTo>
                  <a:lnTo>
                    <a:pt x="23" y="38"/>
                  </a:lnTo>
                  <a:lnTo>
                    <a:pt x="45" y="35"/>
                  </a:lnTo>
                  <a:lnTo>
                    <a:pt x="53" y="28"/>
                  </a:lnTo>
                  <a:lnTo>
                    <a:pt x="58" y="7"/>
                  </a:lnTo>
                  <a:lnTo>
                    <a:pt x="153" y="0"/>
                  </a:lnTo>
                  <a:lnTo>
                    <a:pt x="197" y="246"/>
                  </a:lnTo>
                  <a:lnTo>
                    <a:pt x="194" y="243"/>
                  </a:lnTo>
                  <a:lnTo>
                    <a:pt x="161" y="257"/>
                  </a:lnTo>
                  <a:lnTo>
                    <a:pt x="138" y="323"/>
                  </a:lnTo>
                  <a:lnTo>
                    <a:pt x="104" y="314"/>
                  </a:lnTo>
                  <a:lnTo>
                    <a:pt x="65" y="339"/>
                  </a:lnTo>
                  <a:lnTo>
                    <a:pt x="13" y="348"/>
                  </a:lnTo>
                  <a:lnTo>
                    <a:pt x="36" y="283"/>
                  </a:lnTo>
                  <a:lnTo>
                    <a:pt x="26" y="247"/>
                  </a:lnTo>
                  <a:lnTo>
                    <a:pt x="0" y="25"/>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93" name="Freeform 92"/>
            <p:cNvSpPr>
              <a:spLocks/>
            </p:cNvSpPr>
            <p:nvPr/>
          </p:nvSpPr>
          <p:spPr bwMode="auto">
            <a:xfrm>
              <a:off x="5842000" y="3038475"/>
              <a:ext cx="482600" cy="598488"/>
            </a:xfrm>
            <a:custGeom>
              <a:avLst/>
              <a:gdLst>
                <a:gd name="T0" fmla="*/ 0 w 253"/>
                <a:gd name="T1" fmla="*/ 71 h 314"/>
                <a:gd name="T2" fmla="*/ 156 w 253"/>
                <a:gd name="T3" fmla="*/ 59 h 314"/>
                <a:gd name="T4" fmla="*/ 188 w 253"/>
                <a:gd name="T5" fmla="*/ 64 h 314"/>
                <a:gd name="T6" fmla="*/ 264 w 253"/>
                <a:gd name="T7" fmla="*/ 37 h 314"/>
                <a:gd name="T8" fmla="*/ 280 w 253"/>
                <a:gd name="T9" fmla="*/ 12 h 314"/>
                <a:gd name="T10" fmla="*/ 325 w 253"/>
                <a:gd name="T11" fmla="*/ 0 h 314"/>
                <a:gd name="T12" fmla="*/ 349 w 253"/>
                <a:gd name="T13" fmla="*/ 119 h 314"/>
                <a:gd name="T14" fmla="*/ 330 w 253"/>
                <a:gd name="T15" fmla="*/ 132 h 314"/>
                <a:gd name="T16" fmla="*/ 335 w 253"/>
                <a:gd name="T17" fmla="*/ 214 h 314"/>
                <a:gd name="T18" fmla="*/ 300 w 253"/>
                <a:gd name="T19" fmla="*/ 221 h 314"/>
                <a:gd name="T20" fmla="*/ 280 w 253"/>
                <a:gd name="T21" fmla="*/ 267 h 314"/>
                <a:gd name="T22" fmla="*/ 253 w 253"/>
                <a:gd name="T23" fmla="*/ 261 h 314"/>
                <a:gd name="T24" fmla="*/ 245 w 253"/>
                <a:gd name="T25" fmla="*/ 314 h 314"/>
                <a:gd name="T26" fmla="*/ 204 w 253"/>
                <a:gd name="T27" fmla="*/ 292 h 314"/>
                <a:gd name="T28" fmla="*/ 128 w 253"/>
                <a:gd name="T29" fmla="*/ 306 h 314"/>
                <a:gd name="T30" fmla="*/ 95 w 253"/>
                <a:gd name="T31" fmla="*/ 286 h 314"/>
                <a:gd name="T32" fmla="*/ 52 w 253"/>
                <a:gd name="T33" fmla="*/ 285 h 314"/>
                <a:gd name="T34" fmla="*/ 29 w 253"/>
                <a:gd name="T35" fmla="*/ 197 h 314"/>
                <a:gd name="T36" fmla="*/ 0 w 253"/>
                <a:gd name="T37" fmla="*/ 71 h 3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314"/>
                <a:gd name="T59" fmla="*/ 253 w 253"/>
                <a:gd name="T60" fmla="*/ 314 h 3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314">
                  <a:moveTo>
                    <a:pt x="0" y="71"/>
                  </a:moveTo>
                  <a:lnTo>
                    <a:pt x="114" y="59"/>
                  </a:lnTo>
                  <a:lnTo>
                    <a:pt x="138" y="64"/>
                  </a:lnTo>
                  <a:lnTo>
                    <a:pt x="192" y="37"/>
                  </a:lnTo>
                  <a:lnTo>
                    <a:pt x="204" y="12"/>
                  </a:lnTo>
                  <a:lnTo>
                    <a:pt x="236" y="0"/>
                  </a:lnTo>
                  <a:lnTo>
                    <a:pt x="253" y="119"/>
                  </a:lnTo>
                  <a:lnTo>
                    <a:pt x="240" y="132"/>
                  </a:lnTo>
                  <a:lnTo>
                    <a:pt x="243" y="214"/>
                  </a:lnTo>
                  <a:lnTo>
                    <a:pt x="218" y="221"/>
                  </a:lnTo>
                  <a:lnTo>
                    <a:pt x="204" y="267"/>
                  </a:lnTo>
                  <a:lnTo>
                    <a:pt x="184" y="261"/>
                  </a:lnTo>
                  <a:lnTo>
                    <a:pt x="178" y="314"/>
                  </a:lnTo>
                  <a:lnTo>
                    <a:pt x="149" y="292"/>
                  </a:lnTo>
                  <a:lnTo>
                    <a:pt x="93" y="306"/>
                  </a:lnTo>
                  <a:lnTo>
                    <a:pt x="69" y="286"/>
                  </a:lnTo>
                  <a:lnTo>
                    <a:pt x="38" y="285"/>
                  </a:lnTo>
                  <a:lnTo>
                    <a:pt x="21" y="197"/>
                  </a:lnTo>
                  <a:lnTo>
                    <a:pt x="0" y="71"/>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94" name="Freeform 93"/>
            <p:cNvSpPr>
              <a:spLocks/>
            </p:cNvSpPr>
            <p:nvPr/>
          </p:nvSpPr>
          <p:spPr bwMode="auto">
            <a:xfrm>
              <a:off x="5414963" y="3579813"/>
              <a:ext cx="847725" cy="506412"/>
            </a:xfrm>
            <a:custGeom>
              <a:avLst/>
              <a:gdLst>
                <a:gd name="T0" fmla="*/ 0 w 445"/>
                <a:gd name="T1" fmla="*/ 266 h 266"/>
                <a:gd name="T2" fmla="*/ 149 w 445"/>
                <a:gd name="T3" fmla="*/ 249 h 266"/>
                <a:gd name="T4" fmla="*/ 149 w 445"/>
                <a:gd name="T5" fmla="*/ 237 h 266"/>
                <a:gd name="T6" fmla="*/ 509 w 445"/>
                <a:gd name="T7" fmla="*/ 199 h 266"/>
                <a:gd name="T8" fmla="*/ 516 w 445"/>
                <a:gd name="T9" fmla="*/ 179 h 266"/>
                <a:gd name="T10" fmla="*/ 566 w 445"/>
                <a:gd name="T11" fmla="*/ 163 h 266"/>
                <a:gd name="T12" fmla="*/ 575 w 445"/>
                <a:gd name="T13" fmla="*/ 142 h 266"/>
                <a:gd name="T14" fmla="*/ 596 w 445"/>
                <a:gd name="T15" fmla="*/ 135 h 266"/>
                <a:gd name="T16" fmla="*/ 612 w 445"/>
                <a:gd name="T17" fmla="*/ 103 h 266"/>
                <a:gd name="T18" fmla="*/ 563 w 445"/>
                <a:gd name="T19" fmla="*/ 72 h 266"/>
                <a:gd name="T20" fmla="*/ 555 w 445"/>
                <a:gd name="T21" fmla="*/ 29 h 266"/>
                <a:gd name="T22" fmla="*/ 516 w 445"/>
                <a:gd name="T23" fmla="*/ 8 h 266"/>
                <a:gd name="T24" fmla="*/ 434 w 445"/>
                <a:gd name="T25" fmla="*/ 20 h 266"/>
                <a:gd name="T26" fmla="*/ 398 w 445"/>
                <a:gd name="T27" fmla="*/ 1 h 266"/>
                <a:gd name="T28" fmla="*/ 363 w 445"/>
                <a:gd name="T29" fmla="*/ 0 h 266"/>
                <a:gd name="T30" fmla="*/ 368 w 445"/>
                <a:gd name="T31" fmla="*/ 29 h 266"/>
                <a:gd name="T32" fmla="*/ 320 w 445"/>
                <a:gd name="T33" fmla="*/ 44 h 266"/>
                <a:gd name="T34" fmla="*/ 286 w 445"/>
                <a:gd name="T35" fmla="*/ 110 h 266"/>
                <a:gd name="T36" fmla="*/ 242 w 445"/>
                <a:gd name="T37" fmla="*/ 100 h 266"/>
                <a:gd name="T38" fmla="*/ 186 w 445"/>
                <a:gd name="T39" fmla="*/ 124 h 266"/>
                <a:gd name="T40" fmla="*/ 117 w 445"/>
                <a:gd name="T41" fmla="*/ 134 h 266"/>
                <a:gd name="T42" fmla="*/ 117 w 445"/>
                <a:gd name="T43" fmla="*/ 171 h 266"/>
                <a:gd name="T44" fmla="*/ 82 w 445"/>
                <a:gd name="T45" fmla="*/ 170 h 266"/>
                <a:gd name="T46" fmla="*/ 83 w 445"/>
                <a:gd name="T47" fmla="*/ 203 h 266"/>
                <a:gd name="T48" fmla="*/ 48 w 445"/>
                <a:gd name="T49" fmla="*/ 190 h 266"/>
                <a:gd name="T50" fmla="*/ 28 w 445"/>
                <a:gd name="T51" fmla="*/ 196 h 266"/>
                <a:gd name="T52" fmla="*/ 45 w 445"/>
                <a:gd name="T53" fmla="*/ 218 h 266"/>
                <a:gd name="T54" fmla="*/ 5 w 445"/>
                <a:gd name="T55" fmla="*/ 248 h 266"/>
                <a:gd name="T56" fmla="*/ 0 w 445"/>
                <a:gd name="T57" fmla="*/ 266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5"/>
                <a:gd name="T88" fmla="*/ 0 h 266"/>
                <a:gd name="T89" fmla="*/ 445 w 445"/>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5" h="266">
                  <a:moveTo>
                    <a:pt x="0" y="266"/>
                  </a:moveTo>
                  <a:lnTo>
                    <a:pt x="108" y="249"/>
                  </a:lnTo>
                  <a:lnTo>
                    <a:pt x="108" y="237"/>
                  </a:lnTo>
                  <a:lnTo>
                    <a:pt x="370" y="199"/>
                  </a:lnTo>
                  <a:lnTo>
                    <a:pt x="374" y="179"/>
                  </a:lnTo>
                  <a:lnTo>
                    <a:pt x="412" y="163"/>
                  </a:lnTo>
                  <a:lnTo>
                    <a:pt x="417" y="142"/>
                  </a:lnTo>
                  <a:lnTo>
                    <a:pt x="433" y="135"/>
                  </a:lnTo>
                  <a:lnTo>
                    <a:pt x="445" y="103"/>
                  </a:lnTo>
                  <a:lnTo>
                    <a:pt x="409" y="72"/>
                  </a:lnTo>
                  <a:lnTo>
                    <a:pt x="403" y="29"/>
                  </a:lnTo>
                  <a:lnTo>
                    <a:pt x="374" y="8"/>
                  </a:lnTo>
                  <a:lnTo>
                    <a:pt x="316" y="20"/>
                  </a:lnTo>
                  <a:lnTo>
                    <a:pt x="289" y="1"/>
                  </a:lnTo>
                  <a:lnTo>
                    <a:pt x="263" y="0"/>
                  </a:lnTo>
                  <a:lnTo>
                    <a:pt x="268" y="29"/>
                  </a:lnTo>
                  <a:lnTo>
                    <a:pt x="232" y="44"/>
                  </a:lnTo>
                  <a:lnTo>
                    <a:pt x="208" y="110"/>
                  </a:lnTo>
                  <a:lnTo>
                    <a:pt x="175" y="100"/>
                  </a:lnTo>
                  <a:lnTo>
                    <a:pt x="136" y="124"/>
                  </a:lnTo>
                  <a:lnTo>
                    <a:pt x="85" y="134"/>
                  </a:lnTo>
                  <a:lnTo>
                    <a:pt x="85" y="171"/>
                  </a:lnTo>
                  <a:lnTo>
                    <a:pt x="60" y="170"/>
                  </a:lnTo>
                  <a:lnTo>
                    <a:pt x="61" y="203"/>
                  </a:lnTo>
                  <a:lnTo>
                    <a:pt x="35" y="190"/>
                  </a:lnTo>
                  <a:lnTo>
                    <a:pt x="20" y="196"/>
                  </a:lnTo>
                  <a:lnTo>
                    <a:pt x="33" y="218"/>
                  </a:lnTo>
                  <a:lnTo>
                    <a:pt x="5" y="248"/>
                  </a:lnTo>
                  <a:lnTo>
                    <a:pt x="0" y="266"/>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95" name="Freeform 94"/>
            <p:cNvSpPr>
              <a:spLocks/>
            </p:cNvSpPr>
            <p:nvPr/>
          </p:nvSpPr>
          <p:spPr bwMode="auto">
            <a:xfrm>
              <a:off x="5356225" y="3905250"/>
              <a:ext cx="977900" cy="384175"/>
            </a:xfrm>
            <a:custGeom>
              <a:avLst/>
              <a:gdLst>
                <a:gd name="T0" fmla="*/ 43 w 513"/>
                <a:gd name="T1" fmla="*/ 92 h 202"/>
                <a:gd name="T2" fmla="*/ 43 w 513"/>
                <a:gd name="T3" fmla="*/ 96 h 202"/>
                <a:gd name="T4" fmla="*/ 30 w 513"/>
                <a:gd name="T5" fmla="*/ 115 h 202"/>
                <a:gd name="T6" fmla="*/ 44 w 513"/>
                <a:gd name="T7" fmla="*/ 140 h 202"/>
                <a:gd name="T8" fmla="*/ 0 w 513"/>
                <a:gd name="T9" fmla="*/ 163 h 202"/>
                <a:gd name="T10" fmla="*/ 11 w 513"/>
                <a:gd name="T11" fmla="*/ 202 h 202"/>
                <a:gd name="T12" fmla="*/ 196 w 513"/>
                <a:gd name="T13" fmla="*/ 190 h 202"/>
                <a:gd name="T14" fmla="*/ 415 w 513"/>
                <a:gd name="T15" fmla="*/ 170 h 202"/>
                <a:gd name="T16" fmla="*/ 527 w 513"/>
                <a:gd name="T17" fmla="*/ 154 h 202"/>
                <a:gd name="T18" fmla="*/ 548 w 513"/>
                <a:gd name="T19" fmla="*/ 103 h 202"/>
                <a:gd name="T20" fmla="*/ 589 w 513"/>
                <a:gd name="T21" fmla="*/ 100 h 202"/>
                <a:gd name="T22" fmla="*/ 709 w 513"/>
                <a:gd name="T23" fmla="*/ 0 h 202"/>
                <a:gd name="T24" fmla="*/ 552 w 513"/>
                <a:gd name="T25" fmla="*/ 25 h 202"/>
                <a:gd name="T26" fmla="*/ 185 w 513"/>
                <a:gd name="T27" fmla="*/ 66 h 202"/>
                <a:gd name="T28" fmla="*/ 188 w 513"/>
                <a:gd name="T29" fmla="*/ 78 h 202"/>
                <a:gd name="T30" fmla="*/ 43 w 513"/>
                <a:gd name="T31" fmla="*/ 92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
                <a:gd name="T49" fmla="*/ 0 h 202"/>
                <a:gd name="T50" fmla="*/ 513 w 513"/>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 h="202">
                  <a:moveTo>
                    <a:pt x="31" y="92"/>
                  </a:moveTo>
                  <a:lnTo>
                    <a:pt x="31" y="96"/>
                  </a:lnTo>
                  <a:lnTo>
                    <a:pt x="22" y="115"/>
                  </a:lnTo>
                  <a:lnTo>
                    <a:pt x="32" y="140"/>
                  </a:lnTo>
                  <a:lnTo>
                    <a:pt x="0" y="163"/>
                  </a:lnTo>
                  <a:lnTo>
                    <a:pt x="7" y="202"/>
                  </a:lnTo>
                  <a:lnTo>
                    <a:pt x="142" y="190"/>
                  </a:lnTo>
                  <a:lnTo>
                    <a:pt x="301" y="170"/>
                  </a:lnTo>
                  <a:lnTo>
                    <a:pt x="381" y="154"/>
                  </a:lnTo>
                  <a:lnTo>
                    <a:pt x="398" y="103"/>
                  </a:lnTo>
                  <a:lnTo>
                    <a:pt x="426" y="100"/>
                  </a:lnTo>
                  <a:lnTo>
                    <a:pt x="513" y="0"/>
                  </a:lnTo>
                  <a:lnTo>
                    <a:pt x="400" y="25"/>
                  </a:lnTo>
                  <a:lnTo>
                    <a:pt x="135" y="66"/>
                  </a:lnTo>
                  <a:lnTo>
                    <a:pt x="137" y="78"/>
                  </a:lnTo>
                  <a:lnTo>
                    <a:pt x="31" y="92"/>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96" name="Freeform 95"/>
            <p:cNvSpPr>
              <a:spLocks/>
            </p:cNvSpPr>
            <p:nvPr/>
          </p:nvSpPr>
          <p:spPr bwMode="auto">
            <a:xfrm>
              <a:off x="5788025" y="4787900"/>
              <a:ext cx="1069975" cy="777875"/>
            </a:xfrm>
            <a:custGeom>
              <a:avLst/>
              <a:gdLst>
                <a:gd name="T0" fmla="*/ 0 w 561"/>
                <a:gd name="T1" fmla="*/ 39 h 409"/>
                <a:gd name="T2" fmla="*/ 212 w 561"/>
                <a:gd name="T3" fmla="*/ 23 h 409"/>
                <a:gd name="T4" fmla="*/ 234 w 561"/>
                <a:gd name="T5" fmla="*/ 50 h 409"/>
                <a:gd name="T6" fmla="*/ 463 w 561"/>
                <a:gd name="T7" fmla="*/ 23 h 409"/>
                <a:gd name="T8" fmla="*/ 502 w 561"/>
                <a:gd name="T9" fmla="*/ 45 h 409"/>
                <a:gd name="T10" fmla="*/ 502 w 561"/>
                <a:gd name="T11" fmla="*/ 3 h 409"/>
                <a:gd name="T12" fmla="*/ 500 w 561"/>
                <a:gd name="T13" fmla="*/ 0 h 409"/>
                <a:gd name="T14" fmla="*/ 545 w 561"/>
                <a:gd name="T15" fmla="*/ 2 h 409"/>
                <a:gd name="T16" fmla="*/ 593 w 561"/>
                <a:gd name="T17" fmla="*/ 65 h 409"/>
                <a:gd name="T18" fmla="*/ 670 w 561"/>
                <a:gd name="T19" fmla="*/ 151 h 409"/>
                <a:gd name="T20" fmla="*/ 709 w 561"/>
                <a:gd name="T21" fmla="*/ 225 h 409"/>
                <a:gd name="T22" fmla="*/ 763 w 561"/>
                <a:gd name="T23" fmla="*/ 277 h 409"/>
                <a:gd name="T24" fmla="*/ 774 w 561"/>
                <a:gd name="T25" fmla="*/ 352 h 409"/>
                <a:gd name="T26" fmla="*/ 756 w 561"/>
                <a:gd name="T27" fmla="*/ 397 h 409"/>
                <a:gd name="T28" fmla="*/ 674 w 561"/>
                <a:gd name="T29" fmla="*/ 409 h 409"/>
                <a:gd name="T30" fmla="*/ 660 w 561"/>
                <a:gd name="T31" fmla="*/ 390 h 409"/>
                <a:gd name="T32" fmla="*/ 604 w 561"/>
                <a:gd name="T33" fmla="*/ 363 h 409"/>
                <a:gd name="T34" fmla="*/ 586 w 561"/>
                <a:gd name="T35" fmla="*/ 335 h 409"/>
                <a:gd name="T36" fmla="*/ 571 w 561"/>
                <a:gd name="T37" fmla="*/ 324 h 409"/>
                <a:gd name="T38" fmla="*/ 561 w 561"/>
                <a:gd name="T39" fmla="*/ 298 h 409"/>
                <a:gd name="T40" fmla="*/ 547 w 561"/>
                <a:gd name="T41" fmla="*/ 305 h 409"/>
                <a:gd name="T42" fmla="*/ 502 w 561"/>
                <a:gd name="T43" fmla="*/ 271 h 409"/>
                <a:gd name="T44" fmla="*/ 514 w 561"/>
                <a:gd name="T45" fmla="*/ 239 h 409"/>
                <a:gd name="T46" fmla="*/ 502 w 561"/>
                <a:gd name="T47" fmla="*/ 222 h 409"/>
                <a:gd name="T48" fmla="*/ 489 w 561"/>
                <a:gd name="T49" fmla="*/ 228 h 409"/>
                <a:gd name="T50" fmla="*/ 490 w 561"/>
                <a:gd name="T51" fmla="*/ 246 h 409"/>
                <a:gd name="T52" fmla="*/ 475 w 561"/>
                <a:gd name="T53" fmla="*/ 222 h 409"/>
                <a:gd name="T54" fmla="*/ 476 w 561"/>
                <a:gd name="T55" fmla="*/ 164 h 409"/>
                <a:gd name="T56" fmla="*/ 448 w 561"/>
                <a:gd name="T57" fmla="*/ 130 h 409"/>
                <a:gd name="T58" fmla="*/ 376 w 561"/>
                <a:gd name="T59" fmla="*/ 102 h 409"/>
                <a:gd name="T60" fmla="*/ 339 w 561"/>
                <a:gd name="T61" fmla="*/ 70 h 409"/>
                <a:gd name="T62" fmla="*/ 298 w 561"/>
                <a:gd name="T63" fmla="*/ 67 h 409"/>
                <a:gd name="T64" fmla="*/ 282 w 561"/>
                <a:gd name="T65" fmla="*/ 87 h 409"/>
                <a:gd name="T66" fmla="*/ 222 w 561"/>
                <a:gd name="T67" fmla="*/ 101 h 409"/>
                <a:gd name="T68" fmla="*/ 185 w 561"/>
                <a:gd name="T69" fmla="*/ 87 h 409"/>
                <a:gd name="T70" fmla="*/ 168 w 561"/>
                <a:gd name="T71" fmla="*/ 65 h 409"/>
                <a:gd name="T72" fmla="*/ 55 w 561"/>
                <a:gd name="T73" fmla="*/ 84 h 409"/>
                <a:gd name="T74" fmla="*/ 31 w 561"/>
                <a:gd name="T75" fmla="*/ 69 h 409"/>
                <a:gd name="T76" fmla="*/ 4 w 561"/>
                <a:gd name="T77" fmla="*/ 85 h 409"/>
                <a:gd name="T78" fmla="*/ 0 w 561"/>
                <a:gd name="T79" fmla="*/ 39 h 4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1"/>
                <a:gd name="T121" fmla="*/ 0 h 409"/>
                <a:gd name="T122" fmla="*/ 561 w 561"/>
                <a:gd name="T123" fmla="*/ 409 h 4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1" h="409">
                  <a:moveTo>
                    <a:pt x="0" y="39"/>
                  </a:moveTo>
                  <a:lnTo>
                    <a:pt x="154" y="23"/>
                  </a:lnTo>
                  <a:lnTo>
                    <a:pt x="170" y="50"/>
                  </a:lnTo>
                  <a:lnTo>
                    <a:pt x="336" y="23"/>
                  </a:lnTo>
                  <a:lnTo>
                    <a:pt x="364" y="45"/>
                  </a:lnTo>
                  <a:lnTo>
                    <a:pt x="364" y="3"/>
                  </a:lnTo>
                  <a:lnTo>
                    <a:pt x="362" y="0"/>
                  </a:lnTo>
                  <a:lnTo>
                    <a:pt x="395" y="2"/>
                  </a:lnTo>
                  <a:lnTo>
                    <a:pt x="430" y="65"/>
                  </a:lnTo>
                  <a:lnTo>
                    <a:pt x="485" y="151"/>
                  </a:lnTo>
                  <a:lnTo>
                    <a:pt x="513" y="225"/>
                  </a:lnTo>
                  <a:lnTo>
                    <a:pt x="554" y="277"/>
                  </a:lnTo>
                  <a:lnTo>
                    <a:pt x="561" y="352"/>
                  </a:lnTo>
                  <a:lnTo>
                    <a:pt x="548" y="397"/>
                  </a:lnTo>
                  <a:lnTo>
                    <a:pt x="489" y="409"/>
                  </a:lnTo>
                  <a:lnTo>
                    <a:pt x="479" y="390"/>
                  </a:lnTo>
                  <a:lnTo>
                    <a:pt x="437" y="363"/>
                  </a:lnTo>
                  <a:lnTo>
                    <a:pt x="424" y="335"/>
                  </a:lnTo>
                  <a:lnTo>
                    <a:pt x="413" y="324"/>
                  </a:lnTo>
                  <a:lnTo>
                    <a:pt x="407" y="298"/>
                  </a:lnTo>
                  <a:lnTo>
                    <a:pt x="397" y="305"/>
                  </a:lnTo>
                  <a:lnTo>
                    <a:pt x="364" y="271"/>
                  </a:lnTo>
                  <a:lnTo>
                    <a:pt x="372" y="239"/>
                  </a:lnTo>
                  <a:lnTo>
                    <a:pt x="364" y="222"/>
                  </a:lnTo>
                  <a:lnTo>
                    <a:pt x="354" y="228"/>
                  </a:lnTo>
                  <a:lnTo>
                    <a:pt x="355" y="246"/>
                  </a:lnTo>
                  <a:lnTo>
                    <a:pt x="344" y="222"/>
                  </a:lnTo>
                  <a:lnTo>
                    <a:pt x="345" y="164"/>
                  </a:lnTo>
                  <a:lnTo>
                    <a:pt x="325" y="130"/>
                  </a:lnTo>
                  <a:lnTo>
                    <a:pt x="272" y="102"/>
                  </a:lnTo>
                  <a:lnTo>
                    <a:pt x="246" y="70"/>
                  </a:lnTo>
                  <a:lnTo>
                    <a:pt x="216" y="67"/>
                  </a:lnTo>
                  <a:lnTo>
                    <a:pt x="204" y="87"/>
                  </a:lnTo>
                  <a:lnTo>
                    <a:pt x="161" y="101"/>
                  </a:lnTo>
                  <a:lnTo>
                    <a:pt x="135" y="87"/>
                  </a:lnTo>
                  <a:lnTo>
                    <a:pt x="122" y="65"/>
                  </a:lnTo>
                  <a:lnTo>
                    <a:pt x="40" y="84"/>
                  </a:lnTo>
                  <a:lnTo>
                    <a:pt x="23" y="69"/>
                  </a:lnTo>
                  <a:lnTo>
                    <a:pt x="4" y="85"/>
                  </a:lnTo>
                  <a:lnTo>
                    <a:pt x="0" y="39"/>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97" name="Freeform 96"/>
            <p:cNvSpPr>
              <a:spLocks/>
            </p:cNvSpPr>
            <p:nvPr/>
          </p:nvSpPr>
          <p:spPr bwMode="auto">
            <a:xfrm>
              <a:off x="6181725" y="3260725"/>
              <a:ext cx="488950" cy="549275"/>
            </a:xfrm>
            <a:custGeom>
              <a:avLst/>
              <a:gdLst>
                <a:gd name="T0" fmla="*/ 36 w 256"/>
                <a:gd name="T1" fmla="*/ 150 h 288"/>
                <a:gd name="T2" fmla="*/ 10 w 256"/>
                <a:gd name="T3" fmla="*/ 144 h 288"/>
                <a:gd name="T4" fmla="*/ 0 w 256"/>
                <a:gd name="T5" fmla="*/ 190 h 288"/>
                <a:gd name="T6" fmla="*/ 10 w 256"/>
                <a:gd name="T7" fmla="*/ 239 h 288"/>
                <a:gd name="T8" fmla="*/ 60 w 256"/>
                <a:gd name="T9" fmla="*/ 271 h 288"/>
                <a:gd name="T10" fmla="*/ 72 w 256"/>
                <a:gd name="T11" fmla="*/ 288 h 288"/>
                <a:gd name="T12" fmla="*/ 138 w 256"/>
                <a:gd name="T13" fmla="*/ 271 h 288"/>
                <a:gd name="T14" fmla="*/ 215 w 256"/>
                <a:gd name="T15" fmla="*/ 233 h 288"/>
                <a:gd name="T16" fmla="*/ 238 w 256"/>
                <a:gd name="T17" fmla="*/ 148 h 288"/>
                <a:gd name="T18" fmla="*/ 288 w 256"/>
                <a:gd name="T19" fmla="*/ 126 h 288"/>
                <a:gd name="T20" fmla="*/ 316 w 256"/>
                <a:gd name="T21" fmla="*/ 74 h 288"/>
                <a:gd name="T22" fmla="*/ 356 w 256"/>
                <a:gd name="T23" fmla="*/ 60 h 288"/>
                <a:gd name="T24" fmla="*/ 303 w 256"/>
                <a:gd name="T25" fmla="*/ 53 h 288"/>
                <a:gd name="T26" fmla="*/ 214 w 256"/>
                <a:gd name="T27" fmla="*/ 90 h 288"/>
                <a:gd name="T28" fmla="*/ 200 w 256"/>
                <a:gd name="T29" fmla="*/ 54 h 288"/>
                <a:gd name="T30" fmla="*/ 123 w 256"/>
                <a:gd name="T31" fmla="*/ 57 h 288"/>
                <a:gd name="T32" fmla="*/ 104 w 256"/>
                <a:gd name="T33" fmla="*/ 0 h 288"/>
                <a:gd name="T34" fmla="*/ 85 w 256"/>
                <a:gd name="T35" fmla="*/ 15 h 288"/>
                <a:gd name="T36" fmla="*/ 91 w 256"/>
                <a:gd name="T37" fmla="*/ 97 h 288"/>
                <a:gd name="T38" fmla="*/ 55 w 256"/>
                <a:gd name="T39" fmla="*/ 104 h 288"/>
                <a:gd name="T40" fmla="*/ 36 w 256"/>
                <a:gd name="T41" fmla="*/ 15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288"/>
                <a:gd name="T65" fmla="*/ 256 w 256"/>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288">
                  <a:moveTo>
                    <a:pt x="26" y="150"/>
                  </a:moveTo>
                  <a:lnTo>
                    <a:pt x="6" y="144"/>
                  </a:lnTo>
                  <a:lnTo>
                    <a:pt x="0" y="190"/>
                  </a:lnTo>
                  <a:lnTo>
                    <a:pt x="6" y="239"/>
                  </a:lnTo>
                  <a:lnTo>
                    <a:pt x="43" y="271"/>
                  </a:lnTo>
                  <a:lnTo>
                    <a:pt x="52" y="288"/>
                  </a:lnTo>
                  <a:lnTo>
                    <a:pt x="99" y="271"/>
                  </a:lnTo>
                  <a:lnTo>
                    <a:pt x="155" y="233"/>
                  </a:lnTo>
                  <a:lnTo>
                    <a:pt x="171" y="148"/>
                  </a:lnTo>
                  <a:lnTo>
                    <a:pt x="207" y="126"/>
                  </a:lnTo>
                  <a:lnTo>
                    <a:pt x="227" y="74"/>
                  </a:lnTo>
                  <a:lnTo>
                    <a:pt x="256" y="60"/>
                  </a:lnTo>
                  <a:lnTo>
                    <a:pt x="218" y="53"/>
                  </a:lnTo>
                  <a:lnTo>
                    <a:pt x="154" y="90"/>
                  </a:lnTo>
                  <a:lnTo>
                    <a:pt x="144" y="54"/>
                  </a:lnTo>
                  <a:lnTo>
                    <a:pt x="88" y="57"/>
                  </a:lnTo>
                  <a:lnTo>
                    <a:pt x="75" y="0"/>
                  </a:lnTo>
                  <a:lnTo>
                    <a:pt x="61" y="15"/>
                  </a:lnTo>
                  <a:lnTo>
                    <a:pt x="65" y="97"/>
                  </a:lnTo>
                  <a:lnTo>
                    <a:pt x="40" y="104"/>
                  </a:lnTo>
                  <a:lnTo>
                    <a:pt x="26" y="150"/>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63" name="Freeform 162"/>
            <p:cNvSpPr>
              <a:spLocks/>
            </p:cNvSpPr>
            <p:nvPr/>
          </p:nvSpPr>
          <p:spPr bwMode="auto">
            <a:xfrm>
              <a:off x="6916738" y="2346325"/>
              <a:ext cx="192087" cy="384175"/>
            </a:xfrm>
            <a:custGeom>
              <a:avLst/>
              <a:gdLst>
                <a:gd name="T0" fmla="*/ 0 w 101"/>
                <a:gd name="T1" fmla="*/ 21 h 202"/>
                <a:gd name="T2" fmla="*/ 100 w 101"/>
                <a:gd name="T3" fmla="*/ 0 h 202"/>
                <a:gd name="T4" fmla="*/ 137 w 101"/>
                <a:gd name="T5" fmla="*/ 55 h 202"/>
                <a:gd name="T6" fmla="*/ 118 w 101"/>
                <a:gd name="T7" fmla="*/ 70 h 202"/>
                <a:gd name="T8" fmla="*/ 126 w 101"/>
                <a:gd name="T9" fmla="*/ 192 h 202"/>
                <a:gd name="T10" fmla="*/ 68 w 101"/>
                <a:gd name="T11" fmla="*/ 202 h 202"/>
                <a:gd name="T12" fmla="*/ 39 w 101"/>
                <a:gd name="T13" fmla="*/ 152 h 202"/>
                <a:gd name="T14" fmla="*/ 38 w 101"/>
                <a:gd name="T15" fmla="*/ 92 h 202"/>
                <a:gd name="T16" fmla="*/ 13 w 101"/>
                <a:gd name="T17" fmla="*/ 74 h 202"/>
                <a:gd name="T18" fmla="*/ 0 w 101"/>
                <a:gd name="T19" fmla="*/ 21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202"/>
                <a:gd name="T32" fmla="*/ 101 w 101"/>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202">
                  <a:moveTo>
                    <a:pt x="0" y="21"/>
                  </a:moveTo>
                  <a:lnTo>
                    <a:pt x="74" y="0"/>
                  </a:lnTo>
                  <a:lnTo>
                    <a:pt x="101" y="55"/>
                  </a:lnTo>
                  <a:lnTo>
                    <a:pt x="87" y="70"/>
                  </a:lnTo>
                  <a:lnTo>
                    <a:pt x="93" y="192"/>
                  </a:lnTo>
                  <a:lnTo>
                    <a:pt x="50" y="202"/>
                  </a:lnTo>
                  <a:lnTo>
                    <a:pt x="29" y="152"/>
                  </a:lnTo>
                  <a:lnTo>
                    <a:pt x="28" y="92"/>
                  </a:lnTo>
                  <a:lnTo>
                    <a:pt x="9" y="74"/>
                  </a:lnTo>
                  <a:lnTo>
                    <a:pt x="0" y="21"/>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64" name="Freeform 163"/>
            <p:cNvSpPr>
              <a:spLocks/>
            </p:cNvSpPr>
            <p:nvPr/>
          </p:nvSpPr>
          <p:spPr bwMode="auto">
            <a:xfrm>
              <a:off x="7008813" y="2647950"/>
              <a:ext cx="411162" cy="201613"/>
            </a:xfrm>
            <a:custGeom>
              <a:avLst/>
              <a:gdLst>
                <a:gd name="T0" fmla="*/ 0 w 216"/>
                <a:gd name="T1" fmla="*/ 42 h 106"/>
                <a:gd name="T2" fmla="*/ 152 w 216"/>
                <a:gd name="T3" fmla="*/ 13 h 106"/>
                <a:gd name="T4" fmla="*/ 169 w 216"/>
                <a:gd name="T5" fmla="*/ 14 h 106"/>
                <a:gd name="T6" fmla="*/ 187 w 216"/>
                <a:gd name="T7" fmla="*/ 0 h 106"/>
                <a:gd name="T8" fmla="*/ 203 w 216"/>
                <a:gd name="T9" fmla="*/ 7 h 106"/>
                <a:gd name="T10" fmla="*/ 184 w 216"/>
                <a:gd name="T11" fmla="*/ 37 h 106"/>
                <a:gd name="T12" fmla="*/ 216 w 216"/>
                <a:gd name="T13" fmla="*/ 35 h 106"/>
                <a:gd name="T14" fmla="*/ 234 w 216"/>
                <a:gd name="T15" fmla="*/ 59 h 106"/>
                <a:gd name="T16" fmla="*/ 257 w 216"/>
                <a:gd name="T17" fmla="*/ 61 h 106"/>
                <a:gd name="T18" fmla="*/ 271 w 216"/>
                <a:gd name="T19" fmla="*/ 57 h 106"/>
                <a:gd name="T20" fmla="*/ 271 w 216"/>
                <a:gd name="T21" fmla="*/ 44 h 106"/>
                <a:gd name="T22" fmla="*/ 245 w 216"/>
                <a:gd name="T23" fmla="*/ 28 h 106"/>
                <a:gd name="T24" fmla="*/ 264 w 216"/>
                <a:gd name="T25" fmla="*/ 27 h 106"/>
                <a:gd name="T26" fmla="*/ 297 w 216"/>
                <a:gd name="T27" fmla="*/ 62 h 106"/>
                <a:gd name="T28" fmla="*/ 265 w 216"/>
                <a:gd name="T29" fmla="*/ 83 h 106"/>
                <a:gd name="T30" fmla="*/ 230 w 216"/>
                <a:gd name="T31" fmla="*/ 73 h 106"/>
                <a:gd name="T32" fmla="*/ 209 w 216"/>
                <a:gd name="T33" fmla="*/ 98 h 106"/>
                <a:gd name="T34" fmla="*/ 164 w 216"/>
                <a:gd name="T35" fmla="*/ 73 h 106"/>
                <a:gd name="T36" fmla="*/ 13 w 216"/>
                <a:gd name="T37" fmla="*/ 106 h 106"/>
                <a:gd name="T38" fmla="*/ 0 w 216"/>
                <a:gd name="T39" fmla="*/ 42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106"/>
                <a:gd name="T62" fmla="*/ 216 w 216"/>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106">
                  <a:moveTo>
                    <a:pt x="0" y="42"/>
                  </a:moveTo>
                  <a:lnTo>
                    <a:pt x="110" y="13"/>
                  </a:lnTo>
                  <a:lnTo>
                    <a:pt x="123" y="14"/>
                  </a:lnTo>
                  <a:lnTo>
                    <a:pt x="137" y="0"/>
                  </a:lnTo>
                  <a:lnTo>
                    <a:pt x="148" y="7"/>
                  </a:lnTo>
                  <a:lnTo>
                    <a:pt x="134" y="37"/>
                  </a:lnTo>
                  <a:lnTo>
                    <a:pt x="157" y="35"/>
                  </a:lnTo>
                  <a:lnTo>
                    <a:pt x="170" y="59"/>
                  </a:lnTo>
                  <a:lnTo>
                    <a:pt x="186" y="61"/>
                  </a:lnTo>
                  <a:lnTo>
                    <a:pt x="197" y="57"/>
                  </a:lnTo>
                  <a:lnTo>
                    <a:pt x="197" y="44"/>
                  </a:lnTo>
                  <a:lnTo>
                    <a:pt x="178" y="28"/>
                  </a:lnTo>
                  <a:lnTo>
                    <a:pt x="192" y="27"/>
                  </a:lnTo>
                  <a:lnTo>
                    <a:pt x="216" y="62"/>
                  </a:lnTo>
                  <a:lnTo>
                    <a:pt x="193" y="83"/>
                  </a:lnTo>
                  <a:lnTo>
                    <a:pt x="167" y="73"/>
                  </a:lnTo>
                  <a:lnTo>
                    <a:pt x="151" y="98"/>
                  </a:lnTo>
                  <a:lnTo>
                    <a:pt x="118" y="73"/>
                  </a:lnTo>
                  <a:lnTo>
                    <a:pt x="9" y="106"/>
                  </a:lnTo>
                  <a:lnTo>
                    <a:pt x="0" y="42"/>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65" name="Freeform 164"/>
            <p:cNvSpPr>
              <a:spLocks/>
            </p:cNvSpPr>
            <p:nvPr/>
          </p:nvSpPr>
          <p:spPr bwMode="auto">
            <a:xfrm>
              <a:off x="7056438" y="2271713"/>
              <a:ext cx="227012" cy="434975"/>
            </a:xfrm>
            <a:custGeom>
              <a:avLst/>
              <a:gdLst>
                <a:gd name="T0" fmla="*/ 34 w 119"/>
                <a:gd name="T1" fmla="*/ 0 h 228"/>
                <a:gd name="T2" fmla="*/ 0 w 119"/>
                <a:gd name="T3" fmla="*/ 40 h 228"/>
                <a:gd name="T4" fmla="*/ 37 w 119"/>
                <a:gd name="T5" fmla="*/ 93 h 228"/>
                <a:gd name="T6" fmla="*/ 15 w 119"/>
                <a:gd name="T7" fmla="*/ 107 h 228"/>
                <a:gd name="T8" fmla="*/ 24 w 119"/>
                <a:gd name="T9" fmla="*/ 228 h 228"/>
                <a:gd name="T10" fmla="*/ 116 w 119"/>
                <a:gd name="T11" fmla="*/ 211 h 228"/>
                <a:gd name="T12" fmla="*/ 141 w 119"/>
                <a:gd name="T13" fmla="*/ 211 h 228"/>
                <a:gd name="T14" fmla="*/ 154 w 119"/>
                <a:gd name="T15" fmla="*/ 198 h 228"/>
                <a:gd name="T16" fmla="*/ 154 w 119"/>
                <a:gd name="T17" fmla="*/ 176 h 228"/>
                <a:gd name="T18" fmla="*/ 165 w 119"/>
                <a:gd name="T19" fmla="*/ 161 h 228"/>
                <a:gd name="T20" fmla="*/ 113 w 119"/>
                <a:gd name="T21" fmla="*/ 144 h 228"/>
                <a:gd name="T22" fmla="*/ 47 w 119"/>
                <a:gd name="T23" fmla="*/ 11 h 228"/>
                <a:gd name="T24" fmla="*/ 34 w 119"/>
                <a:gd name="T25" fmla="*/ 0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8"/>
                <a:gd name="T41" fmla="*/ 119 w 119"/>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8">
                  <a:moveTo>
                    <a:pt x="25" y="0"/>
                  </a:moveTo>
                  <a:lnTo>
                    <a:pt x="0" y="40"/>
                  </a:lnTo>
                  <a:lnTo>
                    <a:pt x="27" y="93"/>
                  </a:lnTo>
                  <a:lnTo>
                    <a:pt x="11" y="107"/>
                  </a:lnTo>
                  <a:lnTo>
                    <a:pt x="17" y="228"/>
                  </a:lnTo>
                  <a:lnTo>
                    <a:pt x="84" y="211"/>
                  </a:lnTo>
                  <a:lnTo>
                    <a:pt x="102" y="211"/>
                  </a:lnTo>
                  <a:lnTo>
                    <a:pt x="112" y="198"/>
                  </a:lnTo>
                  <a:lnTo>
                    <a:pt x="112" y="176"/>
                  </a:lnTo>
                  <a:lnTo>
                    <a:pt x="119" y="161"/>
                  </a:lnTo>
                  <a:lnTo>
                    <a:pt x="82" y="144"/>
                  </a:lnTo>
                  <a:lnTo>
                    <a:pt x="34" y="11"/>
                  </a:lnTo>
                  <a:lnTo>
                    <a:pt x="25" y="0"/>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grpSp>
          <p:nvGrpSpPr>
            <p:cNvPr id="166" name="Group 27"/>
            <p:cNvGrpSpPr>
              <a:grpSpLocks/>
            </p:cNvGrpSpPr>
            <p:nvPr/>
          </p:nvGrpSpPr>
          <p:grpSpPr bwMode="auto">
            <a:xfrm>
              <a:off x="2030693" y="2176832"/>
              <a:ext cx="5263492" cy="2675059"/>
              <a:chOff x="1657" y="1277"/>
              <a:chExt cx="2764" cy="1404"/>
            </a:xfrm>
            <a:solidFill>
              <a:schemeClr val="bg1"/>
            </a:solidFill>
          </p:grpSpPr>
          <p:sp>
            <p:nvSpPr>
              <p:cNvPr id="179" name="Freeform 28"/>
              <p:cNvSpPr>
                <a:spLocks/>
              </p:cNvSpPr>
              <p:nvPr/>
            </p:nvSpPr>
            <p:spPr bwMode="auto">
              <a:xfrm>
                <a:off x="1657" y="1722"/>
                <a:ext cx="388" cy="629"/>
              </a:xfrm>
              <a:custGeom>
                <a:avLst/>
                <a:gdLst>
                  <a:gd name="T0" fmla="*/ 50 w 388"/>
                  <a:gd name="T1" fmla="*/ 0 h 629"/>
                  <a:gd name="T2" fmla="*/ 0 w 388"/>
                  <a:gd name="T3" fmla="*/ 250 h 629"/>
                  <a:gd name="T4" fmla="*/ 264 w 388"/>
                  <a:gd name="T5" fmla="*/ 629 h 629"/>
                  <a:gd name="T6" fmla="*/ 281 w 388"/>
                  <a:gd name="T7" fmla="*/ 613 h 629"/>
                  <a:gd name="T8" fmla="*/ 279 w 388"/>
                  <a:gd name="T9" fmla="*/ 538 h 629"/>
                  <a:gd name="T10" fmla="*/ 312 w 388"/>
                  <a:gd name="T11" fmla="*/ 544 h 629"/>
                  <a:gd name="T12" fmla="*/ 346 w 388"/>
                  <a:gd name="T13" fmla="*/ 313 h 629"/>
                  <a:gd name="T14" fmla="*/ 369 w 388"/>
                  <a:gd name="T15" fmla="*/ 157 h 629"/>
                  <a:gd name="T16" fmla="*/ 376 w 388"/>
                  <a:gd name="T17" fmla="*/ 110 h 629"/>
                  <a:gd name="T18" fmla="*/ 388 w 388"/>
                  <a:gd name="T19" fmla="*/ 67 h 629"/>
                  <a:gd name="T20" fmla="*/ 214 w 388"/>
                  <a:gd name="T21" fmla="*/ 38 h 629"/>
                  <a:gd name="T22" fmla="*/ 50 w 388"/>
                  <a:gd name="T23" fmla="*/ 0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8"/>
                  <a:gd name="T37" fmla="*/ 0 h 629"/>
                  <a:gd name="T38" fmla="*/ 388 w 388"/>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8" h="629">
                    <a:moveTo>
                      <a:pt x="50" y="0"/>
                    </a:moveTo>
                    <a:lnTo>
                      <a:pt x="0" y="250"/>
                    </a:lnTo>
                    <a:lnTo>
                      <a:pt x="264" y="629"/>
                    </a:lnTo>
                    <a:lnTo>
                      <a:pt x="281" y="613"/>
                    </a:lnTo>
                    <a:lnTo>
                      <a:pt x="279" y="538"/>
                    </a:lnTo>
                    <a:lnTo>
                      <a:pt x="312" y="544"/>
                    </a:lnTo>
                    <a:lnTo>
                      <a:pt x="346" y="313"/>
                    </a:lnTo>
                    <a:lnTo>
                      <a:pt x="369" y="157"/>
                    </a:lnTo>
                    <a:lnTo>
                      <a:pt x="376" y="110"/>
                    </a:lnTo>
                    <a:lnTo>
                      <a:pt x="388" y="67"/>
                    </a:lnTo>
                    <a:lnTo>
                      <a:pt x="214" y="38"/>
                    </a:lnTo>
                    <a:lnTo>
                      <a:pt x="50" y="0"/>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80" name="Freeform 29"/>
              <p:cNvSpPr>
                <a:spLocks/>
              </p:cNvSpPr>
              <p:nvPr/>
            </p:nvSpPr>
            <p:spPr bwMode="auto">
              <a:xfrm>
                <a:off x="1978" y="1791"/>
                <a:ext cx="324" cy="449"/>
              </a:xfrm>
              <a:custGeom>
                <a:avLst/>
                <a:gdLst>
                  <a:gd name="T0" fmla="*/ 60 w 324"/>
                  <a:gd name="T1" fmla="*/ 0 h 449"/>
                  <a:gd name="T2" fmla="*/ 219 w 324"/>
                  <a:gd name="T3" fmla="*/ 23 h 449"/>
                  <a:gd name="T4" fmla="*/ 208 w 324"/>
                  <a:gd name="T5" fmla="*/ 109 h 449"/>
                  <a:gd name="T6" fmla="*/ 324 w 324"/>
                  <a:gd name="T7" fmla="*/ 121 h 449"/>
                  <a:gd name="T8" fmla="*/ 292 w 324"/>
                  <a:gd name="T9" fmla="*/ 449 h 449"/>
                  <a:gd name="T10" fmla="*/ 0 w 324"/>
                  <a:gd name="T11" fmla="*/ 415 h 449"/>
                  <a:gd name="T12" fmla="*/ 30 w 324"/>
                  <a:gd name="T13" fmla="*/ 205 h 449"/>
                  <a:gd name="T14" fmla="*/ 60 w 324"/>
                  <a:gd name="T15" fmla="*/ 0 h 449"/>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49"/>
                  <a:gd name="T26" fmla="*/ 324 w 324"/>
                  <a:gd name="T27" fmla="*/ 449 h 4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49">
                    <a:moveTo>
                      <a:pt x="60" y="0"/>
                    </a:moveTo>
                    <a:lnTo>
                      <a:pt x="219" y="23"/>
                    </a:lnTo>
                    <a:lnTo>
                      <a:pt x="208" y="109"/>
                    </a:lnTo>
                    <a:lnTo>
                      <a:pt x="324" y="121"/>
                    </a:lnTo>
                    <a:lnTo>
                      <a:pt x="292" y="449"/>
                    </a:lnTo>
                    <a:lnTo>
                      <a:pt x="0" y="415"/>
                    </a:lnTo>
                    <a:lnTo>
                      <a:pt x="30" y="205"/>
                    </a:lnTo>
                    <a:lnTo>
                      <a:pt x="60" y="0"/>
                    </a:lnTo>
                    <a:close/>
                  </a:path>
                </a:pathLst>
              </a:custGeom>
              <a:grpFill/>
              <a:ln w="12700">
                <a:solidFill>
                  <a:schemeClr val="bg1">
                    <a:lumMod val="50000"/>
                  </a:schemeClr>
                </a:solidFill>
                <a:round/>
                <a:headEnd/>
                <a:tailEnd/>
              </a:ln>
            </p:spPr>
            <p:txBody>
              <a:bodyPr/>
              <a:lstStyle/>
              <a:p>
                <a:pPr>
                  <a:defRPr/>
                </a:pPr>
                <a:endParaRPr lang="en-GB" dirty="0"/>
              </a:p>
            </p:txBody>
          </p:sp>
          <p:sp>
            <p:nvSpPr>
              <p:cNvPr id="181" name="Freeform 30"/>
              <p:cNvSpPr>
                <a:spLocks/>
              </p:cNvSpPr>
              <p:nvPr/>
            </p:nvSpPr>
            <p:spPr bwMode="auto">
              <a:xfrm>
                <a:off x="2183" y="1571"/>
                <a:ext cx="415" cy="365"/>
              </a:xfrm>
              <a:custGeom>
                <a:avLst/>
                <a:gdLst>
                  <a:gd name="T0" fmla="*/ 40 w 415"/>
                  <a:gd name="T1" fmla="*/ 0 h 365"/>
                  <a:gd name="T2" fmla="*/ 25 w 415"/>
                  <a:gd name="T3" fmla="*/ 136 h 365"/>
                  <a:gd name="T4" fmla="*/ 0 w 415"/>
                  <a:gd name="T5" fmla="*/ 331 h 365"/>
                  <a:gd name="T6" fmla="*/ 120 w 415"/>
                  <a:gd name="T7" fmla="*/ 342 h 365"/>
                  <a:gd name="T8" fmla="*/ 401 w 415"/>
                  <a:gd name="T9" fmla="*/ 365 h 365"/>
                  <a:gd name="T10" fmla="*/ 415 w 415"/>
                  <a:gd name="T11" fmla="*/ 37 h 365"/>
                  <a:gd name="T12" fmla="*/ 40 w 415"/>
                  <a:gd name="T13" fmla="*/ 0 h 365"/>
                  <a:gd name="T14" fmla="*/ 0 60000 65536"/>
                  <a:gd name="T15" fmla="*/ 0 60000 65536"/>
                  <a:gd name="T16" fmla="*/ 0 60000 65536"/>
                  <a:gd name="T17" fmla="*/ 0 60000 65536"/>
                  <a:gd name="T18" fmla="*/ 0 60000 65536"/>
                  <a:gd name="T19" fmla="*/ 0 60000 65536"/>
                  <a:gd name="T20" fmla="*/ 0 60000 65536"/>
                  <a:gd name="T21" fmla="*/ 0 w 415"/>
                  <a:gd name="T22" fmla="*/ 0 h 365"/>
                  <a:gd name="T23" fmla="*/ 415 w 415"/>
                  <a:gd name="T24" fmla="*/ 365 h 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365">
                    <a:moveTo>
                      <a:pt x="40" y="0"/>
                    </a:moveTo>
                    <a:lnTo>
                      <a:pt x="25" y="136"/>
                    </a:lnTo>
                    <a:lnTo>
                      <a:pt x="0" y="331"/>
                    </a:lnTo>
                    <a:lnTo>
                      <a:pt x="120" y="342"/>
                    </a:lnTo>
                    <a:lnTo>
                      <a:pt x="401" y="365"/>
                    </a:lnTo>
                    <a:lnTo>
                      <a:pt x="415" y="37"/>
                    </a:lnTo>
                    <a:lnTo>
                      <a:pt x="40" y="0"/>
                    </a:lnTo>
                    <a:close/>
                  </a:path>
                </a:pathLst>
              </a:custGeom>
              <a:grpFill/>
              <a:ln w="12700">
                <a:solidFill>
                  <a:schemeClr val="bg1">
                    <a:lumMod val="50000"/>
                  </a:schemeClr>
                </a:solidFill>
                <a:round/>
                <a:headEnd/>
                <a:tailEnd/>
              </a:ln>
            </p:spPr>
            <p:txBody>
              <a:bodyPr/>
              <a:lstStyle/>
              <a:p>
                <a:pPr>
                  <a:defRPr/>
                </a:pPr>
                <a:endParaRPr lang="en-GB" dirty="0"/>
              </a:p>
            </p:txBody>
          </p:sp>
          <p:sp>
            <p:nvSpPr>
              <p:cNvPr id="182" name="Freeform 31"/>
              <p:cNvSpPr>
                <a:spLocks/>
              </p:cNvSpPr>
              <p:nvPr/>
            </p:nvSpPr>
            <p:spPr bwMode="auto">
              <a:xfrm>
                <a:off x="2267" y="1912"/>
                <a:ext cx="433" cy="347"/>
              </a:xfrm>
              <a:custGeom>
                <a:avLst/>
                <a:gdLst>
                  <a:gd name="T0" fmla="*/ 36 w 433"/>
                  <a:gd name="T1" fmla="*/ 0 h 347"/>
                  <a:gd name="T2" fmla="*/ 14 w 433"/>
                  <a:gd name="T3" fmla="*/ 208 h 347"/>
                  <a:gd name="T4" fmla="*/ 0 w 433"/>
                  <a:gd name="T5" fmla="*/ 328 h 347"/>
                  <a:gd name="T6" fmla="*/ 216 w 433"/>
                  <a:gd name="T7" fmla="*/ 339 h 347"/>
                  <a:gd name="T8" fmla="*/ 423 w 433"/>
                  <a:gd name="T9" fmla="*/ 347 h 347"/>
                  <a:gd name="T10" fmla="*/ 430 w 433"/>
                  <a:gd name="T11" fmla="*/ 184 h 347"/>
                  <a:gd name="T12" fmla="*/ 433 w 433"/>
                  <a:gd name="T13" fmla="*/ 26 h 347"/>
                  <a:gd name="T14" fmla="*/ 315 w 433"/>
                  <a:gd name="T15" fmla="*/ 23 h 347"/>
                  <a:gd name="T16" fmla="*/ 36 w 433"/>
                  <a:gd name="T17" fmla="*/ 0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47"/>
                  <a:gd name="T29" fmla="*/ 433 w 433"/>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47">
                    <a:moveTo>
                      <a:pt x="36" y="0"/>
                    </a:moveTo>
                    <a:lnTo>
                      <a:pt x="14" y="208"/>
                    </a:lnTo>
                    <a:lnTo>
                      <a:pt x="0" y="328"/>
                    </a:lnTo>
                    <a:lnTo>
                      <a:pt x="216" y="339"/>
                    </a:lnTo>
                    <a:lnTo>
                      <a:pt x="423" y="347"/>
                    </a:lnTo>
                    <a:lnTo>
                      <a:pt x="430" y="184"/>
                    </a:lnTo>
                    <a:lnTo>
                      <a:pt x="433" y="26"/>
                    </a:lnTo>
                    <a:lnTo>
                      <a:pt x="315" y="23"/>
                    </a:lnTo>
                    <a:lnTo>
                      <a:pt x="36" y="0"/>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83" name="Freeform 32"/>
              <p:cNvSpPr>
                <a:spLocks/>
              </p:cNvSpPr>
              <p:nvPr/>
            </p:nvSpPr>
            <p:spPr bwMode="auto">
              <a:xfrm>
                <a:off x="1877" y="2203"/>
                <a:ext cx="393" cy="469"/>
              </a:xfrm>
              <a:custGeom>
                <a:avLst/>
                <a:gdLst>
                  <a:gd name="T0" fmla="*/ 100 w 393"/>
                  <a:gd name="T1" fmla="*/ 0 h 469"/>
                  <a:gd name="T2" fmla="*/ 92 w 393"/>
                  <a:gd name="T3" fmla="*/ 61 h 469"/>
                  <a:gd name="T4" fmla="*/ 58 w 393"/>
                  <a:gd name="T5" fmla="*/ 54 h 469"/>
                  <a:gd name="T6" fmla="*/ 61 w 393"/>
                  <a:gd name="T7" fmla="*/ 133 h 469"/>
                  <a:gd name="T8" fmla="*/ 44 w 393"/>
                  <a:gd name="T9" fmla="*/ 148 h 469"/>
                  <a:gd name="T10" fmla="*/ 68 w 393"/>
                  <a:gd name="T11" fmla="*/ 197 h 469"/>
                  <a:gd name="T12" fmla="*/ 44 w 393"/>
                  <a:gd name="T13" fmla="*/ 218 h 469"/>
                  <a:gd name="T14" fmla="*/ 31 w 393"/>
                  <a:gd name="T15" fmla="*/ 253 h 469"/>
                  <a:gd name="T16" fmla="*/ 12 w 393"/>
                  <a:gd name="T17" fmla="*/ 287 h 469"/>
                  <a:gd name="T18" fmla="*/ 26 w 393"/>
                  <a:gd name="T19" fmla="*/ 307 h 469"/>
                  <a:gd name="T20" fmla="*/ 3 w 393"/>
                  <a:gd name="T21" fmla="*/ 315 h 469"/>
                  <a:gd name="T22" fmla="*/ 0 w 393"/>
                  <a:gd name="T23" fmla="*/ 347 h 469"/>
                  <a:gd name="T24" fmla="*/ 221 w 393"/>
                  <a:gd name="T25" fmla="*/ 467 h 469"/>
                  <a:gd name="T26" fmla="*/ 346 w 393"/>
                  <a:gd name="T27" fmla="*/ 469 h 469"/>
                  <a:gd name="T28" fmla="*/ 393 w 393"/>
                  <a:gd name="T29" fmla="*/ 37 h 469"/>
                  <a:gd name="T30" fmla="*/ 100 w 393"/>
                  <a:gd name="T31" fmla="*/ 0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3"/>
                  <a:gd name="T49" fmla="*/ 0 h 469"/>
                  <a:gd name="T50" fmla="*/ 393 w 393"/>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3" h="469">
                    <a:moveTo>
                      <a:pt x="100" y="0"/>
                    </a:moveTo>
                    <a:lnTo>
                      <a:pt x="92" y="61"/>
                    </a:lnTo>
                    <a:lnTo>
                      <a:pt x="58" y="54"/>
                    </a:lnTo>
                    <a:lnTo>
                      <a:pt x="61" y="133"/>
                    </a:lnTo>
                    <a:lnTo>
                      <a:pt x="44" y="148"/>
                    </a:lnTo>
                    <a:lnTo>
                      <a:pt x="68" y="197"/>
                    </a:lnTo>
                    <a:lnTo>
                      <a:pt x="44" y="218"/>
                    </a:lnTo>
                    <a:lnTo>
                      <a:pt x="31" y="253"/>
                    </a:lnTo>
                    <a:lnTo>
                      <a:pt x="12" y="287"/>
                    </a:lnTo>
                    <a:lnTo>
                      <a:pt x="26" y="307"/>
                    </a:lnTo>
                    <a:lnTo>
                      <a:pt x="3" y="315"/>
                    </a:lnTo>
                    <a:lnTo>
                      <a:pt x="0" y="347"/>
                    </a:lnTo>
                    <a:lnTo>
                      <a:pt x="221" y="467"/>
                    </a:lnTo>
                    <a:lnTo>
                      <a:pt x="346" y="469"/>
                    </a:lnTo>
                    <a:lnTo>
                      <a:pt x="393" y="37"/>
                    </a:lnTo>
                    <a:lnTo>
                      <a:pt x="100" y="0"/>
                    </a:lnTo>
                    <a:close/>
                  </a:path>
                </a:pathLst>
              </a:custGeom>
              <a:grpFill/>
              <a:ln w="12700">
                <a:solidFill>
                  <a:schemeClr val="bg1">
                    <a:lumMod val="50000"/>
                  </a:schemeClr>
                </a:solidFill>
                <a:round/>
                <a:headEnd/>
                <a:tailEnd/>
              </a:ln>
            </p:spPr>
            <p:txBody>
              <a:bodyPr/>
              <a:lstStyle/>
              <a:p>
                <a:pPr>
                  <a:defRPr/>
                </a:pPr>
                <a:endParaRPr lang="en-GB" dirty="0"/>
              </a:p>
            </p:txBody>
          </p:sp>
          <p:sp>
            <p:nvSpPr>
              <p:cNvPr id="184" name="Freeform 33"/>
              <p:cNvSpPr>
                <a:spLocks/>
              </p:cNvSpPr>
              <p:nvPr/>
            </p:nvSpPr>
            <p:spPr bwMode="auto">
              <a:xfrm>
                <a:off x="2220" y="2236"/>
                <a:ext cx="417" cy="445"/>
              </a:xfrm>
              <a:custGeom>
                <a:avLst/>
                <a:gdLst>
                  <a:gd name="T0" fmla="*/ 50 w 417"/>
                  <a:gd name="T1" fmla="*/ 0 h 445"/>
                  <a:gd name="T2" fmla="*/ 417 w 417"/>
                  <a:gd name="T3" fmla="*/ 18 h 445"/>
                  <a:gd name="T4" fmla="*/ 399 w 417"/>
                  <a:gd name="T5" fmla="*/ 411 h 445"/>
                  <a:gd name="T6" fmla="*/ 280 w 417"/>
                  <a:gd name="T7" fmla="*/ 403 h 445"/>
                  <a:gd name="T8" fmla="*/ 168 w 417"/>
                  <a:gd name="T9" fmla="*/ 400 h 445"/>
                  <a:gd name="T10" fmla="*/ 168 w 417"/>
                  <a:gd name="T11" fmla="*/ 415 h 445"/>
                  <a:gd name="T12" fmla="*/ 75 w 417"/>
                  <a:gd name="T13" fmla="*/ 415 h 445"/>
                  <a:gd name="T14" fmla="*/ 70 w 417"/>
                  <a:gd name="T15" fmla="*/ 445 h 445"/>
                  <a:gd name="T16" fmla="*/ 0 w 417"/>
                  <a:gd name="T17" fmla="*/ 435 h 445"/>
                  <a:gd name="T18" fmla="*/ 39 w 417"/>
                  <a:gd name="T19" fmla="*/ 102 h 445"/>
                  <a:gd name="T20" fmla="*/ 50 w 417"/>
                  <a:gd name="T21" fmla="*/ 0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7"/>
                  <a:gd name="T34" fmla="*/ 0 h 445"/>
                  <a:gd name="T35" fmla="*/ 417 w 417"/>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7" h="445">
                    <a:moveTo>
                      <a:pt x="50" y="0"/>
                    </a:moveTo>
                    <a:lnTo>
                      <a:pt x="417" y="18"/>
                    </a:lnTo>
                    <a:lnTo>
                      <a:pt x="399" y="411"/>
                    </a:lnTo>
                    <a:lnTo>
                      <a:pt x="280" y="403"/>
                    </a:lnTo>
                    <a:lnTo>
                      <a:pt x="168" y="400"/>
                    </a:lnTo>
                    <a:lnTo>
                      <a:pt x="168" y="415"/>
                    </a:lnTo>
                    <a:lnTo>
                      <a:pt x="75" y="415"/>
                    </a:lnTo>
                    <a:lnTo>
                      <a:pt x="70" y="445"/>
                    </a:lnTo>
                    <a:lnTo>
                      <a:pt x="0" y="435"/>
                    </a:lnTo>
                    <a:lnTo>
                      <a:pt x="39" y="102"/>
                    </a:lnTo>
                    <a:lnTo>
                      <a:pt x="50" y="0"/>
                    </a:lnTo>
                    <a:close/>
                  </a:path>
                </a:pathLst>
              </a:custGeom>
              <a:grpFill/>
              <a:ln w="12700">
                <a:solidFill>
                  <a:schemeClr val="bg1">
                    <a:lumMod val="50000"/>
                  </a:schemeClr>
                </a:solidFill>
                <a:round/>
                <a:headEnd/>
                <a:tailEnd/>
              </a:ln>
            </p:spPr>
            <p:txBody>
              <a:bodyPr/>
              <a:lstStyle/>
              <a:p>
                <a:pPr>
                  <a:defRPr/>
                </a:pPr>
                <a:endParaRPr lang="en-GB" dirty="0"/>
              </a:p>
            </p:txBody>
          </p:sp>
          <p:sp>
            <p:nvSpPr>
              <p:cNvPr id="185" name="Freeform 34"/>
              <p:cNvSpPr>
                <a:spLocks/>
              </p:cNvSpPr>
              <p:nvPr/>
            </p:nvSpPr>
            <p:spPr bwMode="auto">
              <a:xfrm>
                <a:off x="2599" y="1277"/>
                <a:ext cx="407" cy="256"/>
              </a:xfrm>
              <a:custGeom>
                <a:avLst/>
                <a:gdLst>
                  <a:gd name="T0" fmla="*/ 1 w 407"/>
                  <a:gd name="T1" fmla="*/ 0 h 256"/>
                  <a:gd name="T2" fmla="*/ 342 w 407"/>
                  <a:gd name="T3" fmla="*/ 8 h 256"/>
                  <a:gd name="T4" fmla="*/ 367 w 407"/>
                  <a:gd name="T5" fmla="*/ 83 h 256"/>
                  <a:gd name="T6" fmla="*/ 391 w 407"/>
                  <a:gd name="T7" fmla="*/ 141 h 256"/>
                  <a:gd name="T8" fmla="*/ 407 w 407"/>
                  <a:gd name="T9" fmla="*/ 235 h 256"/>
                  <a:gd name="T10" fmla="*/ 397 w 407"/>
                  <a:gd name="T11" fmla="*/ 256 h 256"/>
                  <a:gd name="T12" fmla="*/ 272 w 407"/>
                  <a:gd name="T13" fmla="*/ 253 h 256"/>
                  <a:gd name="T14" fmla="*/ 0 w 407"/>
                  <a:gd name="T15" fmla="*/ 248 h 256"/>
                  <a:gd name="T16" fmla="*/ 1 w 407"/>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7"/>
                  <a:gd name="T28" fmla="*/ 0 h 256"/>
                  <a:gd name="T29" fmla="*/ 407 w 40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7" h="256">
                    <a:moveTo>
                      <a:pt x="1" y="0"/>
                    </a:moveTo>
                    <a:lnTo>
                      <a:pt x="342" y="8"/>
                    </a:lnTo>
                    <a:lnTo>
                      <a:pt x="367" y="83"/>
                    </a:lnTo>
                    <a:lnTo>
                      <a:pt x="391" y="141"/>
                    </a:lnTo>
                    <a:lnTo>
                      <a:pt x="407" y="235"/>
                    </a:lnTo>
                    <a:lnTo>
                      <a:pt x="397" y="256"/>
                    </a:lnTo>
                    <a:lnTo>
                      <a:pt x="272" y="253"/>
                    </a:lnTo>
                    <a:lnTo>
                      <a:pt x="0" y="248"/>
                    </a:lnTo>
                    <a:lnTo>
                      <a:pt x="1" y="0"/>
                    </a:lnTo>
                    <a:close/>
                  </a:path>
                </a:pathLst>
              </a:custGeom>
              <a:grpFill/>
              <a:ln w="12700">
                <a:solidFill>
                  <a:schemeClr val="bg1">
                    <a:lumMod val="50000"/>
                  </a:schemeClr>
                </a:solidFill>
                <a:round/>
                <a:headEnd/>
                <a:tailEnd/>
              </a:ln>
            </p:spPr>
            <p:txBody>
              <a:bodyPr/>
              <a:lstStyle/>
              <a:p>
                <a:pPr>
                  <a:defRPr/>
                </a:pPr>
                <a:endParaRPr lang="en-GB" dirty="0"/>
              </a:p>
            </p:txBody>
          </p:sp>
          <p:sp>
            <p:nvSpPr>
              <p:cNvPr id="186" name="Freeform 35"/>
              <p:cNvSpPr>
                <a:spLocks/>
              </p:cNvSpPr>
              <p:nvPr/>
            </p:nvSpPr>
            <p:spPr bwMode="auto">
              <a:xfrm>
                <a:off x="2588" y="1524"/>
                <a:ext cx="428" cy="300"/>
              </a:xfrm>
              <a:custGeom>
                <a:avLst/>
                <a:gdLst>
                  <a:gd name="T0" fmla="*/ 8 w 428"/>
                  <a:gd name="T1" fmla="*/ 0 h 300"/>
                  <a:gd name="T2" fmla="*/ 7 w 428"/>
                  <a:gd name="T3" fmla="*/ 116 h 300"/>
                  <a:gd name="T4" fmla="*/ 0 w 428"/>
                  <a:gd name="T5" fmla="*/ 252 h 300"/>
                  <a:gd name="T6" fmla="*/ 311 w 428"/>
                  <a:gd name="T7" fmla="*/ 257 h 300"/>
                  <a:gd name="T8" fmla="*/ 344 w 428"/>
                  <a:gd name="T9" fmla="*/ 276 h 300"/>
                  <a:gd name="T10" fmla="*/ 367 w 428"/>
                  <a:gd name="T11" fmla="*/ 250 h 300"/>
                  <a:gd name="T12" fmla="*/ 428 w 428"/>
                  <a:gd name="T13" fmla="*/ 300 h 300"/>
                  <a:gd name="T14" fmla="*/ 419 w 428"/>
                  <a:gd name="T15" fmla="*/ 248 h 300"/>
                  <a:gd name="T16" fmla="*/ 425 w 428"/>
                  <a:gd name="T17" fmla="*/ 208 h 300"/>
                  <a:gd name="T18" fmla="*/ 428 w 428"/>
                  <a:gd name="T19" fmla="*/ 71 h 300"/>
                  <a:gd name="T20" fmla="*/ 401 w 428"/>
                  <a:gd name="T21" fmla="*/ 42 h 300"/>
                  <a:gd name="T22" fmla="*/ 412 w 428"/>
                  <a:gd name="T23" fmla="*/ 4 h 300"/>
                  <a:gd name="T24" fmla="*/ 208 w 428"/>
                  <a:gd name="T25" fmla="*/ 3 h 300"/>
                  <a:gd name="T26" fmla="*/ 8 w 428"/>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8"/>
                  <a:gd name="T43" fmla="*/ 0 h 300"/>
                  <a:gd name="T44" fmla="*/ 428 w 428"/>
                  <a:gd name="T45" fmla="*/ 300 h 3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8" h="300">
                    <a:moveTo>
                      <a:pt x="8" y="0"/>
                    </a:moveTo>
                    <a:lnTo>
                      <a:pt x="7" y="116"/>
                    </a:lnTo>
                    <a:lnTo>
                      <a:pt x="0" y="252"/>
                    </a:lnTo>
                    <a:lnTo>
                      <a:pt x="311" y="257"/>
                    </a:lnTo>
                    <a:lnTo>
                      <a:pt x="344" y="276"/>
                    </a:lnTo>
                    <a:lnTo>
                      <a:pt x="367" y="250"/>
                    </a:lnTo>
                    <a:lnTo>
                      <a:pt x="428" y="300"/>
                    </a:lnTo>
                    <a:lnTo>
                      <a:pt x="419" y="248"/>
                    </a:lnTo>
                    <a:lnTo>
                      <a:pt x="425" y="208"/>
                    </a:lnTo>
                    <a:lnTo>
                      <a:pt x="428" y="71"/>
                    </a:lnTo>
                    <a:lnTo>
                      <a:pt x="401" y="42"/>
                    </a:lnTo>
                    <a:lnTo>
                      <a:pt x="412" y="4"/>
                    </a:lnTo>
                    <a:lnTo>
                      <a:pt x="208" y="3"/>
                    </a:lnTo>
                    <a:lnTo>
                      <a:pt x="8" y="0"/>
                    </a:lnTo>
                    <a:close/>
                  </a:path>
                </a:pathLst>
              </a:custGeom>
              <a:grpFill/>
              <a:ln w="12700">
                <a:solidFill>
                  <a:schemeClr val="bg1">
                    <a:lumMod val="50000"/>
                  </a:schemeClr>
                </a:solidFill>
                <a:round/>
                <a:headEnd/>
                <a:tailEnd/>
              </a:ln>
            </p:spPr>
            <p:txBody>
              <a:bodyPr/>
              <a:lstStyle/>
              <a:p>
                <a:pPr>
                  <a:defRPr/>
                </a:pPr>
                <a:endParaRPr lang="en-GB" dirty="0"/>
              </a:p>
            </p:txBody>
          </p:sp>
          <p:sp>
            <p:nvSpPr>
              <p:cNvPr id="187" name="Freeform 36"/>
              <p:cNvSpPr>
                <a:spLocks/>
              </p:cNvSpPr>
              <p:nvPr/>
            </p:nvSpPr>
            <p:spPr bwMode="auto">
              <a:xfrm>
                <a:off x="2582" y="1773"/>
                <a:ext cx="510" cy="247"/>
              </a:xfrm>
              <a:custGeom>
                <a:avLst/>
                <a:gdLst>
                  <a:gd name="T0" fmla="*/ 5 w 510"/>
                  <a:gd name="T1" fmla="*/ 0 h 247"/>
                  <a:gd name="T2" fmla="*/ 0 w 510"/>
                  <a:gd name="T3" fmla="*/ 163 h 247"/>
                  <a:gd name="T4" fmla="*/ 115 w 510"/>
                  <a:gd name="T5" fmla="*/ 167 h 247"/>
                  <a:gd name="T6" fmla="*/ 114 w 510"/>
                  <a:gd name="T7" fmla="*/ 247 h 247"/>
                  <a:gd name="T8" fmla="*/ 269 w 510"/>
                  <a:gd name="T9" fmla="*/ 245 h 247"/>
                  <a:gd name="T10" fmla="*/ 408 w 510"/>
                  <a:gd name="T11" fmla="*/ 242 h 247"/>
                  <a:gd name="T12" fmla="*/ 510 w 510"/>
                  <a:gd name="T13" fmla="*/ 245 h 247"/>
                  <a:gd name="T14" fmla="*/ 478 w 510"/>
                  <a:gd name="T15" fmla="*/ 175 h 247"/>
                  <a:gd name="T16" fmla="*/ 456 w 510"/>
                  <a:gd name="T17" fmla="*/ 110 h 247"/>
                  <a:gd name="T18" fmla="*/ 432 w 510"/>
                  <a:gd name="T19" fmla="*/ 43 h 247"/>
                  <a:gd name="T20" fmla="*/ 374 w 510"/>
                  <a:gd name="T21" fmla="*/ 1 h 247"/>
                  <a:gd name="T22" fmla="*/ 348 w 510"/>
                  <a:gd name="T23" fmla="*/ 26 h 247"/>
                  <a:gd name="T24" fmla="*/ 316 w 510"/>
                  <a:gd name="T25" fmla="*/ 8 h 247"/>
                  <a:gd name="T26" fmla="*/ 177 w 510"/>
                  <a:gd name="T27" fmla="*/ 3 h 247"/>
                  <a:gd name="T28" fmla="*/ 5 w 510"/>
                  <a:gd name="T29" fmla="*/ 0 h 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0"/>
                  <a:gd name="T46" fmla="*/ 0 h 247"/>
                  <a:gd name="T47" fmla="*/ 510 w 510"/>
                  <a:gd name="T48" fmla="*/ 247 h 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0" h="247">
                    <a:moveTo>
                      <a:pt x="5" y="0"/>
                    </a:moveTo>
                    <a:lnTo>
                      <a:pt x="0" y="163"/>
                    </a:lnTo>
                    <a:lnTo>
                      <a:pt x="115" y="167"/>
                    </a:lnTo>
                    <a:lnTo>
                      <a:pt x="114" y="247"/>
                    </a:lnTo>
                    <a:lnTo>
                      <a:pt x="269" y="245"/>
                    </a:lnTo>
                    <a:lnTo>
                      <a:pt x="408" y="242"/>
                    </a:lnTo>
                    <a:lnTo>
                      <a:pt x="510" y="245"/>
                    </a:lnTo>
                    <a:lnTo>
                      <a:pt x="478" y="175"/>
                    </a:lnTo>
                    <a:lnTo>
                      <a:pt x="456" y="110"/>
                    </a:lnTo>
                    <a:lnTo>
                      <a:pt x="432" y="43"/>
                    </a:lnTo>
                    <a:lnTo>
                      <a:pt x="374" y="1"/>
                    </a:lnTo>
                    <a:lnTo>
                      <a:pt x="348" y="26"/>
                    </a:lnTo>
                    <a:lnTo>
                      <a:pt x="316" y="8"/>
                    </a:lnTo>
                    <a:lnTo>
                      <a:pt x="177" y="3"/>
                    </a:lnTo>
                    <a:lnTo>
                      <a:pt x="5" y="0"/>
                    </a:lnTo>
                    <a:close/>
                  </a:path>
                </a:pathLst>
              </a:custGeom>
              <a:grpFill/>
              <a:ln w="12700">
                <a:solidFill>
                  <a:schemeClr val="bg1">
                    <a:lumMod val="50000"/>
                  </a:schemeClr>
                </a:solidFill>
                <a:round/>
                <a:headEnd/>
                <a:tailEnd/>
              </a:ln>
            </p:spPr>
            <p:txBody>
              <a:bodyPr/>
              <a:lstStyle/>
              <a:p>
                <a:pPr>
                  <a:defRPr/>
                </a:pPr>
                <a:endParaRPr lang="en-GB" dirty="0"/>
              </a:p>
            </p:txBody>
          </p:sp>
          <p:sp>
            <p:nvSpPr>
              <p:cNvPr id="188" name="Freeform 37"/>
              <p:cNvSpPr>
                <a:spLocks/>
              </p:cNvSpPr>
              <p:nvPr/>
            </p:nvSpPr>
            <p:spPr bwMode="auto">
              <a:xfrm>
                <a:off x="2690" y="2014"/>
                <a:ext cx="449" cy="246"/>
              </a:xfrm>
              <a:custGeom>
                <a:avLst/>
                <a:gdLst>
                  <a:gd name="T0" fmla="*/ 5 w 449"/>
                  <a:gd name="T1" fmla="*/ 2 h 246"/>
                  <a:gd name="T2" fmla="*/ 3 w 449"/>
                  <a:gd name="T3" fmla="*/ 143 h 246"/>
                  <a:gd name="T4" fmla="*/ 0 w 449"/>
                  <a:gd name="T5" fmla="*/ 243 h 246"/>
                  <a:gd name="T6" fmla="*/ 449 w 449"/>
                  <a:gd name="T7" fmla="*/ 246 h 246"/>
                  <a:gd name="T8" fmla="*/ 440 w 449"/>
                  <a:gd name="T9" fmla="*/ 118 h 246"/>
                  <a:gd name="T10" fmla="*/ 440 w 449"/>
                  <a:gd name="T11" fmla="*/ 69 h 246"/>
                  <a:gd name="T12" fmla="*/ 404 w 449"/>
                  <a:gd name="T13" fmla="*/ 40 h 246"/>
                  <a:gd name="T14" fmla="*/ 415 w 449"/>
                  <a:gd name="T15" fmla="*/ 14 h 246"/>
                  <a:gd name="T16" fmla="*/ 399 w 449"/>
                  <a:gd name="T17" fmla="*/ 0 h 246"/>
                  <a:gd name="T18" fmla="*/ 196 w 449"/>
                  <a:gd name="T19" fmla="*/ 2 h 246"/>
                  <a:gd name="T20" fmla="*/ 5 w 449"/>
                  <a:gd name="T21" fmla="*/ 2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46"/>
                  <a:gd name="T35" fmla="*/ 449 w 449"/>
                  <a:gd name="T36" fmla="*/ 246 h 2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46">
                    <a:moveTo>
                      <a:pt x="5" y="2"/>
                    </a:moveTo>
                    <a:lnTo>
                      <a:pt x="3" y="143"/>
                    </a:lnTo>
                    <a:lnTo>
                      <a:pt x="0" y="243"/>
                    </a:lnTo>
                    <a:lnTo>
                      <a:pt x="449" y="246"/>
                    </a:lnTo>
                    <a:lnTo>
                      <a:pt x="440" y="118"/>
                    </a:lnTo>
                    <a:lnTo>
                      <a:pt x="440" y="69"/>
                    </a:lnTo>
                    <a:lnTo>
                      <a:pt x="404" y="40"/>
                    </a:lnTo>
                    <a:lnTo>
                      <a:pt x="415" y="14"/>
                    </a:lnTo>
                    <a:lnTo>
                      <a:pt x="399" y="0"/>
                    </a:lnTo>
                    <a:lnTo>
                      <a:pt x="196" y="2"/>
                    </a:lnTo>
                    <a:lnTo>
                      <a:pt x="5" y="2"/>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89" name="Freeform 38"/>
              <p:cNvSpPr>
                <a:spLocks/>
              </p:cNvSpPr>
              <p:nvPr/>
            </p:nvSpPr>
            <p:spPr bwMode="auto">
              <a:xfrm>
                <a:off x="2630" y="2254"/>
                <a:ext cx="523" cy="270"/>
              </a:xfrm>
              <a:custGeom>
                <a:avLst/>
                <a:gdLst>
                  <a:gd name="T0" fmla="*/ 3 w 523"/>
                  <a:gd name="T1" fmla="*/ 0 h 270"/>
                  <a:gd name="T2" fmla="*/ 0 w 523"/>
                  <a:gd name="T3" fmla="*/ 48 h 270"/>
                  <a:gd name="T4" fmla="*/ 186 w 523"/>
                  <a:gd name="T5" fmla="*/ 55 h 270"/>
                  <a:gd name="T6" fmla="*/ 187 w 523"/>
                  <a:gd name="T7" fmla="*/ 209 h 270"/>
                  <a:gd name="T8" fmla="*/ 282 w 523"/>
                  <a:gd name="T9" fmla="*/ 251 h 270"/>
                  <a:gd name="T10" fmla="*/ 308 w 523"/>
                  <a:gd name="T11" fmla="*/ 236 h 270"/>
                  <a:gd name="T12" fmla="*/ 369 w 523"/>
                  <a:gd name="T13" fmla="*/ 270 h 270"/>
                  <a:gd name="T14" fmla="*/ 408 w 523"/>
                  <a:gd name="T15" fmla="*/ 269 h 270"/>
                  <a:gd name="T16" fmla="*/ 480 w 523"/>
                  <a:gd name="T17" fmla="*/ 236 h 270"/>
                  <a:gd name="T18" fmla="*/ 523 w 523"/>
                  <a:gd name="T19" fmla="*/ 268 h 270"/>
                  <a:gd name="T20" fmla="*/ 523 w 523"/>
                  <a:gd name="T21" fmla="*/ 101 h 270"/>
                  <a:gd name="T22" fmla="*/ 510 w 523"/>
                  <a:gd name="T23" fmla="*/ 3 h 270"/>
                  <a:gd name="T24" fmla="*/ 3 w 523"/>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3"/>
                  <a:gd name="T40" fmla="*/ 0 h 270"/>
                  <a:gd name="T41" fmla="*/ 523 w 52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3" h="270">
                    <a:moveTo>
                      <a:pt x="3" y="0"/>
                    </a:moveTo>
                    <a:lnTo>
                      <a:pt x="0" y="48"/>
                    </a:lnTo>
                    <a:lnTo>
                      <a:pt x="186" y="55"/>
                    </a:lnTo>
                    <a:lnTo>
                      <a:pt x="187" y="209"/>
                    </a:lnTo>
                    <a:lnTo>
                      <a:pt x="282" y="251"/>
                    </a:lnTo>
                    <a:lnTo>
                      <a:pt x="308" y="236"/>
                    </a:lnTo>
                    <a:lnTo>
                      <a:pt x="369" y="270"/>
                    </a:lnTo>
                    <a:lnTo>
                      <a:pt x="408" y="269"/>
                    </a:lnTo>
                    <a:lnTo>
                      <a:pt x="480" y="236"/>
                    </a:lnTo>
                    <a:lnTo>
                      <a:pt x="523" y="268"/>
                    </a:lnTo>
                    <a:lnTo>
                      <a:pt x="523" y="101"/>
                    </a:lnTo>
                    <a:lnTo>
                      <a:pt x="510" y="3"/>
                    </a:lnTo>
                    <a:lnTo>
                      <a:pt x="3" y="0"/>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90" name="Freeform 39"/>
              <p:cNvSpPr>
                <a:spLocks/>
              </p:cNvSpPr>
              <p:nvPr/>
            </p:nvSpPr>
            <p:spPr bwMode="auto">
              <a:xfrm>
                <a:off x="3006" y="1715"/>
                <a:ext cx="354" cy="247"/>
              </a:xfrm>
              <a:custGeom>
                <a:avLst/>
                <a:gdLst>
                  <a:gd name="T0" fmla="*/ 6 w 354"/>
                  <a:gd name="T1" fmla="*/ 13 h 247"/>
                  <a:gd name="T2" fmla="*/ 0 w 354"/>
                  <a:gd name="T3" fmla="*/ 57 h 247"/>
                  <a:gd name="T4" fmla="*/ 8 w 354"/>
                  <a:gd name="T5" fmla="*/ 103 h 247"/>
                  <a:gd name="T6" fmla="*/ 41 w 354"/>
                  <a:gd name="T7" fmla="*/ 197 h 247"/>
                  <a:gd name="T8" fmla="*/ 59 w 354"/>
                  <a:gd name="T9" fmla="*/ 247 h 247"/>
                  <a:gd name="T10" fmla="*/ 267 w 354"/>
                  <a:gd name="T11" fmla="*/ 235 h 247"/>
                  <a:gd name="T12" fmla="*/ 301 w 354"/>
                  <a:gd name="T13" fmla="*/ 247 h 247"/>
                  <a:gd name="T14" fmla="*/ 322 w 354"/>
                  <a:gd name="T15" fmla="*/ 199 h 247"/>
                  <a:gd name="T16" fmla="*/ 314 w 354"/>
                  <a:gd name="T17" fmla="*/ 165 h 247"/>
                  <a:gd name="T18" fmla="*/ 349 w 354"/>
                  <a:gd name="T19" fmla="*/ 158 h 247"/>
                  <a:gd name="T20" fmla="*/ 354 w 354"/>
                  <a:gd name="T21" fmla="*/ 104 h 247"/>
                  <a:gd name="T22" fmla="*/ 333 w 354"/>
                  <a:gd name="T23" fmla="*/ 80 h 247"/>
                  <a:gd name="T24" fmla="*/ 297 w 354"/>
                  <a:gd name="T25" fmla="*/ 57 h 247"/>
                  <a:gd name="T26" fmla="*/ 304 w 354"/>
                  <a:gd name="T27" fmla="*/ 24 h 247"/>
                  <a:gd name="T28" fmla="*/ 289 w 354"/>
                  <a:gd name="T29" fmla="*/ 0 h 247"/>
                  <a:gd name="T30" fmla="*/ 211 w 354"/>
                  <a:gd name="T31" fmla="*/ 4 h 247"/>
                  <a:gd name="T32" fmla="*/ 133 w 354"/>
                  <a:gd name="T33" fmla="*/ 7 h 247"/>
                  <a:gd name="T34" fmla="*/ 6 w 354"/>
                  <a:gd name="T35" fmla="*/ 13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247"/>
                  <a:gd name="T56" fmla="*/ 354 w 354"/>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247">
                    <a:moveTo>
                      <a:pt x="6" y="13"/>
                    </a:moveTo>
                    <a:lnTo>
                      <a:pt x="0" y="57"/>
                    </a:lnTo>
                    <a:lnTo>
                      <a:pt x="8" y="103"/>
                    </a:lnTo>
                    <a:lnTo>
                      <a:pt x="41" y="197"/>
                    </a:lnTo>
                    <a:lnTo>
                      <a:pt x="59" y="247"/>
                    </a:lnTo>
                    <a:lnTo>
                      <a:pt x="267" y="235"/>
                    </a:lnTo>
                    <a:lnTo>
                      <a:pt x="301" y="247"/>
                    </a:lnTo>
                    <a:lnTo>
                      <a:pt x="322" y="199"/>
                    </a:lnTo>
                    <a:lnTo>
                      <a:pt x="314" y="165"/>
                    </a:lnTo>
                    <a:lnTo>
                      <a:pt x="349" y="158"/>
                    </a:lnTo>
                    <a:lnTo>
                      <a:pt x="354" y="104"/>
                    </a:lnTo>
                    <a:lnTo>
                      <a:pt x="333" y="80"/>
                    </a:lnTo>
                    <a:lnTo>
                      <a:pt x="297" y="57"/>
                    </a:lnTo>
                    <a:lnTo>
                      <a:pt x="304" y="24"/>
                    </a:lnTo>
                    <a:lnTo>
                      <a:pt x="289" y="0"/>
                    </a:lnTo>
                    <a:lnTo>
                      <a:pt x="211" y="4"/>
                    </a:lnTo>
                    <a:lnTo>
                      <a:pt x="133" y="7"/>
                    </a:lnTo>
                    <a:lnTo>
                      <a:pt x="6" y="13"/>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91" name="Freeform 40"/>
              <p:cNvSpPr>
                <a:spLocks/>
              </p:cNvSpPr>
              <p:nvPr/>
            </p:nvSpPr>
            <p:spPr bwMode="auto">
              <a:xfrm>
                <a:off x="3290" y="1768"/>
                <a:ext cx="253" cy="451"/>
              </a:xfrm>
              <a:custGeom>
                <a:avLst/>
                <a:gdLst>
                  <a:gd name="T0" fmla="*/ 47 w 253"/>
                  <a:gd name="T1" fmla="*/ 26 h 451"/>
                  <a:gd name="T2" fmla="*/ 192 w 253"/>
                  <a:gd name="T3" fmla="*/ 0 h 451"/>
                  <a:gd name="T4" fmla="*/ 215 w 253"/>
                  <a:gd name="T5" fmla="*/ 56 h 451"/>
                  <a:gd name="T6" fmla="*/ 245 w 253"/>
                  <a:gd name="T7" fmla="*/ 286 h 451"/>
                  <a:gd name="T8" fmla="*/ 253 w 253"/>
                  <a:gd name="T9" fmla="*/ 317 h 451"/>
                  <a:gd name="T10" fmla="*/ 230 w 253"/>
                  <a:gd name="T11" fmla="*/ 378 h 451"/>
                  <a:gd name="T12" fmla="*/ 230 w 253"/>
                  <a:gd name="T13" fmla="*/ 420 h 451"/>
                  <a:gd name="T14" fmla="*/ 204 w 253"/>
                  <a:gd name="T15" fmla="*/ 415 h 451"/>
                  <a:gd name="T16" fmla="*/ 205 w 253"/>
                  <a:gd name="T17" fmla="*/ 451 h 451"/>
                  <a:gd name="T18" fmla="*/ 178 w 253"/>
                  <a:gd name="T19" fmla="*/ 436 h 451"/>
                  <a:gd name="T20" fmla="*/ 164 w 253"/>
                  <a:gd name="T21" fmla="*/ 441 h 451"/>
                  <a:gd name="T22" fmla="*/ 143 w 253"/>
                  <a:gd name="T23" fmla="*/ 438 h 451"/>
                  <a:gd name="T24" fmla="*/ 128 w 253"/>
                  <a:gd name="T25" fmla="*/ 384 h 451"/>
                  <a:gd name="T26" fmla="*/ 98 w 253"/>
                  <a:gd name="T27" fmla="*/ 367 h 451"/>
                  <a:gd name="T28" fmla="*/ 98 w 253"/>
                  <a:gd name="T29" fmla="*/ 309 h 451"/>
                  <a:gd name="T30" fmla="*/ 69 w 253"/>
                  <a:gd name="T31" fmla="*/ 317 h 451"/>
                  <a:gd name="T32" fmla="*/ 52 w 253"/>
                  <a:gd name="T33" fmla="*/ 274 h 451"/>
                  <a:gd name="T34" fmla="*/ 0 w 253"/>
                  <a:gd name="T35" fmla="*/ 225 h 451"/>
                  <a:gd name="T36" fmla="*/ 38 w 253"/>
                  <a:gd name="T37" fmla="*/ 147 h 451"/>
                  <a:gd name="T38" fmla="*/ 27 w 253"/>
                  <a:gd name="T39" fmla="*/ 111 h 451"/>
                  <a:gd name="T40" fmla="*/ 65 w 253"/>
                  <a:gd name="T41" fmla="*/ 104 h 451"/>
                  <a:gd name="T42" fmla="*/ 69 w 253"/>
                  <a:gd name="T43" fmla="*/ 53 h 451"/>
                  <a:gd name="T44" fmla="*/ 47 w 253"/>
                  <a:gd name="T45" fmla="*/ 26 h 4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
                  <a:gd name="T70" fmla="*/ 0 h 451"/>
                  <a:gd name="T71" fmla="*/ 253 w 253"/>
                  <a:gd name="T72" fmla="*/ 451 h 4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 h="451">
                    <a:moveTo>
                      <a:pt x="47" y="26"/>
                    </a:moveTo>
                    <a:lnTo>
                      <a:pt x="192" y="0"/>
                    </a:lnTo>
                    <a:lnTo>
                      <a:pt x="215" y="56"/>
                    </a:lnTo>
                    <a:lnTo>
                      <a:pt x="245" y="286"/>
                    </a:lnTo>
                    <a:lnTo>
                      <a:pt x="253" y="317"/>
                    </a:lnTo>
                    <a:lnTo>
                      <a:pt x="230" y="378"/>
                    </a:lnTo>
                    <a:lnTo>
                      <a:pt x="230" y="420"/>
                    </a:lnTo>
                    <a:lnTo>
                      <a:pt x="204" y="415"/>
                    </a:lnTo>
                    <a:lnTo>
                      <a:pt x="205" y="451"/>
                    </a:lnTo>
                    <a:lnTo>
                      <a:pt x="178" y="436"/>
                    </a:lnTo>
                    <a:lnTo>
                      <a:pt x="164" y="441"/>
                    </a:lnTo>
                    <a:lnTo>
                      <a:pt x="143" y="438"/>
                    </a:lnTo>
                    <a:lnTo>
                      <a:pt x="128" y="384"/>
                    </a:lnTo>
                    <a:lnTo>
                      <a:pt x="98" y="367"/>
                    </a:lnTo>
                    <a:lnTo>
                      <a:pt x="98" y="309"/>
                    </a:lnTo>
                    <a:lnTo>
                      <a:pt x="69" y="317"/>
                    </a:lnTo>
                    <a:lnTo>
                      <a:pt x="52" y="274"/>
                    </a:lnTo>
                    <a:lnTo>
                      <a:pt x="0" y="225"/>
                    </a:lnTo>
                    <a:lnTo>
                      <a:pt x="38" y="147"/>
                    </a:lnTo>
                    <a:lnTo>
                      <a:pt x="27" y="111"/>
                    </a:lnTo>
                    <a:lnTo>
                      <a:pt x="65" y="104"/>
                    </a:lnTo>
                    <a:lnTo>
                      <a:pt x="69" y="53"/>
                    </a:lnTo>
                    <a:lnTo>
                      <a:pt x="47" y="26"/>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92" name="Freeform 41"/>
              <p:cNvSpPr>
                <a:spLocks/>
              </p:cNvSpPr>
              <p:nvPr/>
            </p:nvSpPr>
            <p:spPr bwMode="auto">
              <a:xfrm>
                <a:off x="4206" y="1689"/>
                <a:ext cx="92" cy="196"/>
              </a:xfrm>
              <a:custGeom>
                <a:avLst/>
                <a:gdLst>
                  <a:gd name="T0" fmla="*/ 17 w 92"/>
                  <a:gd name="T1" fmla="*/ 2 h 196"/>
                  <a:gd name="T2" fmla="*/ 39 w 92"/>
                  <a:gd name="T3" fmla="*/ 0 h 196"/>
                  <a:gd name="T4" fmla="*/ 82 w 92"/>
                  <a:gd name="T5" fmla="*/ 30 h 196"/>
                  <a:gd name="T6" fmla="*/ 76 w 92"/>
                  <a:gd name="T7" fmla="*/ 53 h 196"/>
                  <a:gd name="T8" fmla="*/ 91 w 92"/>
                  <a:gd name="T9" fmla="*/ 69 h 196"/>
                  <a:gd name="T10" fmla="*/ 92 w 92"/>
                  <a:gd name="T11" fmla="*/ 160 h 196"/>
                  <a:gd name="T12" fmla="*/ 77 w 92"/>
                  <a:gd name="T13" fmla="*/ 196 h 196"/>
                  <a:gd name="T14" fmla="*/ 59 w 92"/>
                  <a:gd name="T15" fmla="*/ 183 h 196"/>
                  <a:gd name="T16" fmla="*/ 41 w 92"/>
                  <a:gd name="T17" fmla="*/ 182 h 196"/>
                  <a:gd name="T18" fmla="*/ 9 w 92"/>
                  <a:gd name="T19" fmla="*/ 163 h 196"/>
                  <a:gd name="T20" fmla="*/ 33 w 92"/>
                  <a:gd name="T21" fmla="*/ 105 h 196"/>
                  <a:gd name="T22" fmla="*/ 0 w 92"/>
                  <a:gd name="T23" fmla="*/ 75 h 196"/>
                  <a:gd name="T24" fmla="*/ 17 w 92"/>
                  <a:gd name="T25" fmla="*/ 2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96"/>
                  <a:gd name="T41" fmla="*/ 92 w 92"/>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96">
                    <a:moveTo>
                      <a:pt x="17" y="2"/>
                    </a:moveTo>
                    <a:lnTo>
                      <a:pt x="39" y="0"/>
                    </a:lnTo>
                    <a:lnTo>
                      <a:pt x="82" y="30"/>
                    </a:lnTo>
                    <a:lnTo>
                      <a:pt x="76" y="53"/>
                    </a:lnTo>
                    <a:lnTo>
                      <a:pt x="91" y="69"/>
                    </a:lnTo>
                    <a:lnTo>
                      <a:pt x="92" y="160"/>
                    </a:lnTo>
                    <a:lnTo>
                      <a:pt x="77" y="196"/>
                    </a:lnTo>
                    <a:lnTo>
                      <a:pt x="59" y="183"/>
                    </a:lnTo>
                    <a:lnTo>
                      <a:pt x="41" y="182"/>
                    </a:lnTo>
                    <a:lnTo>
                      <a:pt x="9" y="163"/>
                    </a:lnTo>
                    <a:lnTo>
                      <a:pt x="33" y="105"/>
                    </a:lnTo>
                    <a:lnTo>
                      <a:pt x="0" y="75"/>
                    </a:lnTo>
                    <a:lnTo>
                      <a:pt x="17" y="2"/>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93" name="Freeform 42"/>
              <p:cNvSpPr>
                <a:spLocks/>
              </p:cNvSpPr>
              <p:nvPr/>
            </p:nvSpPr>
            <p:spPr bwMode="auto">
              <a:xfrm>
                <a:off x="4277" y="1604"/>
                <a:ext cx="113" cy="93"/>
              </a:xfrm>
              <a:custGeom>
                <a:avLst/>
                <a:gdLst>
                  <a:gd name="T0" fmla="*/ 0 w 113"/>
                  <a:gd name="T1" fmla="*/ 23 h 93"/>
                  <a:gd name="T2" fmla="*/ 87 w 113"/>
                  <a:gd name="T3" fmla="*/ 0 h 93"/>
                  <a:gd name="T4" fmla="*/ 113 w 113"/>
                  <a:gd name="T5" fmla="*/ 42 h 93"/>
                  <a:gd name="T6" fmla="*/ 98 w 113"/>
                  <a:gd name="T7" fmla="*/ 61 h 93"/>
                  <a:gd name="T8" fmla="*/ 70 w 113"/>
                  <a:gd name="T9" fmla="*/ 54 h 93"/>
                  <a:gd name="T10" fmla="*/ 28 w 113"/>
                  <a:gd name="T11" fmla="*/ 93 h 93"/>
                  <a:gd name="T12" fmla="*/ 5 w 113"/>
                  <a:gd name="T13" fmla="*/ 73 h 93"/>
                  <a:gd name="T14" fmla="*/ 0 w 113"/>
                  <a:gd name="T15" fmla="*/ 23 h 93"/>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93"/>
                  <a:gd name="T26" fmla="*/ 113 w 11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93">
                    <a:moveTo>
                      <a:pt x="0" y="23"/>
                    </a:moveTo>
                    <a:lnTo>
                      <a:pt x="87" y="0"/>
                    </a:lnTo>
                    <a:lnTo>
                      <a:pt x="113" y="42"/>
                    </a:lnTo>
                    <a:lnTo>
                      <a:pt x="98" y="61"/>
                    </a:lnTo>
                    <a:lnTo>
                      <a:pt x="70" y="54"/>
                    </a:lnTo>
                    <a:lnTo>
                      <a:pt x="28" y="93"/>
                    </a:lnTo>
                    <a:lnTo>
                      <a:pt x="5" y="73"/>
                    </a:lnTo>
                    <a:lnTo>
                      <a:pt x="0" y="23"/>
                    </a:lnTo>
                    <a:close/>
                  </a:path>
                </a:pathLst>
              </a:custGeom>
              <a:grpFill/>
              <a:ln w="12700">
                <a:solidFill>
                  <a:schemeClr val="bg1">
                    <a:lumMod val="50000"/>
                  </a:schemeClr>
                </a:solidFill>
                <a:round/>
                <a:headEnd/>
                <a:tailEnd/>
              </a:ln>
            </p:spPr>
            <p:txBody>
              <a:bodyPr/>
              <a:lstStyle/>
              <a:p>
                <a:pPr>
                  <a:defRPr/>
                </a:pPr>
                <a:endParaRPr lang="en-GB" dirty="0"/>
              </a:p>
            </p:txBody>
          </p:sp>
          <p:sp>
            <p:nvSpPr>
              <p:cNvPr id="194" name="Freeform 43"/>
              <p:cNvSpPr>
                <a:spLocks/>
              </p:cNvSpPr>
              <p:nvPr/>
            </p:nvSpPr>
            <p:spPr bwMode="auto">
              <a:xfrm>
                <a:off x="4364" y="1595"/>
                <a:ext cx="57" cy="51"/>
              </a:xfrm>
              <a:custGeom>
                <a:avLst/>
                <a:gdLst>
                  <a:gd name="T0" fmla="*/ 0 w 57"/>
                  <a:gd name="T1" fmla="*/ 9 h 51"/>
                  <a:gd name="T2" fmla="*/ 24 w 57"/>
                  <a:gd name="T3" fmla="*/ 0 h 51"/>
                  <a:gd name="T4" fmla="*/ 57 w 57"/>
                  <a:gd name="T5" fmla="*/ 26 h 51"/>
                  <a:gd name="T6" fmla="*/ 50 w 57"/>
                  <a:gd name="T7" fmla="*/ 33 h 51"/>
                  <a:gd name="T8" fmla="*/ 34 w 57"/>
                  <a:gd name="T9" fmla="*/ 33 h 51"/>
                  <a:gd name="T10" fmla="*/ 26 w 57"/>
                  <a:gd name="T11" fmla="*/ 51 h 51"/>
                  <a:gd name="T12" fmla="*/ 0 w 57"/>
                  <a:gd name="T13" fmla="*/ 9 h 51"/>
                  <a:gd name="T14" fmla="*/ 0 60000 65536"/>
                  <a:gd name="T15" fmla="*/ 0 60000 65536"/>
                  <a:gd name="T16" fmla="*/ 0 60000 65536"/>
                  <a:gd name="T17" fmla="*/ 0 60000 65536"/>
                  <a:gd name="T18" fmla="*/ 0 60000 65536"/>
                  <a:gd name="T19" fmla="*/ 0 60000 65536"/>
                  <a:gd name="T20" fmla="*/ 0 60000 65536"/>
                  <a:gd name="T21" fmla="*/ 0 w 57"/>
                  <a:gd name="T22" fmla="*/ 0 h 51"/>
                  <a:gd name="T23" fmla="*/ 57 w 5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1">
                    <a:moveTo>
                      <a:pt x="0" y="9"/>
                    </a:moveTo>
                    <a:lnTo>
                      <a:pt x="24" y="0"/>
                    </a:lnTo>
                    <a:lnTo>
                      <a:pt x="57" y="26"/>
                    </a:lnTo>
                    <a:lnTo>
                      <a:pt x="50" y="33"/>
                    </a:lnTo>
                    <a:lnTo>
                      <a:pt x="34" y="33"/>
                    </a:lnTo>
                    <a:lnTo>
                      <a:pt x="26" y="51"/>
                    </a:lnTo>
                    <a:lnTo>
                      <a:pt x="0" y="9"/>
                    </a:lnTo>
                    <a:close/>
                  </a:path>
                </a:pathLst>
              </a:custGeom>
              <a:grpFill/>
              <a:ln w="12700">
                <a:solidFill>
                  <a:schemeClr val="bg1">
                    <a:lumMod val="50000"/>
                  </a:schemeClr>
                </a:solidFill>
                <a:round/>
                <a:headEnd/>
                <a:tailEnd/>
              </a:ln>
            </p:spPr>
            <p:txBody>
              <a:bodyPr/>
              <a:lstStyle/>
              <a:p>
                <a:pPr>
                  <a:defRPr/>
                </a:pPr>
                <a:endParaRPr lang="en-GB" dirty="0"/>
              </a:p>
            </p:txBody>
          </p:sp>
        </p:grpSp>
        <p:sp>
          <p:nvSpPr>
            <p:cNvPr id="167" name="Freeform 44"/>
            <p:cNvSpPr>
              <a:spLocks/>
            </p:cNvSpPr>
            <p:nvPr/>
          </p:nvSpPr>
          <p:spPr bwMode="auto">
            <a:xfrm>
              <a:off x="1874838" y="1914525"/>
              <a:ext cx="739775" cy="584200"/>
            </a:xfrm>
            <a:custGeom>
              <a:avLst/>
              <a:gdLst>
                <a:gd name="T0" fmla="*/ 134 w 389"/>
                <a:gd name="T1" fmla="*/ 0 h 307"/>
                <a:gd name="T2" fmla="*/ 245 w 389"/>
                <a:gd name="T3" fmla="*/ 24 h 307"/>
                <a:gd name="T4" fmla="*/ 328 w 389"/>
                <a:gd name="T5" fmla="*/ 39 h 307"/>
                <a:gd name="T6" fmla="*/ 369 w 389"/>
                <a:gd name="T7" fmla="*/ 46 h 307"/>
                <a:gd name="T8" fmla="*/ 411 w 389"/>
                <a:gd name="T9" fmla="*/ 51 h 307"/>
                <a:gd name="T10" fmla="*/ 466 w 389"/>
                <a:gd name="T11" fmla="*/ 59 h 307"/>
                <a:gd name="T12" fmla="*/ 535 w 389"/>
                <a:gd name="T13" fmla="*/ 68 h 307"/>
                <a:gd name="T14" fmla="*/ 489 w 389"/>
                <a:gd name="T15" fmla="*/ 307 h 307"/>
                <a:gd name="T16" fmla="*/ 282 w 389"/>
                <a:gd name="T17" fmla="*/ 273 h 307"/>
                <a:gd name="T18" fmla="*/ 255 w 389"/>
                <a:gd name="T19" fmla="*/ 288 h 307"/>
                <a:gd name="T20" fmla="*/ 216 w 389"/>
                <a:gd name="T21" fmla="*/ 265 h 307"/>
                <a:gd name="T22" fmla="*/ 184 w 389"/>
                <a:gd name="T23" fmla="*/ 288 h 307"/>
                <a:gd name="T24" fmla="*/ 154 w 389"/>
                <a:gd name="T25" fmla="*/ 268 h 307"/>
                <a:gd name="T26" fmla="*/ 68 w 389"/>
                <a:gd name="T27" fmla="*/ 265 h 307"/>
                <a:gd name="T28" fmla="*/ 81 w 389"/>
                <a:gd name="T29" fmla="*/ 226 h 307"/>
                <a:gd name="T30" fmla="*/ 18 w 389"/>
                <a:gd name="T31" fmla="*/ 222 h 307"/>
                <a:gd name="T32" fmla="*/ 13 w 389"/>
                <a:gd name="T33" fmla="*/ 200 h 307"/>
                <a:gd name="T34" fmla="*/ 25 w 389"/>
                <a:gd name="T35" fmla="*/ 177 h 307"/>
                <a:gd name="T36" fmla="*/ 11 w 389"/>
                <a:gd name="T37" fmla="*/ 155 h 307"/>
                <a:gd name="T38" fmla="*/ 12 w 389"/>
                <a:gd name="T39" fmla="*/ 96 h 307"/>
                <a:gd name="T40" fmla="*/ 0 w 389"/>
                <a:gd name="T41" fmla="*/ 50 h 307"/>
                <a:gd name="T42" fmla="*/ 5 w 389"/>
                <a:gd name="T43" fmla="*/ 32 h 307"/>
                <a:gd name="T44" fmla="*/ 34 w 389"/>
                <a:gd name="T45" fmla="*/ 39 h 307"/>
                <a:gd name="T46" fmla="*/ 63 w 389"/>
                <a:gd name="T47" fmla="*/ 66 h 307"/>
                <a:gd name="T48" fmla="*/ 115 w 389"/>
                <a:gd name="T49" fmla="*/ 72 h 307"/>
                <a:gd name="T50" fmla="*/ 129 w 389"/>
                <a:gd name="T51" fmla="*/ 94 h 307"/>
                <a:gd name="T52" fmla="*/ 103 w 389"/>
                <a:gd name="T53" fmla="*/ 94 h 307"/>
                <a:gd name="T54" fmla="*/ 100 w 389"/>
                <a:gd name="T55" fmla="*/ 113 h 307"/>
                <a:gd name="T56" fmla="*/ 115 w 389"/>
                <a:gd name="T57" fmla="*/ 115 h 307"/>
                <a:gd name="T58" fmla="*/ 120 w 389"/>
                <a:gd name="T59" fmla="*/ 134 h 307"/>
                <a:gd name="T60" fmla="*/ 89 w 389"/>
                <a:gd name="T61" fmla="*/ 148 h 307"/>
                <a:gd name="T62" fmla="*/ 89 w 389"/>
                <a:gd name="T63" fmla="*/ 161 h 307"/>
                <a:gd name="T64" fmla="*/ 124 w 389"/>
                <a:gd name="T65" fmla="*/ 161 h 307"/>
                <a:gd name="T66" fmla="*/ 134 w 389"/>
                <a:gd name="T67" fmla="*/ 128 h 307"/>
                <a:gd name="T68" fmla="*/ 162 w 389"/>
                <a:gd name="T69" fmla="*/ 108 h 307"/>
                <a:gd name="T70" fmla="*/ 129 w 389"/>
                <a:gd name="T71" fmla="*/ 57 h 307"/>
                <a:gd name="T72" fmla="*/ 150 w 389"/>
                <a:gd name="T73" fmla="*/ 40 h 307"/>
                <a:gd name="T74" fmla="*/ 134 w 389"/>
                <a:gd name="T75" fmla="*/ 0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9"/>
                <a:gd name="T115" fmla="*/ 0 h 307"/>
                <a:gd name="T116" fmla="*/ 389 w 3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9" h="307">
                  <a:moveTo>
                    <a:pt x="98" y="0"/>
                  </a:moveTo>
                  <a:lnTo>
                    <a:pt x="178" y="24"/>
                  </a:lnTo>
                  <a:lnTo>
                    <a:pt x="239" y="39"/>
                  </a:lnTo>
                  <a:lnTo>
                    <a:pt x="269" y="46"/>
                  </a:lnTo>
                  <a:lnTo>
                    <a:pt x="299" y="51"/>
                  </a:lnTo>
                  <a:lnTo>
                    <a:pt x="340" y="59"/>
                  </a:lnTo>
                  <a:lnTo>
                    <a:pt x="389" y="68"/>
                  </a:lnTo>
                  <a:lnTo>
                    <a:pt x="357" y="307"/>
                  </a:lnTo>
                  <a:lnTo>
                    <a:pt x="206" y="273"/>
                  </a:lnTo>
                  <a:lnTo>
                    <a:pt x="186" y="288"/>
                  </a:lnTo>
                  <a:lnTo>
                    <a:pt x="158" y="265"/>
                  </a:lnTo>
                  <a:lnTo>
                    <a:pt x="134" y="288"/>
                  </a:lnTo>
                  <a:lnTo>
                    <a:pt x="112" y="268"/>
                  </a:lnTo>
                  <a:lnTo>
                    <a:pt x="50" y="265"/>
                  </a:lnTo>
                  <a:lnTo>
                    <a:pt x="59" y="226"/>
                  </a:lnTo>
                  <a:lnTo>
                    <a:pt x="14" y="222"/>
                  </a:lnTo>
                  <a:lnTo>
                    <a:pt x="9" y="200"/>
                  </a:lnTo>
                  <a:lnTo>
                    <a:pt x="18" y="177"/>
                  </a:lnTo>
                  <a:lnTo>
                    <a:pt x="7" y="155"/>
                  </a:lnTo>
                  <a:lnTo>
                    <a:pt x="8" y="96"/>
                  </a:lnTo>
                  <a:lnTo>
                    <a:pt x="0" y="50"/>
                  </a:lnTo>
                  <a:lnTo>
                    <a:pt x="5" y="32"/>
                  </a:lnTo>
                  <a:lnTo>
                    <a:pt x="25" y="39"/>
                  </a:lnTo>
                  <a:lnTo>
                    <a:pt x="46" y="66"/>
                  </a:lnTo>
                  <a:lnTo>
                    <a:pt x="84" y="72"/>
                  </a:lnTo>
                  <a:lnTo>
                    <a:pt x="94" y="94"/>
                  </a:lnTo>
                  <a:lnTo>
                    <a:pt x="75" y="94"/>
                  </a:lnTo>
                  <a:lnTo>
                    <a:pt x="73" y="113"/>
                  </a:lnTo>
                  <a:lnTo>
                    <a:pt x="84" y="115"/>
                  </a:lnTo>
                  <a:lnTo>
                    <a:pt x="88" y="134"/>
                  </a:lnTo>
                  <a:lnTo>
                    <a:pt x="65" y="148"/>
                  </a:lnTo>
                  <a:lnTo>
                    <a:pt x="65" y="161"/>
                  </a:lnTo>
                  <a:lnTo>
                    <a:pt x="91" y="161"/>
                  </a:lnTo>
                  <a:lnTo>
                    <a:pt x="98" y="128"/>
                  </a:lnTo>
                  <a:lnTo>
                    <a:pt x="118" y="108"/>
                  </a:lnTo>
                  <a:lnTo>
                    <a:pt x="94" y="57"/>
                  </a:lnTo>
                  <a:lnTo>
                    <a:pt x="109" y="40"/>
                  </a:lnTo>
                  <a:lnTo>
                    <a:pt x="98" y="0"/>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68" name="Freeform 45"/>
            <p:cNvSpPr>
              <a:spLocks/>
            </p:cNvSpPr>
            <p:nvPr/>
          </p:nvSpPr>
          <p:spPr bwMode="auto">
            <a:xfrm>
              <a:off x="1698625" y="2336800"/>
              <a:ext cx="925513" cy="760413"/>
            </a:xfrm>
            <a:custGeom>
              <a:avLst/>
              <a:gdLst>
                <a:gd name="T0" fmla="*/ 147 w 485"/>
                <a:gd name="T1" fmla="*/ 0 h 399"/>
                <a:gd name="T2" fmla="*/ 127 w 485"/>
                <a:gd name="T3" fmla="*/ 9 h 399"/>
                <a:gd name="T4" fmla="*/ 115 w 485"/>
                <a:gd name="T5" fmla="*/ 44 h 399"/>
                <a:gd name="T6" fmla="*/ 102 w 485"/>
                <a:gd name="T7" fmla="*/ 73 h 399"/>
                <a:gd name="T8" fmla="*/ 94 w 485"/>
                <a:gd name="T9" fmla="*/ 97 h 399"/>
                <a:gd name="T10" fmla="*/ 81 w 485"/>
                <a:gd name="T11" fmla="*/ 123 h 399"/>
                <a:gd name="T12" fmla="*/ 67 w 485"/>
                <a:gd name="T13" fmla="*/ 149 h 399"/>
                <a:gd name="T14" fmla="*/ 50 w 485"/>
                <a:gd name="T15" fmla="*/ 177 h 399"/>
                <a:gd name="T16" fmla="*/ 26 w 485"/>
                <a:gd name="T17" fmla="*/ 210 h 399"/>
                <a:gd name="T18" fmla="*/ 0 w 485"/>
                <a:gd name="T19" fmla="*/ 241 h 399"/>
                <a:gd name="T20" fmla="*/ 0 w 485"/>
                <a:gd name="T21" fmla="*/ 311 h 399"/>
                <a:gd name="T22" fmla="*/ 376 w 485"/>
                <a:gd name="T23" fmla="*/ 371 h 399"/>
                <a:gd name="T24" fmla="*/ 552 w 485"/>
                <a:gd name="T25" fmla="*/ 399 h 399"/>
                <a:gd name="T26" fmla="*/ 587 w 485"/>
                <a:gd name="T27" fmla="*/ 260 h 399"/>
                <a:gd name="T28" fmla="*/ 610 w 485"/>
                <a:gd name="T29" fmla="*/ 249 h 399"/>
                <a:gd name="T30" fmla="*/ 588 w 485"/>
                <a:gd name="T31" fmla="*/ 218 h 399"/>
                <a:gd name="T32" fmla="*/ 600 w 485"/>
                <a:gd name="T33" fmla="*/ 186 h 399"/>
                <a:gd name="T34" fmla="*/ 670 w 485"/>
                <a:gd name="T35" fmla="*/ 133 h 399"/>
                <a:gd name="T36" fmla="*/ 621 w 485"/>
                <a:gd name="T37" fmla="*/ 85 h 399"/>
                <a:gd name="T38" fmla="*/ 412 w 485"/>
                <a:gd name="T39" fmla="*/ 51 h 399"/>
                <a:gd name="T40" fmla="*/ 386 w 485"/>
                <a:gd name="T41" fmla="*/ 65 h 399"/>
                <a:gd name="T42" fmla="*/ 346 w 485"/>
                <a:gd name="T43" fmla="*/ 42 h 399"/>
                <a:gd name="T44" fmla="*/ 312 w 485"/>
                <a:gd name="T45" fmla="*/ 66 h 399"/>
                <a:gd name="T46" fmla="*/ 281 w 485"/>
                <a:gd name="T47" fmla="*/ 42 h 399"/>
                <a:gd name="T48" fmla="*/ 197 w 485"/>
                <a:gd name="T49" fmla="*/ 43 h 399"/>
                <a:gd name="T50" fmla="*/ 209 w 485"/>
                <a:gd name="T51" fmla="*/ 4 h 399"/>
                <a:gd name="T52" fmla="*/ 147 w 485"/>
                <a:gd name="T53" fmla="*/ 0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5"/>
                <a:gd name="T82" fmla="*/ 0 h 399"/>
                <a:gd name="T83" fmla="*/ 485 w 485"/>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5" h="399">
                  <a:moveTo>
                    <a:pt x="106" y="0"/>
                  </a:moveTo>
                  <a:lnTo>
                    <a:pt x="92" y="9"/>
                  </a:lnTo>
                  <a:lnTo>
                    <a:pt x="83" y="44"/>
                  </a:lnTo>
                  <a:lnTo>
                    <a:pt x="74" y="73"/>
                  </a:lnTo>
                  <a:lnTo>
                    <a:pt x="68" y="97"/>
                  </a:lnTo>
                  <a:lnTo>
                    <a:pt x="59" y="123"/>
                  </a:lnTo>
                  <a:lnTo>
                    <a:pt x="49" y="149"/>
                  </a:lnTo>
                  <a:lnTo>
                    <a:pt x="36" y="177"/>
                  </a:lnTo>
                  <a:lnTo>
                    <a:pt x="18" y="210"/>
                  </a:lnTo>
                  <a:lnTo>
                    <a:pt x="0" y="241"/>
                  </a:lnTo>
                  <a:lnTo>
                    <a:pt x="0" y="311"/>
                  </a:lnTo>
                  <a:lnTo>
                    <a:pt x="272" y="371"/>
                  </a:lnTo>
                  <a:lnTo>
                    <a:pt x="398" y="399"/>
                  </a:lnTo>
                  <a:lnTo>
                    <a:pt x="424" y="260"/>
                  </a:lnTo>
                  <a:lnTo>
                    <a:pt x="441" y="249"/>
                  </a:lnTo>
                  <a:lnTo>
                    <a:pt x="425" y="218"/>
                  </a:lnTo>
                  <a:lnTo>
                    <a:pt x="433" y="186"/>
                  </a:lnTo>
                  <a:lnTo>
                    <a:pt x="485" y="133"/>
                  </a:lnTo>
                  <a:lnTo>
                    <a:pt x="449" y="85"/>
                  </a:lnTo>
                  <a:lnTo>
                    <a:pt x="298" y="51"/>
                  </a:lnTo>
                  <a:lnTo>
                    <a:pt x="278" y="65"/>
                  </a:lnTo>
                  <a:lnTo>
                    <a:pt x="250" y="42"/>
                  </a:lnTo>
                  <a:lnTo>
                    <a:pt x="226" y="66"/>
                  </a:lnTo>
                  <a:lnTo>
                    <a:pt x="203" y="42"/>
                  </a:lnTo>
                  <a:lnTo>
                    <a:pt x="143" y="43"/>
                  </a:lnTo>
                  <a:lnTo>
                    <a:pt x="151" y="4"/>
                  </a:lnTo>
                  <a:lnTo>
                    <a:pt x="106" y="0"/>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69" name="Freeform 46"/>
            <p:cNvSpPr>
              <a:spLocks/>
            </p:cNvSpPr>
            <p:nvPr/>
          </p:nvSpPr>
          <p:spPr bwMode="auto">
            <a:xfrm>
              <a:off x="1622425" y="2925763"/>
              <a:ext cx="976313" cy="1619250"/>
            </a:xfrm>
            <a:custGeom>
              <a:avLst/>
              <a:gdLst>
                <a:gd name="T0" fmla="*/ 55 w 512"/>
                <a:gd name="T1" fmla="*/ 0 h 850"/>
                <a:gd name="T2" fmla="*/ 379 w 512"/>
                <a:gd name="T3" fmla="*/ 50 h 850"/>
                <a:gd name="T4" fmla="*/ 308 w 512"/>
                <a:gd name="T5" fmla="*/ 300 h 850"/>
                <a:gd name="T6" fmla="*/ 673 w 512"/>
                <a:gd name="T7" fmla="*/ 681 h 850"/>
                <a:gd name="T8" fmla="*/ 708 w 512"/>
                <a:gd name="T9" fmla="*/ 730 h 850"/>
                <a:gd name="T10" fmla="*/ 672 w 512"/>
                <a:gd name="T11" fmla="*/ 753 h 850"/>
                <a:gd name="T12" fmla="*/ 651 w 512"/>
                <a:gd name="T13" fmla="*/ 795 h 850"/>
                <a:gd name="T14" fmla="*/ 628 w 512"/>
                <a:gd name="T15" fmla="*/ 820 h 850"/>
                <a:gd name="T16" fmla="*/ 653 w 512"/>
                <a:gd name="T17" fmla="*/ 842 h 850"/>
                <a:gd name="T18" fmla="*/ 612 w 512"/>
                <a:gd name="T19" fmla="*/ 850 h 850"/>
                <a:gd name="T20" fmla="*/ 398 w 512"/>
                <a:gd name="T21" fmla="*/ 844 h 850"/>
                <a:gd name="T22" fmla="*/ 384 w 512"/>
                <a:gd name="T23" fmla="*/ 794 h 850"/>
                <a:gd name="T24" fmla="*/ 348 w 512"/>
                <a:gd name="T25" fmla="*/ 758 h 850"/>
                <a:gd name="T26" fmla="*/ 320 w 512"/>
                <a:gd name="T27" fmla="*/ 745 h 850"/>
                <a:gd name="T28" fmla="*/ 313 w 512"/>
                <a:gd name="T29" fmla="*/ 719 h 850"/>
                <a:gd name="T30" fmla="*/ 291 w 512"/>
                <a:gd name="T31" fmla="*/ 705 h 850"/>
                <a:gd name="T32" fmla="*/ 268 w 512"/>
                <a:gd name="T33" fmla="*/ 687 h 850"/>
                <a:gd name="T34" fmla="*/ 260 w 512"/>
                <a:gd name="T35" fmla="*/ 667 h 850"/>
                <a:gd name="T36" fmla="*/ 240 w 512"/>
                <a:gd name="T37" fmla="*/ 654 h 850"/>
                <a:gd name="T38" fmla="*/ 207 w 512"/>
                <a:gd name="T39" fmla="*/ 661 h 850"/>
                <a:gd name="T40" fmla="*/ 168 w 512"/>
                <a:gd name="T41" fmla="*/ 651 h 850"/>
                <a:gd name="T42" fmla="*/ 168 w 512"/>
                <a:gd name="T43" fmla="*/ 640 h 850"/>
                <a:gd name="T44" fmla="*/ 167 w 512"/>
                <a:gd name="T45" fmla="*/ 617 h 850"/>
                <a:gd name="T46" fmla="*/ 152 w 512"/>
                <a:gd name="T47" fmla="*/ 591 h 850"/>
                <a:gd name="T48" fmla="*/ 151 w 512"/>
                <a:gd name="T49" fmla="*/ 570 h 850"/>
                <a:gd name="T50" fmla="*/ 134 w 512"/>
                <a:gd name="T51" fmla="*/ 551 h 850"/>
                <a:gd name="T52" fmla="*/ 138 w 512"/>
                <a:gd name="T53" fmla="*/ 533 h 850"/>
                <a:gd name="T54" fmla="*/ 92 w 512"/>
                <a:gd name="T55" fmla="*/ 490 h 850"/>
                <a:gd name="T56" fmla="*/ 92 w 512"/>
                <a:gd name="T57" fmla="*/ 465 h 850"/>
                <a:gd name="T58" fmla="*/ 115 w 512"/>
                <a:gd name="T59" fmla="*/ 456 h 850"/>
                <a:gd name="T60" fmla="*/ 115 w 512"/>
                <a:gd name="T61" fmla="*/ 440 h 850"/>
                <a:gd name="T62" fmla="*/ 92 w 512"/>
                <a:gd name="T63" fmla="*/ 436 h 850"/>
                <a:gd name="T64" fmla="*/ 80 w 512"/>
                <a:gd name="T65" fmla="*/ 412 h 850"/>
                <a:gd name="T66" fmla="*/ 69 w 512"/>
                <a:gd name="T67" fmla="*/ 371 h 850"/>
                <a:gd name="T68" fmla="*/ 103 w 512"/>
                <a:gd name="T69" fmla="*/ 393 h 850"/>
                <a:gd name="T70" fmla="*/ 89 w 512"/>
                <a:gd name="T71" fmla="*/ 364 h 850"/>
                <a:gd name="T72" fmla="*/ 115 w 512"/>
                <a:gd name="T73" fmla="*/ 364 h 850"/>
                <a:gd name="T74" fmla="*/ 115 w 512"/>
                <a:gd name="T75" fmla="*/ 343 h 850"/>
                <a:gd name="T76" fmla="*/ 89 w 512"/>
                <a:gd name="T77" fmla="*/ 329 h 850"/>
                <a:gd name="T78" fmla="*/ 78 w 512"/>
                <a:gd name="T79" fmla="*/ 349 h 850"/>
                <a:gd name="T80" fmla="*/ 55 w 512"/>
                <a:gd name="T81" fmla="*/ 342 h 850"/>
                <a:gd name="T82" fmla="*/ 11 w 512"/>
                <a:gd name="T83" fmla="*/ 246 h 850"/>
                <a:gd name="T84" fmla="*/ 22 w 512"/>
                <a:gd name="T85" fmla="*/ 178 h 850"/>
                <a:gd name="T86" fmla="*/ 0 w 512"/>
                <a:gd name="T87" fmla="*/ 139 h 850"/>
                <a:gd name="T88" fmla="*/ 12 w 512"/>
                <a:gd name="T89" fmla="*/ 110 h 850"/>
                <a:gd name="T90" fmla="*/ 33 w 512"/>
                <a:gd name="T91" fmla="*/ 104 h 850"/>
                <a:gd name="T92" fmla="*/ 55 w 512"/>
                <a:gd name="T93" fmla="*/ 57 h 850"/>
                <a:gd name="T94" fmla="*/ 55 w 512"/>
                <a:gd name="T95" fmla="*/ 0 h 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2"/>
                <a:gd name="T145" fmla="*/ 0 h 850"/>
                <a:gd name="T146" fmla="*/ 512 w 512"/>
                <a:gd name="T147" fmla="*/ 850 h 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2" h="850">
                  <a:moveTo>
                    <a:pt x="40" y="0"/>
                  </a:moveTo>
                  <a:lnTo>
                    <a:pt x="275" y="50"/>
                  </a:lnTo>
                  <a:lnTo>
                    <a:pt x="223" y="300"/>
                  </a:lnTo>
                  <a:lnTo>
                    <a:pt x="488" y="681"/>
                  </a:lnTo>
                  <a:lnTo>
                    <a:pt x="512" y="730"/>
                  </a:lnTo>
                  <a:lnTo>
                    <a:pt x="487" y="753"/>
                  </a:lnTo>
                  <a:lnTo>
                    <a:pt x="471" y="795"/>
                  </a:lnTo>
                  <a:lnTo>
                    <a:pt x="455" y="820"/>
                  </a:lnTo>
                  <a:lnTo>
                    <a:pt x="472" y="842"/>
                  </a:lnTo>
                  <a:lnTo>
                    <a:pt x="444" y="850"/>
                  </a:lnTo>
                  <a:lnTo>
                    <a:pt x="289" y="844"/>
                  </a:lnTo>
                  <a:lnTo>
                    <a:pt x="279" y="794"/>
                  </a:lnTo>
                  <a:lnTo>
                    <a:pt x="252" y="758"/>
                  </a:lnTo>
                  <a:lnTo>
                    <a:pt x="232" y="745"/>
                  </a:lnTo>
                  <a:lnTo>
                    <a:pt x="227" y="719"/>
                  </a:lnTo>
                  <a:lnTo>
                    <a:pt x="210" y="705"/>
                  </a:lnTo>
                  <a:lnTo>
                    <a:pt x="194" y="687"/>
                  </a:lnTo>
                  <a:lnTo>
                    <a:pt x="188" y="667"/>
                  </a:lnTo>
                  <a:lnTo>
                    <a:pt x="173" y="654"/>
                  </a:lnTo>
                  <a:lnTo>
                    <a:pt x="149" y="661"/>
                  </a:lnTo>
                  <a:lnTo>
                    <a:pt x="122" y="651"/>
                  </a:lnTo>
                  <a:lnTo>
                    <a:pt x="122" y="640"/>
                  </a:lnTo>
                  <a:lnTo>
                    <a:pt x="121" y="617"/>
                  </a:lnTo>
                  <a:lnTo>
                    <a:pt x="110" y="591"/>
                  </a:lnTo>
                  <a:lnTo>
                    <a:pt x="109" y="570"/>
                  </a:lnTo>
                  <a:lnTo>
                    <a:pt x="97" y="551"/>
                  </a:lnTo>
                  <a:lnTo>
                    <a:pt x="100" y="533"/>
                  </a:lnTo>
                  <a:lnTo>
                    <a:pt x="66" y="490"/>
                  </a:lnTo>
                  <a:lnTo>
                    <a:pt x="66" y="465"/>
                  </a:lnTo>
                  <a:lnTo>
                    <a:pt x="83" y="456"/>
                  </a:lnTo>
                  <a:lnTo>
                    <a:pt x="83" y="440"/>
                  </a:lnTo>
                  <a:lnTo>
                    <a:pt x="66" y="436"/>
                  </a:lnTo>
                  <a:lnTo>
                    <a:pt x="58" y="412"/>
                  </a:lnTo>
                  <a:lnTo>
                    <a:pt x="50" y="371"/>
                  </a:lnTo>
                  <a:lnTo>
                    <a:pt x="75" y="393"/>
                  </a:lnTo>
                  <a:lnTo>
                    <a:pt x="65" y="364"/>
                  </a:lnTo>
                  <a:lnTo>
                    <a:pt x="83" y="364"/>
                  </a:lnTo>
                  <a:lnTo>
                    <a:pt x="83" y="343"/>
                  </a:lnTo>
                  <a:lnTo>
                    <a:pt x="65" y="329"/>
                  </a:lnTo>
                  <a:lnTo>
                    <a:pt x="56" y="349"/>
                  </a:lnTo>
                  <a:lnTo>
                    <a:pt x="40" y="342"/>
                  </a:lnTo>
                  <a:lnTo>
                    <a:pt x="7" y="246"/>
                  </a:lnTo>
                  <a:lnTo>
                    <a:pt x="16" y="178"/>
                  </a:lnTo>
                  <a:lnTo>
                    <a:pt x="0" y="139"/>
                  </a:lnTo>
                  <a:lnTo>
                    <a:pt x="8" y="110"/>
                  </a:lnTo>
                  <a:lnTo>
                    <a:pt x="24" y="104"/>
                  </a:lnTo>
                  <a:lnTo>
                    <a:pt x="40" y="57"/>
                  </a:lnTo>
                  <a:lnTo>
                    <a:pt x="40" y="0"/>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70" name="Freeform 47"/>
            <p:cNvSpPr>
              <a:spLocks/>
            </p:cNvSpPr>
            <p:nvPr/>
          </p:nvSpPr>
          <p:spPr bwMode="auto">
            <a:xfrm>
              <a:off x="2454275" y="2041525"/>
              <a:ext cx="666750" cy="1158875"/>
            </a:xfrm>
            <a:custGeom>
              <a:avLst/>
              <a:gdLst>
                <a:gd name="T0" fmla="*/ 117 w 349"/>
                <a:gd name="T1" fmla="*/ 0 h 608"/>
                <a:gd name="T2" fmla="*/ 72 w 349"/>
                <a:gd name="T3" fmla="*/ 238 h 608"/>
                <a:gd name="T4" fmla="*/ 118 w 349"/>
                <a:gd name="T5" fmla="*/ 288 h 608"/>
                <a:gd name="T6" fmla="*/ 47 w 349"/>
                <a:gd name="T7" fmla="*/ 341 h 608"/>
                <a:gd name="T8" fmla="*/ 37 w 349"/>
                <a:gd name="T9" fmla="*/ 378 h 608"/>
                <a:gd name="T10" fmla="*/ 58 w 349"/>
                <a:gd name="T11" fmla="*/ 404 h 608"/>
                <a:gd name="T12" fmla="*/ 37 w 349"/>
                <a:gd name="T13" fmla="*/ 416 h 608"/>
                <a:gd name="T14" fmla="*/ 0 w 349"/>
                <a:gd name="T15" fmla="*/ 554 h 608"/>
                <a:gd name="T16" fmla="*/ 230 w 349"/>
                <a:gd name="T17" fmla="*/ 586 h 608"/>
                <a:gd name="T18" fmla="*/ 451 w 349"/>
                <a:gd name="T19" fmla="*/ 608 h 608"/>
                <a:gd name="T20" fmla="*/ 472 w 349"/>
                <a:gd name="T21" fmla="*/ 482 h 608"/>
                <a:gd name="T22" fmla="*/ 485 w 349"/>
                <a:gd name="T23" fmla="*/ 413 h 608"/>
                <a:gd name="T24" fmla="*/ 464 w 349"/>
                <a:gd name="T25" fmla="*/ 388 h 608"/>
                <a:gd name="T26" fmla="*/ 414 w 349"/>
                <a:gd name="T27" fmla="*/ 395 h 608"/>
                <a:gd name="T28" fmla="*/ 346 w 349"/>
                <a:gd name="T29" fmla="*/ 401 h 608"/>
                <a:gd name="T30" fmla="*/ 338 w 349"/>
                <a:gd name="T31" fmla="*/ 345 h 608"/>
                <a:gd name="T32" fmla="*/ 257 w 349"/>
                <a:gd name="T33" fmla="*/ 299 h 608"/>
                <a:gd name="T34" fmla="*/ 268 w 349"/>
                <a:gd name="T35" fmla="*/ 270 h 608"/>
                <a:gd name="T36" fmla="*/ 275 w 349"/>
                <a:gd name="T37" fmla="*/ 218 h 608"/>
                <a:gd name="T38" fmla="*/ 175 w 349"/>
                <a:gd name="T39" fmla="*/ 106 h 608"/>
                <a:gd name="T40" fmla="*/ 188 w 349"/>
                <a:gd name="T41" fmla="*/ 7 h 608"/>
                <a:gd name="T42" fmla="*/ 117 w 349"/>
                <a:gd name="T43" fmla="*/ 0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608"/>
                <a:gd name="T68" fmla="*/ 349 w 349"/>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608">
                  <a:moveTo>
                    <a:pt x="84" y="0"/>
                  </a:moveTo>
                  <a:lnTo>
                    <a:pt x="52" y="238"/>
                  </a:lnTo>
                  <a:lnTo>
                    <a:pt x="85" y="288"/>
                  </a:lnTo>
                  <a:lnTo>
                    <a:pt x="34" y="341"/>
                  </a:lnTo>
                  <a:lnTo>
                    <a:pt x="27" y="378"/>
                  </a:lnTo>
                  <a:lnTo>
                    <a:pt x="41" y="404"/>
                  </a:lnTo>
                  <a:lnTo>
                    <a:pt x="27" y="416"/>
                  </a:lnTo>
                  <a:lnTo>
                    <a:pt x="0" y="554"/>
                  </a:lnTo>
                  <a:lnTo>
                    <a:pt x="166" y="586"/>
                  </a:lnTo>
                  <a:lnTo>
                    <a:pt x="324" y="608"/>
                  </a:lnTo>
                  <a:lnTo>
                    <a:pt x="340" y="482"/>
                  </a:lnTo>
                  <a:lnTo>
                    <a:pt x="349" y="413"/>
                  </a:lnTo>
                  <a:lnTo>
                    <a:pt x="333" y="388"/>
                  </a:lnTo>
                  <a:lnTo>
                    <a:pt x="297" y="395"/>
                  </a:lnTo>
                  <a:lnTo>
                    <a:pt x="250" y="401"/>
                  </a:lnTo>
                  <a:lnTo>
                    <a:pt x="242" y="345"/>
                  </a:lnTo>
                  <a:lnTo>
                    <a:pt x="185" y="299"/>
                  </a:lnTo>
                  <a:lnTo>
                    <a:pt x="192" y="270"/>
                  </a:lnTo>
                  <a:lnTo>
                    <a:pt x="198" y="218"/>
                  </a:lnTo>
                  <a:lnTo>
                    <a:pt x="125" y="106"/>
                  </a:lnTo>
                  <a:lnTo>
                    <a:pt x="134" y="7"/>
                  </a:lnTo>
                  <a:lnTo>
                    <a:pt x="84" y="0"/>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71" name="Freeform 48"/>
            <p:cNvSpPr>
              <a:spLocks/>
            </p:cNvSpPr>
            <p:nvPr/>
          </p:nvSpPr>
          <p:spPr bwMode="auto">
            <a:xfrm>
              <a:off x="5260975" y="4259263"/>
              <a:ext cx="400050" cy="750887"/>
            </a:xfrm>
            <a:custGeom>
              <a:avLst/>
              <a:gdLst>
                <a:gd name="T0" fmla="*/ 81 w 210"/>
                <a:gd name="T1" fmla="*/ 13 h 394"/>
                <a:gd name="T2" fmla="*/ 37 w 210"/>
                <a:gd name="T3" fmla="*/ 80 h 394"/>
                <a:gd name="T4" fmla="*/ 0 w 210"/>
                <a:gd name="T5" fmla="*/ 124 h 394"/>
                <a:gd name="T6" fmla="*/ 13 w 210"/>
                <a:gd name="T7" fmla="*/ 175 h 394"/>
                <a:gd name="T8" fmla="*/ 57 w 210"/>
                <a:gd name="T9" fmla="*/ 246 h 394"/>
                <a:gd name="T10" fmla="*/ 23 w 210"/>
                <a:gd name="T11" fmla="*/ 318 h 394"/>
                <a:gd name="T12" fmla="*/ 6 w 210"/>
                <a:gd name="T13" fmla="*/ 355 h 394"/>
                <a:gd name="T14" fmla="*/ 174 w 210"/>
                <a:gd name="T15" fmla="*/ 340 h 394"/>
                <a:gd name="T16" fmla="*/ 184 w 210"/>
                <a:gd name="T17" fmla="*/ 388 h 394"/>
                <a:gd name="T18" fmla="*/ 217 w 210"/>
                <a:gd name="T19" fmla="*/ 394 h 394"/>
                <a:gd name="T20" fmla="*/ 225 w 210"/>
                <a:gd name="T21" fmla="*/ 369 h 394"/>
                <a:gd name="T22" fmla="*/ 286 w 210"/>
                <a:gd name="T23" fmla="*/ 362 h 394"/>
                <a:gd name="T24" fmla="*/ 272 w 210"/>
                <a:gd name="T25" fmla="*/ 282 h 394"/>
                <a:gd name="T26" fmla="*/ 270 w 210"/>
                <a:gd name="T27" fmla="*/ 0 h 394"/>
                <a:gd name="T28" fmla="*/ 81 w 210"/>
                <a:gd name="T29" fmla="*/ 13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394"/>
                <a:gd name="T47" fmla="*/ 210 w 210"/>
                <a:gd name="T48" fmla="*/ 394 h 3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394">
                  <a:moveTo>
                    <a:pt x="59" y="13"/>
                  </a:moveTo>
                  <a:lnTo>
                    <a:pt x="27" y="80"/>
                  </a:lnTo>
                  <a:lnTo>
                    <a:pt x="0" y="124"/>
                  </a:lnTo>
                  <a:lnTo>
                    <a:pt x="9" y="175"/>
                  </a:lnTo>
                  <a:lnTo>
                    <a:pt x="42" y="246"/>
                  </a:lnTo>
                  <a:lnTo>
                    <a:pt x="17" y="318"/>
                  </a:lnTo>
                  <a:lnTo>
                    <a:pt x="6" y="355"/>
                  </a:lnTo>
                  <a:lnTo>
                    <a:pt x="128" y="340"/>
                  </a:lnTo>
                  <a:lnTo>
                    <a:pt x="134" y="388"/>
                  </a:lnTo>
                  <a:lnTo>
                    <a:pt x="159" y="394"/>
                  </a:lnTo>
                  <a:lnTo>
                    <a:pt x="165" y="369"/>
                  </a:lnTo>
                  <a:lnTo>
                    <a:pt x="210" y="362"/>
                  </a:lnTo>
                  <a:lnTo>
                    <a:pt x="200" y="282"/>
                  </a:lnTo>
                  <a:lnTo>
                    <a:pt x="198" y="0"/>
                  </a:lnTo>
                  <a:lnTo>
                    <a:pt x="59" y="13"/>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72" name="Freeform 49"/>
            <p:cNvSpPr>
              <a:spLocks/>
            </p:cNvSpPr>
            <p:nvPr/>
          </p:nvSpPr>
          <p:spPr bwMode="auto">
            <a:xfrm>
              <a:off x="5635625" y="4222750"/>
              <a:ext cx="452438" cy="758825"/>
            </a:xfrm>
            <a:custGeom>
              <a:avLst/>
              <a:gdLst>
                <a:gd name="T0" fmla="*/ 0 w 237"/>
                <a:gd name="T1" fmla="*/ 20 h 398"/>
                <a:gd name="T2" fmla="*/ 213 w 237"/>
                <a:gd name="T3" fmla="*/ 0 h 398"/>
                <a:gd name="T4" fmla="*/ 281 w 237"/>
                <a:gd name="T5" fmla="*/ 184 h 398"/>
                <a:gd name="T6" fmla="*/ 329 w 237"/>
                <a:gd name="T7" fmla="*/ 213 h 398"/>
                <a:gd name="T8" fmla="*/ 291 w 237"/>
                <a:gd name="T9" fmla="*/ 267 h 398"/>
                <a:gd name="T10" fmla="*/ 326 w 237"/>
                <a:gd name="T11" fmla="*/ 319 h 398"/>
                <a:gd name="T12" fmla="*/ 110 w 237"/>
                <a:gd name="T13" fmla="*/ 338 h 398"/>
                <a:gd name="T14" fmla="*/ 117 w 237"/>
                <a:gd name="T15" fmla="*/ 383 h 398"/>
                <a:gd name="T16" fmla="*/ 86 w 237"/>
                <a:gd name="T17" fmla="*/ 398 h 398"/>
                <a:gd name="T18" fmla="*/ 61 w 237"/>
                <a:gd name="T19" fmla="*/ 341 h 398"/>
                <a:gd name="T20" fmla="*/ 46 w 237"/>
                <a:gd name="T21" fmla="*/ 387 h 398"/>
                <a:gd name="T22" fmla="*/ 17 w 237"/>
                <a:gd name="T23" fmla="*/ 383 h 398"/>
                <a:gd name="T24" fmla="*/ 11 w 237"/>
                <a:gd name="T25" fmla="*/ 337 h 398"/>
                <a:gd name="T26" fmla="*/ 1 w 237"/>
                <a:gd name="T27" fmla="*/ 297 h 398"/>
                <a:gd name="T28" fmla="*/ 0 w 237"/>
                <a:gd name="T29" fmla="*/ 2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7"/>
                <a:gd name="T46" fmla="*/ 0 h 398"/>
                <a:gd name="T47" fmla="*/ 237 w 237"/>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7" h="398">
                  <a:moveTo>
                    <a:pt x="0" y="20"/>
                  </a:moveTo>
                  <a:lnTo>
                    <a:pt x="154" y="0"/>
                  </a:lnTo>
                  <a:lnTo>
                    <a:pt x="203" y="184"/>
                  </a:lnTo>
                  <a:lnTo>
                    <a:pt x="237" y="213"/>
                  </a:lnTo>
                  <a:lnTo>
                    <a:pt x="210" y="267"/>
                  </a:lnTo>
                  <a:lnTo>
                    <a:pt x="236" y="319"/>
                  </a:lnTo>
                  <a:lnTo>
                    <a:pt x="79" y="338"/>
                  </a:lnTo>
                  <a:lnTo>
                    <a:pt x="85" y="383"/>
                  </a:lnTo>
                  <a:lnTo>
                    <a:pt x="62" y="398"/>
                  </a:lnTo>
                  <a:lnTo>
                    <a:pt x="44" y="341"/>
                  </a:lnTo>
                  <a:lnTo>
                    <a:pt x="33" y="387"/>
                  </a:lnTo>
                  <a:lnTo>
                    <a:pt x="13" y="383"/>
                  </a:lnTo>
                  <a:lnTo>
                    <a:pt x="7" y="337"/>
                  </a:lnTo>
                  <a:lnTo>
                    <a:pt x="1" y="297"/>
                  </a:lnTo>
                  <a:lnTo>
                    <a:pt x="0" y="20"/>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73" name="Freeform 50"/>
            <p:cNvSpPr>
              <a:spLocks/>
            </p:cNvSpPr>
            <p:nvPr/>
          </p:nvSpPr>
          <p:spPr bwMode="auto">
            <a:xfrm>
              <a:off x="5929313" y="4184650"/>
              <a:ext cx="627062" cy="698500"/>
            </a:xfrm>
            <a:custGeom>
              <a:avLst/>
              <a:gdLst>
                <a:gd name="T0" fmla="*/ 0 w 328"/>
                <a:gd name="T1" fmla="*/ 23 h 366"/>
                <a:gd name="T2" fmla="*/ 4 w 328"/>
                <a:gd name="T3" fmla="*/ 23 h 366"/>
                <a:gd name="T4" fmla="*/ 111 w 328"/>
                <a:gd name="T5" fmla="*/ 7 h 366"/>
                <a:gd name="T6" fmla="*/ 206 w 328"/>
                <a:gd name="T7" fmla="*/ 0 h 366"/>
                <a:gd name="T8" fmla="*/ 192 w 328"/>
                <a:gd name="T9" fmla="*/ 19 h 366"/>
                <a:gd name="T10" fmla="*/ 221 w 328"/>
                <a:gd name="T11" fmla="*/ 19 h 366"/>
                <a:gd name="T12" fmla="*/ 384 w 328"/>
                <a:gd name="T13" fmla="*/ 132 h 366"/>
                <a:gd name="T14" fmla="*/ 446 w 328"/>
                <a:gd name="T15" fmla="*/ 205 h 366"/>
                <a:gd name="T16" fmla="*/ 455 w 328"/>
                <a:gd name="T17" fmla="*/ 254 h 366"/>
                <a:gd name="T18" fmla="*/ 434 w 328"/>
                <a:gd name="T19" fmla="*/ 266 h 366"/>
                <a:gd name="T20" fmla="*/ 446 w 328"/>
                <a:gd name="T21" fmla="*/ 316 h 366"/>
                <a:gd name="T22" fmla="*/ 402 w 328"/>
                <a:gd name="T23" fmla="*/ 318 h 366"/>
                <a:gd name="T24" fmla="*/ 402 w 328"/>
                <a:gd name="T25" fmla="*/ 360 h 366"/>
                <a:gd name="T26" fmla="*/ 364 w 328"/>
                <a:gd name="T27" fmla="*/ 339 h 366"/>
                <a:gd name="T28" fmla="*/ 130 w 328"/>
                <a:gd name="T29" fmla="*/ 366 h 366"/>
                <a:gd name="T30" fmla="*/ 78 w 328"/>
                <a:gd name="T31" fmla="*/ 287 h 366"/>
                <a:gd name="T32" fmla="*/ 115 w 328"/>
                <a:gd name="T33" fmla="*/ 233 h 366"/>
                <a:gd name="T34" fmla="*/ 65 w 328"/>
                <a:gd name="T35" fmla="*/ 206 h 366"/>
                <a:gd name="T36" fmla="*/ 0 w 328"/>
                <a:gd name="T37" fmla="*/ 23 h 3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8"/>
                <a:gd name="T58" fmla="*/ 0 h 366"/>
                <a:gd name="T59" fmla="*/ 328 w 328"/>
                <a:gd name="T60" fmla="*/ 366 h 3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8" h="366">
                  <a:moveTo>
                    <a:pt x="0" y="23"/>
                  </a:moveTo>
                  <a:lnTo>
                    <a:pt x="4" y="23"/>
                  </a:lnTo>
                  <a:lnTo>
                    <a:pt x="80" y="7"/>
                  </a:lnTo>
                  <a:lnTo>
                    <a:pt x="148" y="0"/>
                  </a:lnTo>
                  <a:lnTo>
                    <a:pt x="138" y="19"/>
                  </a:lnTo>
                  <a:lnTo>
                    <a:pt x="159" y="19"/>
                  </a:lnTo>
                  <a:lnTo>
                    <a:pt x="276" y="132"/>
                  </a:lnTo>
                  <a:lnTo>
                    <a:pt x="322" y="205"/>
                  </a:lnTo>
                  <a:lnTo>
                    <a:pt x="328" y="254"/>
                  </a:lnTo>
                  <a:lnTo>
                    <a:pt x="313" y="266"/>
                  </a:lnTo>
                  <a:lnTo>
                    <a:pt x="322" y="316"/>
                  </a:lnTo>
                  <a:lnTo>
                    <a:pt x="289" y="318"/>
                  </a:lnTo>
                  <a:lnTo>
                    <a:pt x="289" y="360"/>
                  </a:lnTo>
                  <a:lnTo>
                    <a:pt x="263" y="339"/>
                  </a:lnTo>
                  <a:lnTo>
                    <a:pt x="94" y="366"/>
                  </a:lnTo>
                  <a:lnTo>
                    <a:pt x="56" y="287"/>
                  </a:lnTo>
                  <a:lnTo>
                    <a:pt x="83" y="233"/>
                  </a:lnTo>
                  <a:lnTo>
                    <a:pt x="47" y="206"/>
                  </a:lnTo>
                  <a:lnTo>
                    <a:pt x="0" y="23"/>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74" name="Freeform 51"/>
            <p:cNvSpPr>
              <a:spLocks/>
            </p:cNvSpPr>
            <p:nvPr/>
          </p:nvSpPr>
          <p:spPr bwMode="auto">
            <a:xfrm>
              <a:off x="6081713" y="3757613"/>
              <a:ext cx="982662" cy="463550"/>
            </a:xfrm>
            <a:custGeom>
              <a:avLst/>
              <a:gdLst>
                <a:gd name="T0" fmla="*/ 25 w 516"/>
                <a:gd name="T1" fmla="*/ 180 h 243"/>
                <a:gd name="T2" fmla="*/ 0 w 516"/>
                <a:gd name="T3" fmla="*/ 231 h 243"/>
                <a:gd name="T4" fmla="*/ 93 w 516"/>
                <a:gd name="T5" fmla="*/ 224 h 243"/>
                <a:gd name="T6" fmla="*/ 128 w 516"/>
                <a:gd name="T7" fmla="*/ 201 h 243"/>
                <a:gd name="T8" fmla="*/ 253 w 516"/>
                <a:gd name="T9" fmla="*/ 175 h 243"/>
                <a:gd name="T10" fmla="*/ 287 w 516"/>
                <a:gd name="T11" fmla="*/ 189 h 243"/>
                <a:gd name="T12" fmla="*/ 369 w 516"/>
                <a:gd name="T13" fmla="*/ 180 h 243"/>
                <a:gd name="T14" fmla="*/ 369 w 516"/>
                <a:gd name="T15" fmla="*/ 183 h 243"/>
                <a:gd name="T16" fmla="*/ 494 w 516"/>
                <a:gd name="T17" fmla="*/ 243 h 243"/>
                <a:gd name="T18" fmla="*/ 565 w 516"/>
                <a:gd name="T19" fmla="*/ 226 h 243"/>
                <a:gd name="T20" fmla="*/ 608 w 516"/>
                <a:gd name="T21" fmla="*/ 159 h 243"/>
                <a:gd name="T22" fmla="*/ 677 w 516"/>
                <a:gd name="T23" fmla="*/ 140 h 243"/>
                <a:gd name="T24" fmla="*/ 711 w 516"/>
                <a:gd name="T25" fmla="*/ 90 h 243"/>
                <a:gd name="T26" fmla="*/ 708 w 516"/>
                <a:gd name="T27" fmla="*/ 30 h 243"/>
                <a:gd name="T28" fmla="*/ 701 w 516"/>
                <a:gd name="T29" fmla="*/ 80 h 243"/>
                <a:gd name="T30" fmla="*/ 661 w 516"/>
                <a:gd name="T31" fmla="*/ 122 h 243"/>
                <a:gd name="T32" fmla="*/ 646 w 516"/>
                <a:gd name="T33" fmla="*/ 119 h 243"/>
                <a:gd name="T34" fmla="*/ 594 w 516"/>
                <a:gd name="T35" fmla="*/ 130 h 243"/>
                <a:gd name="T36" fmla="*/ 594 w 516"/>
                <a:gd name="T37" fmla="*/ 116 h 243"/>
                <a:gd name="T38" fmla="*/ 646 w 516"/>
                <a:gd name="T39" fmla="*/ 102 h 243"/>
                <a:gd name="T40" fmla="*/ 597 w 516"/>
                <a:gd name="T41" fmla="*/ 97 h 243"/>
                <a:gd name="T42" fmla="*/ 652 w 516"/>
                <a:gd name="T43" fmla="*/ 85 h 243"/>
                <a:gd name="T44" fmla="*/ 674 w 516"/>
                <a:gd name="T45" fmla="*/ 92 h 243"/>
                <a:gd name="T46" fmla="*/ 685 w 516"/>
                <a:gd name="T47" fmla="*/ 45 h 243"/>
                <a:gd name="T48" fmla="*/ 672 w 516"/>
                <a:gd name="T49" fmla="*/ 34 h 243"/>
                <a:gd name="T50" fmla="*/ 607 w 516"/>
                <a:gd name="T51" fmla="*/ 53 h 243"/>
                <a:gd name="T52" fmla="*/ 608 w 516"/>
                <a:gd name="T53" fmla="*/ 25 h 243"/>
                <a:gd name="T54" fmla="*/ 635 w 516"/>
                <a:gd name="T55" fmla="*/ 32 h 243"/>
                <a:gd name="T56" fmla="*/ 672 w 516"/>
                <a:gd name="T57" fmla="*/ 10 h 243"/>
                <a:gd name="T58" fmla="*/ 651 w 516"/>
                <a:gd name="T59" fmla="*/ 0 h 243"/>
                <a:gd name="T60" fmla="*/ 438 w 516"/>
                <a:gd name="T61" fmla="*/ 37 h 243"/>
                <a:gd name="T62" fmla="*/ 179 w 516"/>
                <a:gd name="T63" fmla="*/ 79 h 243"/>
                <a:gd name="T64" fmla="*/ 60 w 516"/>
                <a:gd name="T65" fmla="*/ 179 h 243"/>
                <a:gd name="T66" fmla="*/ 25 w 516"/>
                <a:gd name="T67" fmla="*/ 18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43"/>
                <a:gd name="T104" fmla="*/ 516 w 5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43">
                  <a:moveTo>
                    <a:pt x="18" y="180"/>
                  </a:moveTo>
                  <a:lnTo>
                    <a:pt x="0" y="231"/>
                  </a:lnTo>
                  <a:lnTo>
                    <a:pt x="67" y="224"/>
                  </a:lnTo>
                  <a:lnTo>
                    <a:pt x="93" y="201"/>
                  </a:lnTo>
                  <a:lnTo>
                    <a:pt x="184" y="175"/>
                  </a:lnTo>
                  <a:lnTo>
                    <a:pt x="209" y="189"/>
                  </a:lnTo>
                  <a:lnTo>
                    <a:pt x="269" y="180"/>
                  </a:lnTo>
                  <a:lnTo>
                    <a:pt x="269" y="183"/>
                  </a:lnTo>
                  <a:lnTo>
                    <a:pt x="359" y="243"/>
                  </a:lnTo>
                  <a:lnTo>
                    <a:pt x="411" y="226"/>
                  </a:lnTo>
                  <a:lnTo>
                    <a:pt x="441" y="159"/>
                  </a:lnTo>
                  <a:lnTo>
                    <a:pt x="492" y="140"/>
                  </a:lnTo>
                  <a:lnTo>
                    <a:pt x="516" y="90"/>
                  </a:lnTo>
                  <a:lnTo>
                    <a:pt x="515" y="30"/>
                  </a:lnTo>
                  <a:lnTo>
                    <a:pt x="509" y="80"/>
                  </a:lnTo>
                  <a:lnTo>
                    <a:pt x="480" y="122"/>
                  </a:lnTo>
                  <a:lnTo>
                    <a:pt x="469" y="119"/>
                  </a:lnTo>
                  <a:lnTo>
                    <a:pt x="431" y="130"/>
                  </a:lnTo>
                  <a:lnTo>
                    <a:pt x="431" y="116"/>
                  </a:lnTo>
                  <a:lnTo>
                    <a:pt x="469" y="102"/>
                  </a:lnTo>
                  <a:lnTo>
                    <a:pt x="434" y="97"/>
                  </a:lnTo>
                  <a:lnTo>
                    <a:pt x="474" y="85"/>
                  </a:lnTo>
                  <a:lnTo>
                    <a:pt x="489" y="92"/>
                  </a:lnTo>
                  <a:lnTo>
                    <a:pt x="497" y="45"/>
                  </a:lnTo>
                  <a:lnTo>
                    <a:pt x="487" y="34"/>
                  </a:lnTo>
                  <a:lnTo>
                    <a:pt x="440" y="53"/>
                  </a:lnTo>
                  <a:lnTo>
                    <a:pt x="441" y="25"/>
                  </a:lnTo>
                  <a:lnTo>
                    <a:pt x="461" y="32"/>
                  </a:lnTo>
                  <a:lnTo>
                    <a:pt x="487" y="10"/>
                  </a:lnTo>
                  <a:lnTo>
                    <a:pt x="473" y="0"/>
                  </a:lnTo>
                  <a:lnTo>
                    <a:pt x="318" y="37"/>
                  </a:lnTo>
                  <a:lnTo>
                    <a:pt x="129" y="79"/>
                  </a:lnTo>
                  <a:lnTo>
                    <a:pt x="43" y="179"/>
                  </a:lnTo>
                  <a:lnTo>
                    <a:pt x="18" y="180"/>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75" name="Freeform 52"/>
            <p:cNvSpPr>
              <a:spLocks/>
            </p:cNvSpPr>
            <p:nvPr/>
          </p:nvSpPr>
          <p:spPr bwMode="auto">
            <a:xfrm>
              <a:off x="6877050" y="3270250"/>
              <a:ext cx="136525" cy="182563"/>
            </a:xfrm>
            <a:custGeom>
              <a:avLst/>
              <a:gdLst>
                <a:gd name="T0" fmla="*/ 0 w 72"/>
                <a:gd name="T1" fmla="*/ 5 h 96"/>
                <a:gd name="T2" fmla="*/ 20 w 72"/>
                <a:gd name="T3" fmla="*/ 0 h 96"/>
                <a:gd name="T4" fmla="*/ 66 w 72"/>
                <a:gd name="T5" fmla="*/ 21 h 96"/>
                <a:gd name="T6" fmla="*/ 66 w 72"/>
                <a:gd name="T7" fmla="*/ 42 h 96"/>
                <a:gd name="T8" fmla="*/ 97 w 72"/>
                <a:gd name="T9" fmla="*/ 57 h 96"/>
                <a:gd name="T10" fmla="*/ 99 w 72"/>
                <a:gd name="T11" fmla="*/ 85 h 96"/>
                <a:gd name="T12" fmla="*/ 48 w 72"/>
                <a:gd name="T13" fmla="*/ 96 h 96"/>
                <a:gd name="T14" fmla="*/ 0 w 72"/>
                <a:gd name="T15" fmla="*/ 5 h 96"/>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96"/>
                <a:gd name="T26" fmla="*/ 72 w 7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96">
                  <a:moveTo>
                    <a:pt x="0" y="5"/>
                  </a:moveTo>
                  <a:lnTo>
                    <a:pt x="15" y="0"/>
                  </a:lnTo>
                  <a:lnTo>
                    <a:pt x="48" y="21"/>
                  </a:lnTo>
                  <a:lnTo>
                    <a:pt x="48" y="42"/>
                  </a:lnTo>
                  <a:lnTo>
                    <a:pt x="71" y="57"/>
                  </a:lnTo>
                  <a:lnTo>
                    <a:pt x="72" y="85"/>
                  </a:lnTo>
                  <a:lnTo>
                    <a:pt x="35" y="96"/>
                  </a:lnTo>
                  <a:lnTo>
                    <a:pt x="0" y="5"/>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sp>
          <p:nvSpPr>
            <p:cNvPr id="176" name="Freeform 53"/>
            <p:cNvSpPr>
              <a:spLocks/>
            </p:cNvSpPr>
            <p:nvPr/>
          </p:nvSpPr>
          <p:spPr bwMode="auto">
            <a:xfrm>
              <a:off x="6345238" y="2382838"/>
              <a:ext cx="731837" cy="639762"/>
            </a:xfrm>
            <a:custGeom>
              <a:avLst/>
              <a:gdLst>
                <a:gd name="T0" fmla="*/ 40 w 384"/>
                <a:gd name="T1" fmla="*/ 226 h 336"/>
                <a:gd name="T2" fmla="*/ 92 w 384"/>
                <a:gd name="T3" fmla="*/ 206 h 336"/>
                <a:gd name="T4" fmla="*/ 158 w 384"/>
                <a:gd name="T5" fmla="*/ 201 h 336"/>
                <a:gd name="T6" fmla="*/ 177 w 384"/>
                <a:gd name="T7" fmla="*/ 183 h 336"/>
                <a:gd name="T8" fmla="*/ 198 w 384"/>
                <a:gd name="T9" fmla="*/ 181 h 336"/>
                <a:gd name="T10" fmla="*/ 212 w 384"/>
                <a:gd name="T11" fmla="*/ 162 h 336"/>
                <a:gd name="T12" fmla="*/ 235 w 384"/>
                <a:gd name="T13" fmla="*/ 155 h 336"/>
                <a:gd name="T14" fmla="*/ 225 w 384"/>
                <a:gd name="T15" fmla="*/ 120 h 336"/>
                <a:gd name="T16" fmla="*/ 211 w 384"/>
                <a:gd name="T17" fmla="*/ 111 h 336"/>
                <a:gd name="T18" fmla="*/ 240 w 384"/>
                <a:gd name="T19" fmla="*/ 82 h 336"/>
                <a:gd name="T20" fmla="*/ 258 w 384"/>
                <a:gd name="T21" fmla="*/ 82 h 336"/>
                <a:gd name="T22" fmla="*/ 320 w 384"/>
                <a:gd name="T23" fmla="*/ 22 h 336"/>
                <a:gd name="T24" fmla="*/ 414 w 384"/>
                <a:gd name="T25" fmla="*/ 0 h 336"/>
                <a:gd name="T26" fmla="*/ 425 w 384"/>
                <a:gd name="T27" fmla="*/ 56 h 336"/>
                <a:gd name="T28" fmla="*/ 430 w 384"/>
                <a:gd name="T29" fmla="*/ 54 h 336"/>
                <a:gd name="T30" fmla="*/ 452 w 384"/>
                <a:gd name="T31" fmla="*/ 74 h 336"/>
                <a:gd name="T32" fmla="*/ 453 w 384"/>
                <a:gd name="T33" fmla="*/ 132 h 336"/>
                <a:gd name="T34" fmla="*/ 482 w 384"/>
                <a:gd name="T35" fmla="*/ 179 h 336"/>
                <a:gd name="T36" fmla="*/ 493 w 384"/>
                <a:gd name="T37" fmla="*/ 240 h 336"/>
                <a:gd name="T38" fmla="*/ 495 w 384"/>
                <a:gd name="T39" fmla="*/ 293 h 336"/>
                <a:gd name="T40" fmla="*/ 530 w 384"/>
                <a:gd name="T41" fmla="*/ 310 h 336"/>
                <a:gd name="T42" fmla="*/ 505 w 384"/>
                <a:gd name="T43" fmla="*/ 336 h 336"/>
                <a:gd name="T44" fmla="*/ 444 w 384"/>
                <a:gd name="T45" fmla="*/ 306 h 336"/>
                <a:gd name="T46" fmla="*/ 412 w 384"/>
                <a:gd name="T47" fmla="*/ 308 h 336"/>
                <a:gd name="T48" fmla="*/ 380 w 384"/>
                <a:gd name="T49" fmla="*/ 301 h 336"/>
                <a:gd name="T50" fmla="*/ 381 w 384"/>
                <a:gd name="T51" fmla="*/ 283 h 336"/>
                <a:gd name="T52" fmla="*/ 362 w 384"/>
                <a:gd name="T53" fmla="*/ 277 h 336"/>
                <a:gd name="T54" fmla="*/ 15 w 384"/>
                <a:gd name="T55" fmla="*/ 329 h 336"/>
                <a:gd name="T56" fmla="*/ 0 w 384"/>
                <a:gd name="T57" fmla="*/ 314 h 336"/>
                <a:gd name="T58" fmla="*/ 52 w 384"/>
                <a:gd name="T59" fmla="*/ 254 h 336"/>
                <a:gd name="T60" fmla="*/ 40 w 384"/>
                <a:gd name="T61" fmla="*/ 226 h 3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4"/>
                <a:gd name="T94" fmla="*/ 0 h 336"/>
                <a:gd name="T95" fmla="*/ 384 w 384"/>
                <a:gd name="T96" fmla="*/ 336 h 3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4" h="336">
                  <a:moveTo>
                    <a:pt x="29" y="226"/>
                  </a:moveTo>
                  <a:lnTo>
                    <a:pt x="66" y="206"/>
                  </a:lnTo>
                  <a:lnTo>
                    <a:pt x="115" y="201"/>
                  </a:lnTo>
                  <a:lnTo>
                    <a:pt x="127" y="183"/>
                  </a:lnTo>
                  <a:lnTo>
                    <a:pt x="144" y="181"/>
                  </a:lnTo>
                  <a:lnTo>
                    <a:pt x="154" y="162"/>
                  </a:lnTo>
                  <a:lnTo>
                    <a:pt x="171" y="155"/>
                  </a:lnTo>
                  <a:lnTo>
                    <a:pt x="163" y="120"/>
                  </a:lnTo>
                  <a:lnTo>
                    <a:pt x="153" y="111"/>
                  </a:lnTo>
                  <a:lnTo>
                    <a:pt x="174" y="82"/>
                  </a:lnTo>
                  <a:lnTo>
                    <a:pt x="187" y="82"/>
                  </a:lnTo>
                  <a:lnTo>
                    <a:pt x="232" y="22"/>
                  </a:lnTo>
                  <a:lnTo>
                    <a:pt x="301" y="0"/>
                  </a:lnTo>
                  <a:lnTo>
                    <a:pt x="308" y="56"/>
                  </a:lnTo>
                  <a:lnTo>
                    <a:pt x="312" y="54"/>
                  </a:lnTo>
                  <a:lnTo>
                    <a:pt x="328" y="74"/>
                  </a:lnTo>
                  <a:lnTo>
                    <a:pt x="329" y="132"/>
                  </a:lnTo>
                  <a:lnTo>
                    <a:pt x="350" y="179"/>
                  </a:lnTo>
                  <a:lnTo>
                    <a:pt x="358" y="240"/>
                  </a:lnTo>
                  <a:lnTo>
                    <a:pt x="360" y="293"/>
                  </a:lnTo>
                  <a:lnTo>
                    <a:pt x="384" y="310"/>
                  </a:lnTo>
                  <a:lnTo>
                    <a:pt x="366" y="336"/>
                  </a:lnTo>
                  <a:lnTo>
                    <a:pt x="322" y="306"/>
                  </a:lnTo>
                  <a:lnTo>
                    <a:pt x="299" y="308"/>
                  </a:lnTo>
                  <a:lnTo>
                    <a:pt x="276" y="301"/>
                  </a:lnTo>
                  <a:lnTo>
                    <a:pt x="277" y="283"/>
                  </a:lnTo>
                  <a:lnTo>
                    <a:pt x="262" y="277"/>
                  </a:lnTo>
                  <a:lnTo>
                    <a:pt x="11" y="329"/>
                  </a:lnTo>
                  <a:lnTo>
                    <a:pt x="0" y="314"/>
                  </a:lnTo>
                  <a:lnTo>
                    <a:pt x="38" y="254"/>
                  </a:lnTo>
                  <a:lnTo>
                    <a:pt x="29" y="226"/>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77" name="Freeform 54"/>
            <p:cNvSpPr>
              <a:spLocks/>
            </p:cNvSpPr>
            <p:nvPr/>
          </p:nvSpPr>
          <p:spPr bwMode="auto">
            <a:xfrm>
              <a:off x="7059613" y="2919413"/>
              <a:ext cx="212725" cy="138112"/>
            </a:xfrm>
            <a:custGeom>
              <a:avLst/>
              <a:gdLst>
                <a:gd name="T0" fmla="*/ 0 w 112"/>
                <a:gd name="T1" fmla="*/ 53 h 72"/>
                <a:gd name="T2" fmla="*/ 63 w 112"/>
                <a:gd name="T3" fmla="*/ 30 h 72"/>
                <a:gd name="T4" fmla="*/ 124 w 112"/>
                <a:gd name="T5" fmla="*/ 0 h 72"/>
                <a:gd name="T6" fmla="*/ 135 w 112"/>
                <a:gd name="T7" fmla="*/ 1 h 72"/>
                <a:gd name="T8" fmla="*/ 153 w 112"/>
                <a:gd name="T9" fmla="*/ 3 h 72"/>
                <a:gd name="T10" fmla="*/ 92 w 112"/>
                <a:gd name="T11" fmla="*/ 40 h 72"/>
                <a:gd name="T12" fmla="*/ 17 w 112"/>
                <a:gd name="T13" fmla="*/ 72 h 72"/>
                <a:gd name="T14" fmla="*/ 0 w 112"/>
                <a:gd name="T15" fmla="*/ 53 h 72"/>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72"/>
                <a:gd name="T26" fmla="*/ 112 w 11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72">
                  <a:moveTo>
                    <a:pt x="0" y="53"/>
                  </a:moveTo>
                  <a:lnTo>
                    <a:pt x="46" y="30"/>
                  </a:lnTo>
                  <a:lnTo>
                    <a:pt x="91" y="0"/>
                  </a:lnTo>
                  <a:lnTo>
                    <a:pt x="99" y="1"/>
                  </a:lnTo>
                  <a:lnTo>
                    <a:pt x="112" y="3"/>
                  </a:lnTo>
                  <a:lnTo>
                    <a:pt x="68" y="40"/>
                  </a:lnTo>
                  <a:lnTo>
                    <a:pt x="13" y="72"/>
                  </a:lnTo>
                  <a:lnTo>
                    <a:pt x="0" y="53"/>
                  </a:lnTo>
                  <a:close/>
                </a:path>
              </a:pathLst>
            </a:custGeom>
            <a:solidFill>
              <a:schemeClr val="bg2"/>
            </a:solidFill>
            <a:ln w="12700">
              <a:solidFill>
                <a:schemeClr val="bg1">
                  <a:lumMod val="50000"/>
                </a:schemeClr>
              </a:solidFill>
              <a:round/>
              <a:headEnd/>
              <a:tailEnd/>
            </a:ln>
          </p:spPr>
          <p:txBody>
            <a:bodyPr/>
            <a:lstStyle/>
            <a:p>
              <a:pPr>
                <a:defRPr/>
              </a:pPr>
              <a:endParaRPr lang="en-GB" dirty="0"/>
            </a:p>
          </p:txBody>
        </p:sp>
        <p:sp>
          <p:nvSpPr>
            <p:cNvPr id="178" name="Freeform 55"/>
            <p:cNvSpPr>
              <a:spLocks/>
            </p:cNvSpPr>
            <p:nvPr/>
          </p:nvSpPr>
          <p:spPr bwMode="auto">
            <a:xfrm>
              <a:off x="6956425" y="3517900"/>
              <a:ext cx="58738" cy="109538"/>
            </a:xfrm>
            <a:custGeom>
              <a:avLst/>
              <a:gdLst>
                <a:gd name="T0" fmla="*/ 0 w 31"/>
                <a:gd name="T1" fmla="*/ 5 h 57"/>
                <a:gd name="T2" fmla="*/ 45 w 31"/>
                <a:gd name="T3" fmla="*/ 0 h 57"/>
                <a:gd name="T4" fmla="*/ 20 w 31"/>
                <a:gd name="T5" fmla="*/ 57 h 57"/>
                <a:gd name="T6" fmla="*/ 2 w 31"/>
                <a:gd name="T7" fmla="*/ 55 h 57"/>
                <a:gd name="T8" fmla="*/ 0 w 31"/>
                <a:gd name="T9" fmla="*/ 5 h 57"/>
                <a:gd name="T10" fmla="*/ 0 60000 65536"/>
                <a:gd name="T11" fmla="*/ 0 60000 65536"/>
                <a:gd name="T12" fmla="*/ 0 60000 65536"/>
                <a:gd name="T13" fmla="*/ 0 60000 65536"/>
                <a:gd name="T14" fmla="*/ 0 60000 65536"/>
                <a:gd name="T15" fmla="*/ 0 w 31"/>
                <a:gd name="T16" fmla="*/ 0 h 57"/>
                <a:gd name="T17" fmla="*/ 31 w 31"/>
                <a:gd name="T18" fmla="*/ 57 h 57"/>
              </a:gdLst>
              <a:ahLst/>
              <a:cxnLst>
                <a:cxn ang="T10">
                  <a:pos x="T0" y="T1"/>
                </a:cxn>
                <a:cxn ang="T11">
                  <a:pos x="T2" y="T3"/>
                </a:cxn>
                <a:cxn ang="T12">
                  <a:pos x="T4" y="T5"/>
                </a:cxn>
                <a:cxn ang="T13">
                  <a:pos x="T6" y="T7"/>
                </a:cxn>
                <a:cxn ang="T14">
                  <a:pos x="T8" y="T9"/>
                </a:cxn>
              </a:cxnLst>
              <a:rect l="T15" t="T16" r="T17" b="T18"/>
              <a:pathLst>
                <a:path w="31" h="57">
                  <a:moveTo>
                    <a:pt x="0" y="5"/>
                  </a:moveTo>
                  <a:lnTo>
                    <a:pt x="31" y="0"/>
                  </a:lnTo>
                  <a:lnTo>
                    <a:pt x="14" y="57"/>
                  </a:lnTo>
                  <a:lnTo>
                    <a:pt x="2" y="55"/>
                  </a:lnTo>
                  <a:lnTo>
                    <a:pt x="0" y="5"/>
                  </a:lnTo>
                  <a:close/>
                </a:path>
              </a:pathLst>
            </a:custGeom>
            <a:solidFill>
              <a:schemeClr val="bg1"/>
            </a:solidFill>
            <a:ln w="12700">
              <a:solidFill>
                <a:schemeClr val="bg1">
                  <a:lumMod val="50000"/>
                </a:schemeClr>
              </a:solidFill>
              <a:round/>
              <a:headEnd/>
              <a:tailEnd/>
            </a:ln>
          </p:spPr>
          <p:txBody>
            <a:bodyPr/>
            <a:lstStyle/>
            <a:p>
              <a:pPr>
                <a:defRPr/>
              </a:pPr>
              <a:endParaRPr lang="en-GB" dirty="0"/>
            </a:p>
          </p:txBody>
        </p:sp>
      </p:grpSp>
      <p:sp>
        <p:nvSpPr>
          <p:cNvPr id="196" name="TextBox 195"/>
          <p:cNvSpPr txBox="1"/>
          <p:nvPr/>
        </p:nvSpPr>
        <p:spPr>
          <a:xfrm>
            <a:off x="1752600" y="2419290"/>
            <a:ext cx="1767618" cy="400110"/>
          </a:xfrm>
          <a:prstGeom prst="rect">
            <a:avLst/>
          </a:prstGeom>
          <a:noFill/>
        </p:spPr>
        <p:txBody>
          <a:bodyPr wrap="square" rtlCol="0">
            <a:spAutoFit/>
          </a:bodyPr>
          <a:lstStyle/>
          <a:p>
            <a:pPr algn="ctr"/>
            <a:r>
              <a:rPr lang="en-US" sz="2000" b="1" dirty="0" smtClean="0">
                <a:solidFill>
                  <a:schemeClr val="bg1"/>
                </a:solidFill>
              </a:rPr>
              <a:t>States</a:t>
            </a:r>
            <a:endParaRPr lang="en-US" sz="2000" b="1" dirty="0">
              <a:solidFill>
                <a:schemeClr val="bg1"/>
              </a:solidFill>
            </a:endParaRPr>
          </a:p>
        </p:txBody>
      </p:sp>
      <p:sp>
        <p:nvSpPr>
          <p:cNvPr id="74" name="TextBox 73"/>
          <p:cNvSpPr txBox="1"/>
          <p:nvPr/>
        </p:nvSpPr>
        <p:spPr>
          <a:xfrm>
            <a:off x="3430883" y="6629400"/>
            <a:ext cx="2282235" cy="200055"/>
          </a:xfrm>
          <a:prstGeom prst="rect">
            <a:avLst/>
          </a:prstGeom>
          <a:noFill/>
        </p:spPr>
        <p:txBody>
          <a:bodyPr wrap="square" rtlCol="0">
            <a:spAutoFit/>
          </a:bodyPr>
          <a:lstStyle/>
          <a:p>
            <a:pPr algn="ctr"/>
            <a:r>
              <a:rPr lang="en-US" sz="700" dirty="0" smtClean="0">
                <a:solidFill>
                  <a:srgbClr val="000000"/>
                </a:solidFill>
              </a:rPr>
              <a:t>Project Status as of 12/18/2013</a:t>
            </a:r>
            <a:endParaRPr lang="en-US" sz="700" dirty="0">
              <a:solidFill>
                <a:srgbClr val="000000"/>
              </a:solidFill>
            </a:endParaRPr>
          </a:p>
        </p:txBody>
      </p:sp>
    </p:spTree>
    <p:extLst>
      <p:ext uri="{BB962C8B-B14F-4D97-AF65-F5344CB8AC3E}">
        <p14:creationId xmlns:p14="http://schemas.microsoft.com/office/powerpoint/2010/main" xmlns="" val="13412605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40411" y="1402219"/>
            <a:ext cx="8663177" cy="466316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0" name="Title 1"/>
          <p:cNvSpPr txBox="1">
            <a:spLocks/>
          </p:cNvSpPr>
          <p:nvPr/>
        </p:nvSpPr>
        <p:spPr bwMode="gray">
          <a:xfrm>
            <a:off x="393332" y="445641"/>
            <a:ext cx="8229600" cy="3262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eaLnBrk="0" hangingPunct="0">
              <a:lnSpc>
                <a:spcPct val="106000"/>
              </a:lnSpc>
              <a:defRPr/>
            </a:pPr>
            <a:r>
              <a:rPr lang="en-US" sz="2000" b="1" kern="0" noProof="0" dirty="0" smtClean="0">
                <a:latin typeface="+mj-lt"/>
                <a:ea typeface="+mj-ea"/>
                <a:cs typeface="+mj-cs"/>
              </a:rPr>
              <a:t>Keeping Projects On </a:t>
            </a:r>
            <a:r>
              <a:rPr lang="en-US" sz="2000" b="1" kern="0" dirty="0" smtClean="0">
                <a:latin typeface="+mj-lt"/>
                <a:ea typeface="+mj-ea"/>
                <a:cs typeface="+mj-cs"/>
              </a:rPr>
              <a:t>Schedule</a:t>
            </a:r>
            <a:r>
              <a:rPr lang="en-US" sz="2000" b="1" kern="0" noProof="0" dirty="0" smtClean="0">
                <a:latin typeface="+mj-lt"/>
                <a:ea typeface="+mj-ea"/>
                <a:cs typeface="+mj-cs"/>
              </a:rPr>
              <a:t>: Deliverable Submission</a:t>
            </a:r>
            <a:endParaRPr kumimoji="0" lang="en-US" sz="2000" b="1" i="1"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4" name="Rectangle 13"/>
          <p:cNvSpPr/>
          <p:nvPr/>
        </p:nvSpPr>
        <p:spPr>
          <a:xfrm>
            <a:off x="1790700" y="884518"/>
            <a:ext cx="5562600" cy="410882"/>
          </a:xfrm>
          <a:prstGeom prst="rect">
            <a:avLst/>
          </a:prstGeom>
        </p:spPr>
        <p:txBody>
          <a:bodyPr wrap="square">
            <a:spAutoFit/>
          </a:bodyPr>
          <a:lstStyle/>
          <a:p>
            <a:pPr algn="ctr">
              <a:lnSpc>
                <a:spcPct val="115000"/>
              </a:lnSpc>
              <a:defRPr/>
            </a:pPr>
            <a:r>
              <a:rPr lang="en-US" b="1" dirty="0" smtClean="0"/>
              <a:t>Deliverables Due to FRA by Month (2010-2017)</a:t>
            </a:r>
            <a:endParaRPr lang="en-US" b="1" dirty="0"/>
          </a:p>
        </p:txBody>
      </p:sp>
      <p:sp>
        <p:nvSpPr>
          <p:cNvPr id="2" name="TextBox 1"/>
          <p:cNvSpPr txBox="1"/>
          <p:nvPr/>
        </p:nvSpPr>
        <p:spPr>
          <a:xfrm>
            <a:off x="1295400" y="1600200"/>
            <a:ext cx="2590799" cy="1384995"/>
          </a:xfrm>
          <a:prstGeom prst="rect">
            <a:avLst/>
          </a:prstGeom>
          <a:noFill/>
        </p:spPr>
        <p:txBody>
          <a:bodyPr wrap="square" rtlCol="0">
            <a:spAutoFit/>
          </a:bodyPr>
          <a:lstStyle/>
          <a:p>
            <a:r>
              <a:rPr lang="en-US" dirty="0" smtClean="0"/>
              <a:t>Deliverable Status</a:t>
            </a:r>
          </a:p>
          <a:p>
            <a:pPr marL="457200"/>
            <a:r>
              <a:rPr lang="en-US" sz="1600" dirty="0" smtClean="0"/>
              <a:t>Overdue</a:t>
            </a:r>
          </a:p>
          <a:p>
            <a:pPr marL="457200"/>
            <a:r>
              <a:rPr lang="en-US" sz="1600" dirty="0" smtClean="0"/>
              <a:t>Awaiting Document</a:t>
            </a:r>
          </a:p>
          <a:p>
            <a:pPr marL="457200"/>
            <a:r>
              <a:rPr lang="en-US" sz="1600" dirty="0" smtClean="0"/>
              <a:t>Received</a:t>
            </a:r>
          </a:p>
          <a:p>
            <a:endParaRPr lang="en-US" dirty="0"/>
          </a:p>
        </p:txBody>
      </p:sp>
      <p:sp>
        <p:nvSpPr>
          <p:cNvPr id="15" name="Rectangle 14"/>
          <p:cNvSpPr/>
          <p:nvPr/>
        </p:nvSpPr>
        <p:spPr bwMode="auto">
          <a:xfrm>
            <a:off x="1434212" y="1951673"/>
            <a:ext cx="318388" cy="181927"/>
          </a:xfrm>
          <a:prstGeom prst="rect">
            <a:avLst/>
          </a:prstGeom>
          <a:solidFill>
            <a:srgbClr val="C00000"/>
          </a:solidFill>
          <a:ln w="14605" algn="ctr">
            <a:solidFill>
              <a:schemeClr val="bg1">
                <a:lumMod val="50000"/>
              </a:schemeClr>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16" name="Rectangle 15"/>
          <p:cNvSpPr/>
          <p:nvPr/>
        </p:nvSpPr>
        <p:spPr bwMode="auto">
          <a:xfrm>
            <a:off x="1434212" y="2224563"/>
            <a:ext cx="318388" cy="181927"/>
          </a:xfrm>
          <a:prstGeom prst="rect">
            <a:avLst/>
          </a:prstGeom>
          <a:solidFill>
            <a:srgbClr val="0070C0"/>
          </a:solidFill>
          <a:ln w="14605" algn="ctr">
            <a:solidFill>
              <a:schemeClr val="bg1">
                <a:lumMod val="50000"/>
              </a:schemeClr>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17" name="Rectangle 16"/>
          <p:cNvSpPr/>
          <p:nvPr/>
        </p:nvSpPr>
        <p:spPr bwMode="auto">
          <a:xfrm>
            <a:off x="1434212" y="2467927"/>
            <a:ext cx="318388" cy="181927"/>
          </a:xfrm>
          <a:prstGeom prst="rect">
            <a:avLst/>
          </a:prstGeom>
          <a:solidFill>
            <a:srgbClr val="00B050"/>
          </a:solidFill>
          <a:ln w="14605" algn="ctr">
            <a:solidFill>
              <a:schemeClr val="bg1">
                <a:lumMod val="50000"/>
              </a:schemeClr>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18" name="TextBox 17"/>
          <p:cNvSpPr txBox="1"/>
          <p:nvPr/>
        </p:nvSpPr>
        <p:spPr>
          <a:xfrm>
            <a:off x="3430883" y="6629400"/>
            <a:ext cx="2282235" cy="200055"/>
          </a:xfrm>
          <a:prstGeom prst="rect">
            <a:avLst/>
          </a:prstGeom>
          <a:noFill/>
        </p:spPr>
        <p:txBody>
          <a:bodyPr wrap="square" rtlCol="0">
            <a:spAutoFit/>
          </a:bodyPr>
          <a:lstStyle/>
          <a:p>
            <a:pPr algn="ctr"/>
            <a:r>
              <a:rPr lang="en-US" sz="700" dirty="0" smtClean="0">
                <a:solidFill>
                  <a:srgbClr val="000000"/>
                </a:solidFill>
              </a:rPr>
              <a:t>Deliverable Status as of 1/06/2014</a:t>
            </a:r>
            <a:endParaRPr lang="en-US" sz="700" dirty="0">
              <a:solidFill>
                <a:srgbClr val="000000"/>
              </a:solidFill>
            </a:endParaRPr>
          </a:p>
        </p:txBody>
      </p:sp>
      <p:grpSp>
        <p:nvGrpSpPr>
          <p:cNvPr id="3" name="Group 2"/>
          <p:cNvGrpSpPr/>
          <p:nvPr/>
        </p:nvGrpSpPr>
        <p:grpSpPr>
          <a:xfrm>
            <a:off x="5748086" y="1402219"/>
            <a:ext cx="3262181" cy="1567706"/>
            <a:chOff x="140207" y="863264"/>
            <a:chExt cx="3426469" cy="2363610"/>
          </a:xfrm>
        </p:grpSpPr>
        <p:sp>
          <p:nvSpPr>
            <p:cNvPr id="19" name="Rectangle 18"/>
            <p:cNvSpPr/>
            <p:nvPr/>
          </p:nvSpPr>
          <p:spPr bwMode="auto">
            <a:xfrm>
              <a:off x="140207" y="863264"/>
              <a:ext cx="3328825" cy="2125386"/>
            </a:xfrm>
            <a:prstGeom prst="rect">
              <a:avLst/>
            </a:prstGeom>
            <a:solidFill>
              <a:srgbClr val="C00000"/>
            </a:solidFill>
            <a:ln w="14605" algn="ctr">
              <a:solidFill>
                <a:schemeClr val="tx1"/>
              </a:solidFill>
              <a:round/>
              <a:headEnd/>
              <a:tailEnd/>
            </a:ln>
          </p:spPr>
          <p:txBody>
            <a:bodyPr lIns="73152" tIns="73152" rIns="73152" bIns="73152" rtlCol="0" anchor="ctr" anchorCtr="1"/>
            <a:lstStyle/>
            <a:p>
              <a:pPr algn="ctr" eaLnBrk="0" hangingPunct="0">
                <a:lnSpc>
                  <a:spcPct val="106000"/>
                </a:lnSpc>
              </a:pPr>
              <a:endParaRPr lang="en-US" sz="800" dirty="0">
                <a:latin typeface="Verdana" pitchFamily="34" charset="0"/>
              </a:endParaRPr>
            </a:p>
          </p:txBody>
        </p:sp>
        <p:sp>
          <p:nvSpPr>
            <p:cNvPr id="20" name="TextBox 19"/>
            <p:cNvSpPr txBox="1"/>
            <p:nvPr/>
          </p:nvSpPr>
          <p:spPr>
            <a:xfrm>
              <a:off x="1689989" y="900796"/>
              <a:ext cx="1843818" cy="851331"/>
            </a:xfrm>
            <a:prstGeom prst="rect">
              <a:avLst/>
            </a:prstGeom>
            <a:noFill/>
          </p:spPr>
          <p:txBody>
            <a:bodyPr wrap="square" rtlCol="0">
              <a:spAutoFit/>
            </a:bodyPr>
            <a:lstStyle/>
            <a:p>
              <a:pPr algn="ctr"/>
              <a:r>
                <a:rPr lang="en-US" b="1" dirty="0" smtClean="0">
                  <a:solidFill>
                    <a:schemeClr val="bg1"/>
                  </a:solidFill>
                </a:rPr>
                <a:t>Overdue Deliverables</a:t>
              </a:r>
              <a:endParaRPr lang="en-US" b="1" dirty="0">
                <a:solidFill>
                  <a:schemeClr val="bg1"/>
                </a:solidFill>
              </a:endParaRPr>
            </a:p>
          </p:txBody>
        </p:sp>
        <p:sp>
          <p:nvSpPr>
            <p:cNvPr id="21" name="TextBox 20"/>
            <p:cNvSpPr txBox="1"/>
            <p:nvPr/>
          </p:nvSpPr>
          <p:spPr>
            <a:xfrm>
              <a:off x="1799057" y="2010686"/>
              <a:ext cx="1767619" cy="1216188"/>
            </a:xfrm>
            <a:prstGeom prst="rect">
              <a:avLst/>
            </a:prstGeom>
            <a:noFill/>
          </p:spPr>
          <p:txBody>
            <a:bodyPr wrap="square" rtlCol="0">
              <a:spAutoFit/>
            </a:bodyPr>
            <a:lstStyle/>
            <a:p>
              <a:pPr algn="ctr"/>
              <a:r>
                <a:rPr lang="en-US" b="1" dirty="0" smtClean="0">
                  <a:solidFill>
                    <a:schemeClr val="bg1"/>
                  </a:solidFill>
                </a:rPr>
                <a:t>Are for Construction</a:t>
              </a:r>
              <a:endParaRPr lang="en-US" b="1" dirty="0">
                <a:solidFill>
                  <a:schemeClr val="bg1"/>
                </a:solidFill>
              </a:endParaRPr>
            </a:p>
          </p:txBody>
        </p:sp>
        <p:sp>
          <p:nvSpPr>
            <p:cNvPr id="23" name="TextBox 22"/>
            <p:cNvSpPr txBox="1"/>
            <p:nvPr/>
          </p:nvSpPr>
          <p:spPr>
            <a:xfrm>
              <a:off x="266826" y="1043226"/>
              <a:ext cx="1423163" cy="881658"/>
            </a:xfrm>
            <a:prstGeom prst="rect">
              <a:avLst/>
            </a:prstGeom>
            <a:noFill/>
          </p:spPr>
          <p:txBody>
            <a:bodyPr wrap="square" rtlCol="0">
              <a:spAutoFit/>
            </a:bodyPr>
            <a:lstStyle/>
            <a:p>
              <a:pPr algn="r"/>
              <a:r>
                <a:rPr lang="en-US" sz="3200" dirty="0" smtClean="0">
                  <a:solidFill>
                    <a:schemeClr val="bg1"/>
                  </a:solidFill>
                </a:rPr>
                <a:t>238</a:t>
              </a:r>
              <a:endParaRPr lang="en-US" sz="3200" dirty="0">
                <a:solidFill>
                  <a:schemeClr val="bg1"/>
                </a:solidFill>
              </a:endParaRPr>
            </a:p>
          </p:txBody>
        </p:sp>
        <p:cxnSp>
          <p:nvCxnSpPr>
            <p:cNvPr id="25" name="Straight Connector 24"/>
            <p:cNvCxnSpPr/>
            <p:nvPr/>
          </p:nvCxnSpPr>
          <p:spPr bwMode="auto">
            <a:xfrm>
              <a:off x="790832" y="2022601"/>
              <a:ext cx="2295518" cy="0"/>
            </a:xfrm>
            <a:prstGeom prst="line">
              <a:avLst/>
            </a:prstGeom>
            <a:solidFill>
              <a:schemeClr val="accent2"/>
            </a:solidFill>
            <a:ln w="12700" cap="flat" cmpd="sng" algn="ctr">
              <a:solidFill>
                <a:schemeClr val="accent3"/>
              </a:solidFill>
              <a:prstDash val="solid"/>
              <a:round/>
              <a:headEnd type="none" w="med" len="med"/>
              <a:tailEnd type="none" w="med" len="med"/>
            </a:ln>
            <a:effectLst/>
          </p:spPr>
        </p:cxnSp>
        <p:sp>
          <p:nvSpPr>
            <p:cNvPr id="27" name="TextBox 26"/>
            <p:cNvSpPr txBox="1"/>
            <p:nvPr/>
          </p:nvSpPr>
          <p:spPr>
            <a:xfrm>
              <a:off x="184936" y="2110058"/>
              <a:ext cx="1676399" cy="881658"/>
            </a:xfrm>
            <a:prstGeom prst="rect">
              <a:avLst/>
            </a:prstGeom>
            <a:noFill/>
          </p:spPr>
          <p:txBody>
            <a:bodyPr wrap="square" rtlCol="0">
              <a:spAutoFit/>
            </a:bodyPr>
            <a:lstStyle/>
            <a:p>
              <a:pPr algn="r"/>
              <a:r>
                <a:rPr lang="en-US" sz="3200" dirty="0" smtClean="0">
                  <a:solidFill>
                    <a:schemeClr val="bg1"/>
                  </a:solidFill>
                </a:rPr>
                <a:t>50%</a:t>
              </a:r>
              <a:endParaRPr lang="en-US" sz="3200" dirty="0">
                <a:solidFill>
                  <a:schemeClr val="bg1"/>
                </a:solidFill>
              </a:endParaRPr>
            </a:p>
          </p:txBody>
        </p:sp>
      </p:grpSp>
      <p:cxnSp>
        <p:nvCxnSpPr>
          <p:cNvPr id="7" name="Straight Connector 6"/>
          <p:cNvCxnSpPr/>
          <p:nvPr/>
        </p:nvCxnSpPr>
        <p:spPr bwMode="auto">
          <a:xfrm>
            <a:off x="838200" y="3638550"/>
            <a:ext cx="1752599" cy="95248"/>
          </a:xfrm>
          <a:prstGeom prst="line">
            <a:avLst/>
          </a:prstGeom>
          <a:solidFill>
            <a:schemeClr val="accent2"/>
          </a:solidFill>
          <a:ln w="12700" cap="flat" cmpd="sng" algn="ctr">
            <a:noFill/>
            <a:prstDash val="solid"/>
            <a:round/>
            <a:headEnd type="none" w="med" len="med"/>
            <a:tailEnd type="none" w="med" len="med"/>
          </a:ln>
          <a:effectLst/>
        </p:spPr>
      </p:cxnSp>
    </p:spTree>
    <p:extLst>
      <p:ext uri="{BB962C8B-B14F-4D97-AF65-F5344CB8AC3E}">
        <p14:creationId xmlns:p14="http://schemas.microsoft.com/office/powerpoint/2010/main" xmlns="" val="32066891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gray">
          <a:xfrm>
            <a:off x="393332" y="445641"/>
            <a:ext cx="8229600" cy="3262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eaLnBrk="0" hangingPunct="0">
              <a:lnSpc>
                <a:spcPct val="106000"/>
              </a:lnSpc>
              <a:defRPr/>
            </a:pPr>
            <a:r>
              <a:rPr lang="en-US" sz="2000" b="1" kern="0" noProof="0" dirty="0" smtClean="0">
                <a:latin typeface="+mj-lt"/>
                <a:ea typeface="+mj-ea"/>
                <a:cs typeface="+mj-cs"/>
              </a:rPr>
              <a:t>Increased Monitoring, Increased Support</a:t>
            </a:r>
            <a:endParaRPr kumimoji="0" lang="en-US" sz="2000" b="1" i="1"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grpSp>
        <p:nvGrpSpPr>
          <p:cNvPr id="14" name="Group 13"/>
          <p:cNvGrpSpPr/>
          <p:nvPr/>
        </p:nvGrpSpPr>
        <p:grpSpPr>
          <a:xfrm>
            <a:off x="891080" y="3499269"/>
            <a:ext cx="2862072" cy="272832"/>
            <a:chOff x="1321594" y="3499269"/>
            <a:chExt cx="2862072" cy="272832"/>
          </a:xfrm>
        </p:grpSpPr>
        <p:cxnSp>
          <p:nvCxnSpPr>
            <p:cNvPr id="19" name="iBar:31/270"/>
            <p:cNvCxnSpPr/>
            <p:nvPr/>
          </p:nvCxnSpPr>
          <p:spPr>
            <a:xfrm>
              <a:off x="1321594" y="3635684"/>
              <a:ext cx="2862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xtBox:31/270"/>
            <p:cNvSpPr/>
            <p:nvPr/>
          </p:nvSpPr>
          <p:spPr bwMode="gray">
            <a:xfrm>
              <a:off x="1815999" y="3499269"/>
              <a:ext cx="1873270" cy="272832"/>
            </a:xfrm>
            <a:prstGeom prst="rect">
              <a:avLst/>
            </a:prstGeom>
            <a:solidFill>
              <a:srgbClr val="FFFFFF"/>
            </a:solidFill>
            <a:ln w="19050" algn="ctr">
              <a:noFill/>
              <a:miter lim="800000"/>
              <a:headEnd/>
              <a:tailEnd/>
            </a:ln>
          </p:spPr>
          <p:txBody>
            <a:bodyPr wrap="none" lIns="91440" tIns="0" rIns="91440" bIns="0" rtlCol="0" anchor="ctr">
              <a:spAutoFit/>
            </a:bodyPr>
            <a:lstStyle/>
            <a:p>
              <a:pPr algn="ctr">
                <a:lnSpc>
                  <a:spcPct val="106000"/>
                </a:lnSpc>
                <a:buFont typeface="Wingdings 2" pitchFamily="18" charset="2"/>
                <a:buNone/>
              </a:pPr>
              <a:r>
                <a:rPr lang="en-US" b="1" dirty="0" smtClean="0">
                  <a:solidFill>
                    <a:srgbClr val="000000"/>
                  </a:solidFill>
                </a:rPr>
                <a:t>What We Heard</a:t>
              </a:r>
              <a:endParaRPr lang="en-US" b="1" dirty="0">
                <a:solidFill>
                  <a:srgbClr val="000000"/>
                </a:solidFill>
              </a:endParaRPr>
            </a:p>
          </p:txBody>
        </p:sp>
      </p:grpSp>
      <p:cxnSp>
        <p:nvCxnSpPr>
          <p:cNvPr id="21" name="iBar:31/270"/>
          <p:cNvCxnSpPr/>
          <p:nvPr/>
        </p:nvCxnSpPr>
        <p:spPr>
          <a:xfrm>
            <a:off x="5390848" y="3635684"/>
            <a:ext cx="2862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xtBox:31/270"/>
          <p:cNvSpPr/>
          <p:nvPr/>
        </p:nvSpPr>
        <p:spPr bwMode="gray">
          <a:xfrm>
            <a:off x="6026316" y="3499269"/>
            <a:ext cx="1591141" cy="272832"/>
          </a:xfrm>
          <a:prstGeom prst="rect">
            <a:avLst/>
          </a:prstGeom>
          <a:solidFill>
            <a:srgbClr val="FFFFFF"/>
          </a:solidFill>
          <a:ln w="19050" algn="ctr">
            <a:noFill/>
            <a:miter lim="800000"/>
            <a:headEnd/>
            <a:tailEnd/>
          </a:ln>
        </p:spPr>
        <p:txBody>
          <a:bodyPr wrap="none" lIns="91440" tIns="0" rIns="91440" bIns="0" rtlCol="0" anchor="ctr">
            <a:spAutoFit/>
          </a:bodyPr>
          <a:lstStyle/>
          <a:p>
            <a:pPr algn="ctr">
              <a:lnSpc>
                <a:spcPct val="106000"/>
              </a:lnSpc>
              <a:buFont typeface="Wingdings 2" pitchFamily="18" charset="2"/>
              <a:buNone/>
            </a:pPr>
            <a:r>
              <a:rPr lang="en-US" b="1" dirty="0" smtClean="0">
                <a:solidFill>
                  <a:srgbClr val="000000"/>
                </a:solidFill>
              </a:rPr>
              <a:t>What We Did</a:t>
            </a:r>
            <a:endParaRPr lang="en-US" b="1" dirty="0">
              <a:solidFill>
                <a:srgbClr val="000000"/>
              </a:solidFill>
            </a:endParaRPr>
          </a:p>
        </p:txBody>
      </p:sp>
      <p:sp>
        <p:nvSpPr>
          <p:cNvPr id="26" name="Rectangle 20"/>
          <p:cNvSpPr>
            <a:spLocks noChangeArrowheads="1"/>
          </p:cNvSpPr>
          <p:nvPr/>
        </p:nvSpPr>
        <p:spPr bwMode="auto">
          <a:xfrm>
            <a:off x="493316" y="5422900"/>
            <a:ext cx="3657600" cy="520700"/>
          </a:xfrm>
          <a:prstGeom prst="rect">
            <a:avLst/>
          </a:prstGeom>
          <a:solidFill>
            <a:schemeClr val="bg1"/>
          </a:solidFill>
          <a:ln w="12700" algn="ctr">
            <a:solidFill>
              <a:schemeClr val="tx1"/>
            </a:solidFill>
            <a:miter lim="800000"/>
            <a:headEnd/>
            <a:tailEnd/>
          </a:ln>
        </p:spPr>
        <p:txBody>
          <a:bodyPr lIns="45720" tIns="45720" rIns="45720" bIns="45720" anchor="ctr" anchorCtr="0"/>
          <a:lstStyle/>
          <a:p>
            <a:pPr marL="76200" lvl="1">
              <a:buSzPct val="65000"/>
            </a:pPr>
            <a:r>
              <a:rPr lang="en-US" sz="1600" dirty="0">
                <a:solidFill>
                  <a:srgbClr val="000000"/>
                </a:solidFill>
              </a:rPr>
              <a:t>Delays resulting in changes to scope, schedule and </a:t>
            </a:r>
            <a:r>
              <a:rPr lang="en-US" sz="1600" dirty="0" smtClean="0">
                <a:solidFill>
                  <a:srgbClr val="000000"/>
                </a:solidFill>
              </a:rPr>
              <a:t>budget</a:t>
            </a:r>
            <a:endParaRPr lang="en-US" sz="1600" dirty="0">
              <a:solidFill>
                <a:srgbClr val="000000"/>
              </a:solidFill>
            </a:endParaRPr>
          </a:p>
        </p:txBody>
      </p:sp>
      <p:sp>
        <p:nvSpPr>
          <p:cNvPr id="27" name="Rectangle 20"/>
          <p:cNvSpPr>
            <a:spLocks noChangeArrowheads="1"/>
          </p:cNvSpPr>
          <p:nvPr/>
        </p:nvSpPr>
        <p:spPr bwMode="auto">
          <a:xfrm>
            <a:off x="493316" y="4836379"/>
            <a:ext cx="3657600" cy="521208"/>
          </a:xfrm>
          <a:prstGeom prst="rect">
            <a:avLst/>
          </a:prstGeom>
          <a:solidFill>
            <a:schemeClr val="bg1"/>
          </a:solidFill>
          <a:ln w="12700" algn="ctr">
            <a:solidFill>
              <a:schemeClr val="tx1"/>
            </a:solidFill>
            <a:miter lim="800000"/>
            <a:headEnd/>
            <a:tailEnd/>
          </a:ln>
        </p:spPr>
        <p:txBody>
          <a:bodyPr lIns="45720" tIns="45720" rIns="45720" bIns="45720" anchor="ctr" anchorCtr="0"/>
          <a:lstStyle/>
          <a:p>
            <a:pPr marL="76200" lvl="1">
              <a:buSzPct val="65000"/>
            </a:pPr>
            <a:r>
              <a:rPr lang="en-US" sz="1600" dirty="0" smtClean="0"/>
              <a:t>Unforeseen funding obstacles</a:t>
            </a:r>
          </a:p>
        </p:txBody>
      </p:sp>
      <p:sp>
        <p:nvSpPr>
          <p:cNvPr id="28" name="Rectangle 20"/>
          <p:cNvSpPr>
            <a:spLocks noChangeArrowheads="1"/>
          </p:cNvSpPr>
          <p:nvPr/>
        </p:nvSpPr>
        <p:spPr bwMode="auto">
          <a:xfrm>
            <a:off x="493316" y="3939442"/>
            <a:ext cx="3657600" cy="822960"/>
          </a:xfrm>
          <a:prstGeom prst="rect">
            <a:avLst/>
          </a:prstGeom>
          <a:solidFill>
            <a:schemeClr val="bg1"/>
          </a:solidFill>
          <a:ln w="12700" algn="ctr">
            <a:solidFill>
              <a:schemeClr val="tx1"/>
            </a:solidFill>
            <a:miter lim="800000"/>
            <a:headEnd/>
            <a:tailEnd/>
          </a:ln>
        </p:spPr>
        <p:txBody>
          <a:bodyPr lIns="45720" tIns="45720" rIns="45720" bIns="45720" anchor="ctr" anchorCtr="0"/>
          <a:lstStyle/>
          <a:p>
            <a:pPr marL="76200" lvl="1">
              <a:buSzPct val="65000"/>
            </a:pPr>
            <a:r>
              <a:rPr lang="en-US" sz="1600" dirty="0">
                <a:solidFill>
                  <a:srgbClr val="000000"/>
                </a:solidFill>
              </a:rPr>
              <a:t>Need for additional </a:t>
            </a:r>
            <a:r>
              <a:rPr lang="en-US" sz="1600" dirty="0" smtClean="0">
                <a:solidFill>
                  <a:srgbClr val="000000"/>
                </a:solidFill>
              </a:rPr>
              <a:t>guidance on FRA requirements and Federal regulations (from grantees and OIG)</a:t>
            </a:r>
            <a:endParaRPr lang="en-US" sz="1600" dirty="0">
              <a:solidFill>
                <a:srgbClr val="000000"/>
              </a:solidFill>
            </a:endParaRPr>
          </a:p>
        </p:txBody>
      </p:sp>
      <p:sp>
        <p:nvSpPr>
          <p:cNvPr id="29" name="Rectangle 20"/>
          <p:cNvSpPr>
            <a:spLocks noChangeArrowheads="1"/>
          </p:cNvSpPr>
          <p:nvPr/>
        </p:nvSpPr>
        <p:spPr bwMode="auto">
          <a:xfrm>
            <a:off x="4993084" y="5422900"/>
            <a:ext cx="3657600" cy="520700"/>
          </a:xfrm>
          <a:prstGeom prst="rect">
            <a:avLst/>
          </a:prstGeom>
          <a:solidFill>
            <a:schemeClr val="bg1"/>
          </a:solidFill>
          <a:ln w="12700" algn="ctr">
            <a:solidFill>
              <a:schemeClr val="tx1"/>
            </a:solidFill>
            <a:miter lim="800000"/>
            <a:headEnd/>
            <a:tailEnd/>
          </a:ln>
        </p:spPr>
        <p:txBody>
          <a:bodyPr lIns="45720" tIns="45720" rIns="45720" bIns="45720" anchor="ctr" anchorCtr="0"/>
          <a:lstStyle/>
          <a:p>
            <a:pPr marL="76200" lvl="1">
              <a:buSzPct val="65000"/>
            </a:pPr>
            <a:r>
              <a:rPr lang="en-US" sz="1600" dirty="0" smtClean="0">
                <a:solidFill>
                  <a:srgbClr val="000000"/>
                </a:solidFill>
              </a:rPr>
              <a:t>Updated materials and guidance </a:t>
            </a:r>
            <a:r>
              <a:rPr lang="en-US" sz="1600" dirty="0">
                <a:solidFill>
                  <a:srgbClr val="000000"/>
                </a:solidFill>
              </a:rPr>
              <a:t>on </a:t>
            </a:r>
            <a:r>
              <a:rPr lang="en-US" sz="1600" dirty="0" smtClean="0">
                <a:solidFill>
                  <a:srgbClr val="000000"/>
                </a:solidFill>
              </a:rPr>
              <a:t>amendments</a:t>
            </a:r>
            <a:endParaRPr lang="en-US" sz="1600" dirty="0">
              <a:solidFill>
                <a:srgbClr val="000000"/>
              </a:solidFill>
            </a:endParaRPr>
          </a:p>
        </p:txBody>
      </p:sp>
      <p:sp>
        <p:nvSpPr>
          <p:cNvPr id="30" name="Rectangle 20"/>
          <p:cNvSpPr>
            <a:spLocks noChangeArrowheads="1"/>
          </p:cNvSpPr>
          <p:nvPr/>
        </p:nvSpPr>
        <p:spPr bwMode="auto">
          <a:xfrm>
            <a:off x="4993084" y="4836379"/>
            <a:ext cx="3657600" cy="520700"/>
          </a:xfrm>
          <a:prstGeom prst="rect">
            <a:avLst/>
          </a:prstGeom>
          <a:solidFill>
            <a:schemeClr val="bg1"/>
          </a:solidFill>
          <a:ln w="12700" algn="ctr">
            <a:solidFill>
              <a:schemeClr val="tx1"/>
            </a:solidFill>
            <a:miter lim="800000"/>
            <a:headEnd/>
            <a:tailEnd/>
          </a:ln>
        </p:spPr>
        <p:txBody>
          <a:bodyPr lIns="45720" tIns="45720" rIns="45720" bIns="45720" anchor="ctr" anchorCtr="0"/>
          <a:lstStyle/>
          <a:p>
            <a:pPr marL="76200" lvl="1">
              <a:buSzPct val="65000"/>
            </a:pPr>
            <a:r>
              <a:rPr lang="en-US" sz="1600" dirty="0">
                <a:solidFill>
                  <a:srgbClr val="000000"/>
                </a:solidFill>
              </a:rPr>
              <a:t>Developed policies </a:t>
            </a:r>
            <a:r>
              <a:rPr lang="en-US" sz="1600" dirty="0" smtClean="0">
                <a:solidFill>
                  <a:srgbClr val="000000"/>
                </a:solidFill>
              </a:rPr>
              <a:t>and procedures for </a:t>
            </a:r>
            <a:r>
              <a:rPr lang="en-US" sz="1600" dirty="0">
                <a:solidFill>
                  <a:srgbClr val="000000"/>
                </a:solidFill>
              </a:rPr>
              <a:t>alternative payment </a:t>
            </a:r>
            <a:r>
              <a:rPr lang="en-US" sz="1600" dirty="0" smtClean="0">
                <a:solidFill>
                  <a:srgbClr val="000000"/>
                </a:solidFill>
              </a:rPr>
              <a:t>methods</a:t>
            </a:r>
            <a:endParaRPr lang="en-US" sz="1600" dirty="0">
              <a:solidFill>
                <a:srgbClr val="000000"/>
              </a:solidFill>
            </a:endParaRPr>
          </a:p>
        </p:txBody>
      </p:sp>
      <p:sp>
        <p:nvSpPr>
          <p:cNvPr id="31" name="Rectangle 20"/>
          <p:cNvSpPr>
            <a:spLocks noChangeArrowheads="1"/>
          </p:cNvSpPr>
          <p:nvPr/>
        </p:nvSpPr>
        <p:spPr bwMode="auto">
          <a:xfrm>
            <a:off x="4993084" y="3939442"/>
            <a:ext cx="3657600" cy="820737"/>
          </a:xfrm>
          <a:prstGeom prst="rect">
            <a:avLst/>
          </a:prstGeom>
          <a:solidFill>
            <a:schemeClr val="bg1"/>
          </a:solidFill>
          <a:ln w="12700" algn="ctr">
            <a:solidFill>
              <a:schemeClr val="tx1"/>
            </a:solidFill>
            <a:miter lim="800000"/>
            <a:headEnd/>
            <a:tailEnd/>
          </a:ln>
        </p:spPr>
        <p:txBody>
          <a:bodyPr lIns="45720" tIns="45720" rIns="45720" bIns="45720" anchor="ctr" anchorCtr="0"/>
          <a:lstStyle/>
          <a:p>
            <a:pPr marL="228600" lvl="1" indent="-152400">
              <a:buSzPct val="65000"/>
              <a:buFont typeface="Wingdings"/>
              <a:buChar char="l"/>
            </a:pPr>
            <a:r>
              <a:rPr lang="en-US" sz="1600" dirty="0">
                <a:solidFill>
                  <a:srgbClr val="000000"/>
                </a:solidFill>
              </a:rPr>
              <a:t>Published State Rail Plan guidance </a:t>
            </a:r>
          </a:p>
          <a:p>
            <a:pPr marL="228600" lvl="1" indent="-152400">
              <a:buSzPct val="65000"/>
              <a:buFont typeface="Wingdings"/>
              <a:buChar char="l"/>
            </a:pPr>
            <a:r>
              <a:rPr lang="en-US" sz="1600" dirty="0">
                <a:solidFill>
                  <a:srgbClr val="000000"/>
                </a:solidFill>
              </a:rPr>
              <a:t>Offered webinars: Buy America, </a:t>
            </a:r>
            <a:r>
              <a:rPr lang="en-US" sz="1600" dirty="0" smtClean="0">
                <a:solidFill>
                  <a:srgbClr val="000000"/>
                </a:solidFill>
              </a:rPr>
              <a:t>Invoicing, </a:t>
            </a:r>
            <a:r>
              <a:rPr lang="en-US" sz="1600" dirty="0">
                <a:solidFill>
                  <a:srgbClr val="000000"/>
                </a:solidFill>
              </a:rPr>
              <a:t>and </a:t>
            </a:r>
            <a:r>
              <a:rPr lang="en-US" sz="1600" dirty="0" smtClean="0">
                <a:solidFill>
                  <a:srgbClr val="000000"/>
                </a:solidFill>
              </a:rPr>
              <a:t>Reporting</a:t>
            </a:r>
          </a:p>
        </p:txBody>
      </p:sp>
      <p:sp>
        <p:nvSpPr>
          <p:cNvPr id="32" name="AutoShape 3"/>
          <p:cNvSpPr>
            <a:spLocks noChangeAspect="1" noChangeArrowheads="1"/>
          </p:cNvSpPr>
          <p:nvPr/>
        </p:nvSpPr>
        <p:spPr bwMode="auto">
          <a:xfrm rot="5400000">
            <a:off x="3546872" y="4831616"/>
            <a:ext cx="2116137" cy="331788"/>
          </a:xfrm>
          <a:prstGeom prst="triangle">
            <a:avLst>
              <a:gd name="adj" fmla="val 50000"/>
            </a:avLst>
          </a:prstGeom>
          <a:solidFill>
            <a:schemeClr val="bg2"/>
          </a:solidFill>
          <a:ln w="6350" algn="ctr">
            <a:noFill/>
            <a:miter lim="800000"/>
            <a:headEnd/>
            <a:tailEnd/>
          </a:ln>
          <a:effectLst/>
          <a:extLst/>
        </p:spPr>
        <p:txBody>
          <a:bodyPr vert="horz" wrap="none" lIns="91440" tIns="45720" rIns="91440" bIns="45720" numCol="1" anchor="ctr" anchorCtr="0" compatLnSpc="1">
            <a:prstTxWarp prst="textNoShape">
              <a:avLst/>
            </a:prstTxWarp>
          </a:bodyPr>
          <a:lstStyle/>
          <a:p>
            <a:endParaRPr lang="en-US" dirty="0"/>
          </a:p>
        </p:txBody>
      </p:sp>
      <p:graphicFrame>
        <p:nvGraphicFramePr>
          <p:cNvPr id="17" name="Chart 16"/>
          <p:cNvGraphicFramePr>
            <a:graphicFrameLocks/>
          </p:cNvGraphicFramePr>
          <p:nvPr>
            <p:extLst>
              <p:ext uri="{D42A27DB-BD31-4B8C-83A1-F6EECF244321}">
                <p14:modId xmlns:p14="http://schemas.microsoft.com/office/powerpoint/2010/main" xmlns="" val="156774117"/>
              </p:ext>
            </p:extLst>
          </p:nvPr>
        </p:nvGraphicFramePr>
        <p:xfrm>
          <a:off x="435141" y="990600"/>
          <a:ext cx="8215543"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253812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7mu2yGUkk6veBSz9Yfc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40Jpg9KWc0eRKniD1MPj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0Jpg9KWc0eRKniD1MPjk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62PsmqzwEyWduRC8P_B2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GTnoXv4jEejdV09QUeve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62PsmqzwEyWduRC8P_B2A"/>
</p:tagLst>
</file>

<file path=ppt/theme/theme1.xml><?xml version="1.0" encoding="utf-8"?>
<a:theme xmlns:a="http://schemas.openxmlformats.org/drawingml/2006/main" name="U.S. Consulting Report Template_022307">
  <a:themeElements>
    <a:clrScheme name="">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4605" algn="ctr">
          <a:solidFill>
            <a:schemeClr val="accent6"/>
          </a:solidFill>
          <a:round/>
          <a:headEnd/>
          <a:tailEnd/>
        </a:ln>
      </a:spPr>
      <a:bodyPr lIns="73152" tIns="73152" rIns="73152" bIns="73152" anchor="ctr" anchorCtr="1"/>
      <a:lstStyle>
        <a:defPPr algn="ctr" eaLnBrk="0" hangingPunct="0">
          <a:lnSpc>
            <a:spcPct val="106000"/>
          </a:lnSpc>
          <a:defRPr sz="800" dirty="0">
            <a:latin typeface="Verdana"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U.S. Consulting Report Template_022307">
  <a:themeElements>
    <a:clrScheme name="">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4605" algn="ctr">
          <a:solidFill>
            <a:schemeClr val="accent6"/>
          </a:solidFill>
          <a:round/>
          <a:headEnd/>
          <a:tailEnd/>
        </a:ln>
      </a:spPr>
      <a:bodyPr lIns="73152" tIns="73152" rIns="73152" bIns="73152" anchor="ctr" anchorCtr="1"/>
      <a:lstStyle>
        <a:defPPr algn="ctr" eaLnBrk="0" hangingPunct="0">
          <a:lnSpc>
            <a:spcPct val="106000"/>
          </a:lnSpc>
          <a:defRPr sz="800" dirty="0">
            <a:latin typeface="Verdana"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S. Consulting Report Template_022307">
  <a:themeElements>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4605" algn="ctr">
          <a:solidFill>
            <a:schemeClr val="accent6"/>
          </a:solidFill>
          <a:round/>
          <a:headEnd/>
          <a:tailEnd/>
        </a:ln>
      </a:spPr>
      <a:bodyPr lIns="73152" tIns="73152" rIns="73152" bIns="73152" anchor="ctr" anchorCtr="1"/>
      <a:lstStyle>
        <a:defPPr algn="ctr" eaLnBrk="0" hangingPunct="0">
          <a:lnSpc>
            <a:spcPct val="106000"/>
          </a:lnSpc>
          <a:defRPr sz="800" dirty="0">
            <a:latin typeface="Verdana"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S. Consulting Report Template_022307">
  <a:themeElements>
    <a:clrScheme name="">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4605" algn="ctr">
          <a:solidFill>
            <a:schemeClr val="accent6"/>
          </a:solidFill>
          <a:round/>
          <a:headEnd/>
          <a:tailEnd/>
        </a:ln>
      </a:spPr>
      <a:bodyPr lIns="73152" tIns="73152" rIns="73152" bIns="73152" anchor="ctr" anchorCtr="1"/>
      <a:lstStyle>
        <a:defPPr algn="ctr" eaLnBrk="0" hangingPunct="0">
          <a:lnSpc>
            <a:spcPct val="106000"/>
          </a:lnSpc>
          <a:defRPr sz="800" dirty="0">
            <a:latin typeface="Verdana"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S. Consulting Report Template_022307">
  <a:themeElements>
    <a:clrScheme name="">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4605" algn="ctr">
          <a:solidFill>
            <a:schemeClr val="accent6"/>
          </a:solidFill>
          <a:round/>
          <a:headEnd/>
          <a:tailEnd/>
        </a:ln>
      </a:spPr>
      <a:bodyPr lIns="73152" tIns="73152" rIns="73152" bIns="73152" anchor="ctr" anchorCtr="1"/>
      <a:lstStyle>
        <a:defPPr algn="ctr" eaLnBrk="0" hangingPunct="0">
          <a:lnSpc>
            <a:spcPct val="106000"/>
          </a:lnSpc>
          <a:defRPr sz="800" dirty="0">
            <a:latin typeface="Verdana"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U.S. Consulting Report Template_022307">
  <a:themeElements>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4605" algn="ctr">
          <a:solidFill>
            <a:schemeClr val="accent6"/>
          </a:solidFill>
          <a:round/>
          <a:headEnd/>
          <a:tailEnd/>
        </a:ln>
      </a:spPr>
      <a:bodyPr lIns="73152" tIns="73152" rIns="73152" bIns="73152" anchor="ctr" anchorCtr="1"/>
      <a:lstStyle>
        <a:defPPr algn="ctr" eaLnBrk="0" hangingPunct="0">
          <a:lnSpc>
            <a:spcPct val="106000"/>
          </a:lnSpc>
          <a:defRPr sz="800" dirty="0">
            <a:latin typeface="Verdana"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U.S. Consulting Report Template_022307">
  <a:themeElements>
    <a:clrScheme name="">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4605" algn="ctr">
          <a:solidFill>
            <a:schemeClr val="accent6"/>
          </a:solidFill>
          <a:round/>
          <a:headEnd/>
          <a:tailEnd/>
        </a:ln>
      </a:spPr>
      <a:bodyPr lIns="73152" tIns="73152" rIns="73152" bIns="73152" anchor="ctr" anchorCtr="1"/>
      <a:lstStyle>
        <a:defPPr algn="ctr" eaLnBrk="0" hangingPunct="0">
          <a:lnSpc>
            <a:spcPct val="106000"/>
          </a:lnSpc>
          <a:defRPr sz="800" dirty="0">
            <a:latin typeface="Verdana"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U.S. Consulting Report Template_022307">
  <a:themeElements>
    <a:clrScheme name="">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4605" algn="ctr">
          <a:solidFill>
            <a:schemeClr val="accent6"/>
          </a:solidFill>
          <a:round/>
          <a:headEnd/>
          <a:tailEnd/>
        </a:ln>
      </a:spPr>
      <a:bodyPr lIns="73152" tIns="73152" rIns="73152" bIns="73152" anchor="ctr" anchorCtr="1"/>
      <a:lstStyle>
        <a:defPPr algn="ctr" eaLnBrk="0" hangingPunct="0">
          <a:lnSpc>
            <a:spcPct val="106000"/>
          </a:lnSpc>
          <a:defRPr sz="800" dirty="0">
            <a:latin typeface="Verdana"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U.S. Consulting Report Template_022307">
  <a:themeElements>
    <a:clrScheme name="">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4605" algn="ctr">
          <a:solidFill>
            <a:schemeClr val="accent6"/>
          </a:solidFill>
          <a:round/>
          <a:headEnd/>
          <a:tailEnd/>
        </a:ln>
      </a:spPr>
      <a:bodyPr lIns="73152" tIns="73152" rIns="73152" bIns="73152" anchor="ctr" anchorCtr="1"/>
      <a:lstStyle>
        <a:defPPr algn="ctr" eaLnBrk="0" hangingPunct="0">
          <a:lnSpc>
            <a:spcPct val="106000"/>
          </a:lnSpc>
          <a:defRPr sz="800" dirty="0">
            <a:latin typeface="Verdana"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B4C1E72BF474438D1B9F6F33C248A9" ma:contentTypeVersion="2" ma:contentTypeDescription="Create a new document." ma:contentTypeScope="" ma:versionID="7ecd6b9b290f342c4bc8da1c52a17f92">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14EF3F-CF97-4740-AB5B-BF0237D22ED0}">
  <ds:schemaRefs>
    <ds:schemaRef ds:uri="http://schemas.microsoft.com/sharepoint/v3/contenttype/forms"/>
  </ds:schemaRefs>
</ds:datastoreItem>
</file>

<file path=customXml/itemProps2.xml><?xml version="1.0" encoding="utf-8"?>
<ds:datastoreItem xmlns:ds="http://schemas.openxmlformats.org/officeDocument/2006/customXml" ds:itemID="{2DDCC8F3-0749-4A8A-B0A5-1DE8612C084F}">
  <ds:schemaRefs>
    <ds:schemaRef ds:uri="http://purl.org/dc/elements/1.1/"/>
    <ds:schemaRef ds:uri="http://purl.org/dc/dcmitype/"/>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AB055164-15F7-41B8-9AEA-453720A11A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11541</TotalTime>
  <Words>1222</Words>
  <Application>Microsoft Office PowerPoint</Application>
  <PresentationFormat>On-screen Show (4:3)</PresentationFormat>
  <Paragraphs>313</Paragraphs>
  <Slides>20</Slides>
  <Notes>19</Notes>
  <HiddenSlides>0</HiddenSlides>
  <MMClips>0</MMClips>
  <ScaleCrop>false</ScaleCrop>
  <HeadingPairs>
    <vt:vector size="4" baseType="variant">
      <vt:variant>
        <vt:lpstr>Theme</vt:lpstr>
      </vt:variant>
      <vt:variant>
        <vt:i4>12</vt:i4>
      </vt:variant>
      <vt:variant>
        <vt:lpstr>Slide Titles</vt:lpstr>
      </vt:variant>
      <vt:variant>
        <vt:i4>20</vt:i4>
      </vt:variant>
    </vt:vector>
  </HeadingPairs>
  <TitlesOfParts>
    <vt:vector size="32" baseType="lpstr">
      <vt:lpstr>U.S. Consulting Report Template_022307</vt:lpstr>
      <vt:lpstr>1_U.S. Consulting Report Template_022307</vt:lpstr>
      <vt:lpstr>2_U.S. Consulting Report Template_022307</vt:lpstr>
      <vt:lpstr>3_U.S. Consulting Report Template_022307</vt:lpstr>
      <vt:lpstr>Office Theme</vt:lpstr>
      <vt:lpstr>4_U.S. Consulting Report Template_022307</vt:lpstr>
      <vt:lpstr>5_U.S. Consulting Report Template_022307</vt:lpstr>
      <vt:lpstr>6_U.S. Consulting Report Template_022307</vt:lpstr>
      <vt:lpstr>7_U.S. Consulting Report Template_022307</vt:lpstr>
      <vt:lpstr>2_Office Theme</vt:lpstr>
      <vt:lpstr>3_Office Theme</vt:lpstr>
      <vt:lpstr>8_U.S. Consulting Report Template_022307</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Nothstine</dc:creator>
  <cp:lastModifiedBy>wne72245</cp:lastModifiedBy>
  <cp:revision>605</cp:revision>
  <cp:lastPrinted>2013-09-20T22:11:36Z</cp:lastPrinted>
  <dcterms:created xsi:type="dcterms:W3CDTF">2013-02-12T21:32:25Z</dcterms:created>
  <dcterms:modified xsi:type="dcterms:W3CDTF">2016-03-28T19:54:06Z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0x0101000CB4C1E72BF474438D1B9F6F33C248A9</vt:lpwstr>
  </property>
</Properties>
</file>