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5" r:id="rId10"/>
    <p:sldId id="278" r:id="rId11"/>
    <p:sldId id="279" r:id="rId12"/>
    <p:sldId id="280" r:id="rId13"/>
    <p:sldId id="281" r:id="rId14"/>
    <p:sldId id="266" r:id="rId15"/>
    <p:sldId id="267" r:id="rId16"/>
    <p:sldId id="268" r:id="rId17"/>
    <p:sldId id="282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54" autoAdjust="0"/>
  </p:normalViewPr>
  <p:slideViewPr>
    <p:cSldViewPr>
      <p:cViewPr>
        <p:scale>
          <a:sx n="91" d="100"/>
          <a:sy n="91" d="100"/>
        </p:scale>
        <p:origin x="-558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5C875-30D5-4DFC-972F-66707607474B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678C8-75D5-4482-BB55-339E92FD22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1448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F70809-19CB-4B2F-8011-E88EC28611EC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0DAC09-C7FE-46B7-99FD-2586DDD8E60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Federal Funding for the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David Ewing</a:t>
            </a:r>
            <a:endParaRPr lang="en-US" dirty="0"/>
          </a:p>
          <a:p>
            <a:r>
              <a:rPr lang="en-US" b="1" dirty="0"/>
              <a:t>Consultant</a:t>
            </a:r>
            <a:endParaRPr lang="en-US" dirty="0"/>
          </a:p>
          <a:p>
            <a:r>
              <a:rPr lang="en-US" b="1" dirty="0"/>
              <a:t>Alexandria, Virginia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07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0" y="2667000"/>
          <a:ext cx="6934200" cy="122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775"/>
                <a:gridCol w="1040130"/>
                <a:gridCol w="1040130"/>
                <a:gridCol w="1126808"/>
                <a:gridCol w="955357"/>
                <a:gridCol w="908209"/>
                <a:gridCol w="99679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State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$2.5 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TIGER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$600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$527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$474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$450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$450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856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1648349"/>
              </p:ext>
            </p:extLst>
          </p:nvPr>
        </p:nvGraphicFramePr>
        <p:xfrm>
          <a:off x="1066799" y="2667000"/>
          <a:ext cx="6858001" cy="122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"/>
                <a:gridCol w="1028700"/>
                <a:gridCol w="1028700"/>
                <a:gridCol w="1114425"/>
                <a:gridCol w="911636"/>
                <a:gridCol w="931452"/>
                <a:gridCol w="98583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State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$2.5 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TIGER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$600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$527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$474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$450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$450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474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2674070"/>
              </p:ext>
            </p:extLst>
          </p:nvPr>
        </p:nvGraphicFramePr>
        <p:xfrm>
          <a:off x="1066800" y="2667000"/>
          <a:ext cx="6858001" cy="122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"/>
                <a:gridCol w="1028700"/>
                <a:gridCol w="1028700"/>
                <a:gridCol w="1114425"/>
                <a:gridCol w="911636"/>
                <a:gridCol w="931452"/>
                <a:gridCol w="98583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State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$2.5 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TIGER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$600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$527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$474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$450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$450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434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66800" y="2667000"/>
          <a:ext cx="7010400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093"/>
                <a:gridCol w="1972508"/>
                <a:gridCol w="3305284"/>
                <a:gridCol w="1159515"/>
              </a:tblGrid>
              <a:tr h="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FY 2013 TIGER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NC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City of Goldsboro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Goldsboro Main Street Revitalization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$10,000,000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NC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City of Raleigh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Raleigh Union Station Phase 1B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$10,000,000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2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276600"/>
            <a:ext cx="39425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CMAQ </a:t>
            </a:r>
            <a:r>
              <a:rPr lang="en-US" sz="3200" b="1" dirty="0"/>
              <a:t>Flexibility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07106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200400"/>
            <a:ext cx="5860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Surface Transportation Policy</a:t>
            </a:r>
          </a:p>
        </p:txBody>
      </p:sp>
    </p:spTree>
    <p:extLst>
      <p:ext uri="{BB962C8B-B14F-4D97-AF65-F5344CB8AC3E}">
        <p14:creationId xmlns:p14="http://schemas.microsoft.com/office/powerpoint/2010/main" xmlns="" val="159277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144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Six areas to consider</a:t>
            </a:r>
            <a:r>
              <a:rPr lang="en-US" sz="2400" b="1" dirty="0" smtClean="0"/>
              <a:t>: Rail Title</a:t>
            </a:r>
            <a:endParaRPr lang="en-US" sz="2400" b="1" dirty="0"/>
          </a:p>
          <a:p>
            <a:r>
              <a:rPr lang="en-US" sz="2400" b="1" dirty="0"/>
              <a:t> 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Authorize funding for intercity passenger </a:t>
            </a:r>
            <a:r>
              <a:rPr lang="en-US" sz="2400" dirty="0" smtClean="0"/>
              <a:t>rail.</a:t>
            </a:r>
            <a:endParaRPr lang="en-US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Make RRIF easier to use and make PTC an eligible use of the </a:t>
            </a:r>
            <a:r>
              <a:rPr lang="en-US" sz="2400" dirty="0" smtClean="0"/>
              <a:t>funds.</a:t>
            </a:r>
            <a:endParaRPr lang="en-US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Make intercity passenger rail eligible for Transportation Development </a:t>
            </a:r>
            <a:r>
              <a:rPr lang="en-US" sz="2400" dirty="0" smtClean="0"/>
              <a:t>Credits.</a:t>
            </a:r>
            <a:endParaRPr lang="en-US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Reauthorize and slightly expand the Rail Line Relocation </a:t>
            </a:r>
            <a:r>
              <a:rPr lang="en-US" sz="2400" dirty="0" smtClean="0"/>
              <a:t>Program.</a:t>
            </a:r>
            <a:endParaRPr lang="en-US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Reauthorize the Next Generation </a:t>
            </a:r>
            <a:r>
              <a:rPr lang="en-US" sz="2400" dirty="0" smtClean="0"/>
              <a:t>Equipment.</a:t>
            </a:r>
            <a:endParaRPr lang="en-US" sz="24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Make intercity passenger rail equipment eligible for safe harbor </a:t>
            </a:r>
            <a:r>
              <a:rPr lang="en-US" sz="2400" dirty="0" smtClean="0"/>
              <a:t>leasing.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000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438400"/>
            <a:ext cx="5867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Two Programs: Highway </a:t>
            </a:r>
            <a:r>
              <a:rPr lang="en-US" sz="3200" b="1" dirty="0" smtClean="0"/>
              <a:t>Title</a:t>
            </a:r>
          </a:p>
          <a:p>
            <a:endParaRPr lang="en-US" sz="3200" b="1" dirty="0"/>
          </a:p>
          <a:p>
            <a:pPr lvl="0"/>
            <a:r>
              <a:rPr lang="en-US" sz="3200" b="1" dirty="0" smtClean="0"/>
              <a:t>1. Section </a:t>
            </a:r>
            <a:r>
              <a:rPr lang="en-US" sz="3200" b="1" dirty="0"/>
              <a:t>130</a:t>
            </a:r>
          </a:p>
          <a:p>
            <a:pPr lvl="0"/>
            <a:r>
              <a:rPr lang="en-US" sz="3200" b="1" dirty="0" smtClean="0"/>
              <a:t>2. Operation </a:t>
            </a:r>
            <a:r>
              <a:rPr lang="en-US" sz="3200" b="1" dirty="0"/>
              <a:t>Lifesaver</a:t>
            </a:r>
          </a:p>
        </p:txBody>
      </p:sp>
    </p:spTree>
    <p:extLst>
      <p:ext uri="{BB962C8B-B14F-4D97-AF65-F5344CB8AC3E}">
        <p14:creationId xmlns:p14="http://schemas.microsoft.com/office/powerpoint/2010/main" xmlns="" val="318113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9272058"/>
              </p:ext>
            </p:extLst>
          </p:nvPr>
        </p:nvGraphicFramePr>
        <p:xfrm>
          <a:off x="1524000" y="2743200"/>
          <a:ext cx="6080760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920"/>
                <a:gridCol w="2026920"/>
                <a:gridCol w="202692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Source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Proposed Activity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Date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FY 2014 THUD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Watch and potentially apply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January 15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CMAQ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Comment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January 13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MAP-21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Prioritize and Visit DC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April-May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4971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3244334"/>
            <a:ext cx="31907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Thank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46474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743200"/>
            <a:ext cx="388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/>
              <a:t>201</a:t>
            </a:r>
            <a:r>
              <a:rPr lang="en-US" sz="7200" b="1" dirty="0">
                <a:solidFill>
                  <a:srgbClr val="92D050"/>
                </a:solidFill>
              </a:rPr>
              <a:t>4</a:t>
            </a:r>
            <a:endParaRPr lang="en-US" sz="7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27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967335"/>
            <a:ext cx="6248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FY 14 rail funding availability</a:t>
            </a: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CMAQ flexibility</a:t>
            </a: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Surface Transportation Policy reauthorization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1821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3244334"/>
            <a:ext cx="7329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First the fundamental message……..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26827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819400"/>
            <a:ext cx="693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Federal financial investment in state supported intercity </a:t>
            </a:r>
            <a:r>
              <a:rPr lang="en-US" sz="3200" b="1" dirty="0" smtClean="0"/>
              <a:t>passenger rail </a:t>
            </a:r>
            <a:r>
              <a:rPr lang="en-US" sz="3200" b="1" dirty="0"/>
              <a:t>is in the national </a:t>
            </a:r>
            <a:r>
              <a:rPr lang="en-US" sz="3200" b="1" dirty="0" smtClean="0"/>
              <a:t>interest.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84283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3200400"/>
            <a:ext cx="64952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/>
              <a:t>FY 2014 </a:t>
            </a:r>
            <a:r>
              <a:rPr lang="en-US" sz="3200" b="1" dirty="0" smtClean="0"/>
              <a:t>Annual Appropriations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43142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7258692"/>
              </p:ext>
            </p:extLst>
          </p:nvPr>
        </p:nvGraphicFramePr>
        <p:xfrm>
          <a:off x="1066800" y="2667000"/>
          <a:ext cx="685799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"/>
                <a:gridCol w="1028700"/>
                <a:gridCol w="1028700"/>
                <a:gridCol w="1114425"/>
                <a:gridCol w="1028700"/>
                <a:gridCol w="820510"/>
                <a:gridCol w="979714"/>
              </a:tblGrid>
              <a:tr h="4064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FY 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FY 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FY 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FY 13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FY 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FY 15</a:t>
                      </a:r>
                      <a:endParaRPr lang="en-US" sz="18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$2.5 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?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!</a:t>
                      </a:r>
                      <a:endParaRPr lang="en-US" sz="18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TIGER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$600 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$527 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$500 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$474 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?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!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751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66801" y="2667000"/>
          <a:ext cx="6857998" cy="122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925552"/>
                <a:gridCol w="1003609"/>
                <a:gridCol w="1087244"/>
                <a:gridCol w="1003609"/>
                <a:gridCol w="1003609"/>
                <a:gridCol w="91997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State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$2.5 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!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TIGER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$600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$527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$474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?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!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179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66800" y="2743200"/>
          <a:ext cx="6858000" cy="122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"/>
                <a:gridCol w="1028700"/>
                <a:gridCol w="1028700"/>
                <a:gridCol w="1114424"/>
                <a:gridCol w="919998"/>
                <a:gridCol w="923090"/>
                <a:gridCol w="98583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FY 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State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$2.5 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TIGER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$600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$527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$500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$474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?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!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396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</TotalTime>
  <Words>367</Words>
  <Application>Microsoft Office PowerPoint</Application>
  <PresentationFormat>On-screen Show (4:3)</PresentationFormat>
  <Paragraphs>167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Federal Funding for the Project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Funding for the Project</dc:title>
  <dc:creator>owner</dc:creator>
  <cp:lastModifiedBy>wne72245</cp:lastModifiedBy>
  <cp:revision>19</cp:revision>
  <dcterms:created xsi:type="dcterms:W3CDTF">2014-01-06T02:20:27Z</dcterms:created>
  <dcterms:modified xsi:type="dcterms:W3CDTF">2016-03-28T19:50:43Z</dcterms:modified>
</cp:coreProperties>
</file>