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customXml/itemProps4.xml" ContentType="application/vnd.openxmlformats-officedocument.customXml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31"/>
  </p:notesMasterIdLst>
  <p:handoutMasterIdLst>
    <p:handoutMasterId r:id="rId32"/>
  </p:handoutMasterIdLst>
  <p:sldIdLst>
    <p:sldId id="256" r:id="rId6"/>
    <p:sldId id="319" r:id="rId7"/>
    <p:sldId id="314" r:id="rId8"/>
    <p:sldId id="290" r:id="rId9"/>
    <p:sldId id="285" r:id="rId10"/>
    <p:sldId id="286" r:id="rId11"/>
    <p:sldId id="289" r:id="rId12"/>
    <p:sldId id="292" r:id="rId13"/>
    <p:sldId id="312" r:id="rId14"/>
    <p:sldId id="313" r:id="rId15"/>
    <p:sldId id="304" r:id="rId16"/>
    <p:sldId id="317" r:id="rId17"/>
    <p:sldId id="307" r:id="rId18"/>
    <p:sldId id="308" r:id="rId19"/>
    <p:sldId id="309" r:id="rId20"/>
    <p:sldId id="274" r:id="rId21"/>
    <p:sldId id="283" r:id="rId22"/>
    <p:sldId id="310" r:id="rId23"/>
    <p:sldId id="318" r:id="rId24"/>
    <p:sldId id="315" r:id="rId25"/>
    <p:sldId id="273" r:id="rId26"/>
    <p:sldId id="320" r:id="rId27"/>
    <p:sldId id="321" r:id="rId28"/>
    <p:sldId id="322" r:id="rId29"/>
    <p:sldId id="323"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50" autoAdjust="0"/>
    <p:restoredTop sz="70215" autoAdjust="0"/>
  </p:normalViewPr>
  <p:slideViewPr>
    <p:cSldViewPr snapToGrid="0">
      <p:cViewPr varScale="1">
        <p:scale>
          <a:sx n="75" d="100"/>
          <a:sy n="75" d="100"/>
        </p:scale>
        <p:origin x="-732" y="-96"/>
      </p:cViewPr>
      <p:guideLst>
        <p:guide orient="horz" pos="2160"/>
        <p:guide pos="2880"/>
      </p:guideLst>
    </p:cSldViewPr>
  </p:slideViewPr>
  <p:notesTextViewPr>
    <p:cViewPr>
      <p:scale>
        <a:sx n="150" d="100"/>
        <a:sy n="15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CF768B7-D368-F448-A58A-46F1264D4E75}" type="datetimeFigureOut">
              <a:rPr lang="en-US" smtClean="0"/>
              <a:pPr/>
              <a:t>3/28/2016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FFABF6-B6F0-ED44-9879-4F6EC5A0461E}" type="slidenum">
              <a:rPr lang="en-US" smtClean="0"/>
              <a:pPr/>
              <a:t>‹#›</a:t>
            </a:fld>
            <a:endParaRPr lang="en-US"/>
          </a:p>
        </p:txBody>
      </p:sp>
    </p:spTree>
    <p:extLst>
      <p:ext uri="{BB962C8B-B14F-4D97-AF65-F5344CB8AC3E}">
        <p14:creationId xmlns:p14="http://schemas.microsoft.com/office/powerpoint/2010/main" xmlns="" val="1969782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FD6F98-055A-4837-90F2-8E5F6821A1BB}" type="datetimeFigureOut">
              <a:rPr lang="en-US" smtClean="0"/>
              <a:pPr/>
              <a:t>3/28/2016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CC7D24-0DC9-4E9C-89C0-35D79A09D337}" type="slidenum">
              <a:rPr lang="en-US" smtClean="0"/>
              <a:pPr/>
              <a:t>‹#›</a:t>
            </a:fld>
            <a:endParaRPr lang="en-US"/>
          </a:p>
        </p:txBody>
      </p:sp>
    </p:spTree>
    <p:extLst>
      <p:ext uri="{BB962C8B-B14F-4D97-AF65-F5344CB8AC3E}">
        <p14:creationId xmlns:p14="http://schemas.microsoft.com/office/powerpoint/2010/main" xmlns="" val="28646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pPr/>
              <a:t>1</a:t>
            </a:fld>
            <a:endParaRPr lang="en-US"/>
          </a:p>
        </p:txBody>
      </p:sp>
    </p:spTree>
    <p:extLst>
      <p:ext uri="{BB962C8B-B14F-4D97-AF65-F5344CB8AC3E}">
        <p14:creationId xmlns:p14="http://schemas.microsoft.com/office/powerpoint/2010/main" xmlns="" val="2116321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types</a:t>
            </a:r>
            <a:r>
              <a:rPr lang="en-US" baseline="0" dirty="0" smtClean="0"/>
              <a:t> of improvements do not quality under STI</a:t>
            </a:r>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pPr/>
              <a:t>13</a:t>
            </a:fld>
            <a:endParaRPr lang="en-US"/>
          </a:p>
        </p:txBody>
      </p:sp>
    </p:spTree>
    <p:extLst>
      <p:ext uri="{BB962C8B-B14F-4D97-AF65-F5344CB8AC3E}">
        <p14:creationId xmlns:p14="http://schemas.microsoft.com/office/powerpoint/2010/main" xmlns="" val="1647748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spcBef>
                <a:spcPct val="0"/>
              </a:spcBef>
              <a:buFontTx/>
              <a:buChar char="-"/>
            </a:pPr>
            <a:r>
              <a:rPr lang="en-US" dirty="0" smtClean="0">
                <a:latin typeface="Arial" charset="0"/>
                <a:ea typeface="MS PGothic" charset="0"/>
              </a:rPr>
              <a:t>The majority of the freight recommendations are consistent Governor McCrory</a:t>
            </a:r>
            <a:r>
              <a:rPr lang="ja-JP" altLang="en-US" dirty="0" smtClean="0">
                <a:latin typeface="Arial" charset="0"/>
                <a:ea typeface="MS PGothic" charset="0"/>
              </a:rPr>
              <a:t>’</a:t>
            </a:r>
            <a:r>
              <a:rPr lang="en-US" altLang="ja-JP" dirty="0" smtClean="0">
                <a:latin typeface="Arial" charset="0"/>
                <a:ea typeface="MS PGothic" charset="0"/>
              </a:rPr>
              <a:t>s 25 Year vision.</a:t>
            </a:r>
          </a:p>
          <a:p>
            <a:pPr marL="173336" indent="-173336">
              <a:spcBef>
                <a:spcPct val="0"/>
              </a:spcBef>
              <a:buFontTx/>
              <a:buChar char="-"/>
            </a:pPr>
            <a:r>
              <a:rPr lang="en-US" dirty="0" smtClean="0">
                <a:latin typeface="Arial" charset="0"/>
                <a:ea typeface="MS PGothic" charset="0"/>
              </a:rPr>
              <a:t>The remainder are aligned with regional and local planning and economic development goals</a:t>
            </a:r>
            <a:r>
              <a:rPr lang="en-US" baseline="0" dirty="0" smtClean="0">
                <a:latin typeface="Arial" charset="0"/>
                <a:ea typeface="MS PGothic" charset="0"/>
              </a:rPr>
              <a:t> and are related to the 25 Year Vision.  </a:t>
            </a:r>
          </a:p>
          <a:p>
            <a:pPr marL="173336" indent="-173336">
              <a:spcBef>
                <a:spcPct val="0"/>
              </a:spcBef>
              <a:buFontTx/>
              <a:buChar char="-"/>
            </a:pPr>
            <a:r>
              <a:rPr lang="en-US" baseline="0" dirty="0" smtClean="0">
                <a:latin typeface="Arial" charset="0"/>
                <a:ea typeface="MS PGothic" charset="0"/>
              </a:rPr>
              <a:t>Examples of projects on the Class I network include the Stouts siding in Union County, east of Charlotte on the CSXT network that will help make the movement of freight and intermodal on that line more efficient; the conversion of the former NS Intermodal yard in Charlotte to a bulk transfer facility.  Projects that either added new carloads to the system or resolved bottlenecks on busy lines scored well in the P3.0 system.  </a:t>
            </a:r>
          </a:p>
          <a:p>
            <a:pPr marL="173336" indent="-173336">
              <a:spcBef>
                <a:spcPct val="0"/>
              </a:spcBef>
              <a:buFontTx/>
              <a:buChar char="-"/>
            </a:pPr>
            <a:r>
              <a:rPr lang="en-US" baseline="0" dirty="0" smtClean="0">
                <a:latin typeface="Arial" charset="0"/>
                <a:ea typeface="MS PGothic" charset="0"/>
              </a:rPr>
              <a:t>Examples of projects identified on short lines include bridges, rail, ties and surfacing, </a:t>
            </a:r>
            <a:r>
              <a:rPr lang="en-US" baseline="0" dirty="0" err="1" smtClean="0">
                <a:latin typeface="Arial" charset="0"/>
                <a:ea typeface="MS PGothic" charset="0"/>
              </a:rPr>
              <a:t>transload</a:t>
            </a:r>
            <a:r>
              <a:rPr lang="en-US" baseline="0" dirty="0" smtClean="0">
                <a:latin typeface="Arial" charset="0"/>
                <a:ea typeface="MS PGothic" charset="0"/>
              </a:rPr>
              <a:t>, and yard projects.  A specific example would be a potential grade separation at the North Gate to the Port of Wilmington, which would eliminate conflicts between rail movements serving the port and trucks entering the bulk port facility and adjacent private terminals.  SHORT LINES ARE IMPORTANT as they connect our ports and other industries to the greater Class I system.</a:t>
            </a:r>
            <a:endParaRPr lang="en-US" dirty="0" smtClean="0">
              <a:latin typeface="Arial" charset="0"/>
              <a:ea typeface="MS PGothic" charset="0"/>
            </a:endParaRPr>
          </a:p>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pPr/>
              <a:t>14</a:t>
            </a:fld>
            <a:endParaRPr lang="en-US"/>
          </a:p>
        </p:txBody>
      </p:sp>
    </p:spTree>
    <p:extLst>
      <p:ext uri="{BB962C8B-B14F-4D97-AF65-F5344CB8AC3E}">
        <p14:creationId xmlns:p14="http://schemas.microsoft.com/office/powerpoint/2010/main" xmlns="" val="655876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defTabSz="924458">
              <a:buFontTx/>
              <a:buChar char="-"/>
              <a:defRPr/>
            </a:pPr>
            <a:r>
              <a:rPr lang="en-US" dirty="0" smtClean="0">
                <a:ea typeface="+mn-ea"/>
                <a:cs typeface="+mn-cs"/>
              </a:rPr>
              <a:t>Based on ridership</a:t>
            </a:r>
            <a:r>
              <a:rPr lang="en-US" baseline="0" dirty="0" smtClean="0">
                <a:ea typeface="+mn-ea"/>
                <a:cs typeface="+mn-cs"/>
              </a:rPr>
              <a:t> projections, a</a:t>
            </a:r>
            <a:r>
              <a:rPr lang="en-US" dirty="0" smtClean="0">
                <a:ea typeface="+mn-ea"/>
                <a:cs typeface="+mn-cs"/>
              </a:rPr>
              <a:t>dditional frequencies to the existing Piedmont help reduce the subsidy per passenger.</a:t>
            </a:r>
            <a:r>
              <a:rPr lang="en-US" baseline="0" dirty="0" smtClean="0">
                <a:ea typeface="+mn-ea"/>
                <a:cs typeface="+mn-cs"/>
              </a:rPr>
              <a:t>  With full SEC implementation, revenues exceed costs, based on forecasted ridership and revenue.  This could make it a potential P3 opportunity.</a:t>
            </a:r>
          </a:p>
          <a:p>
            <a:pPr marL="173336" indent="-173336" defTabSz="924458">
              <a:buFontTx/>
              <a:buChar char="-"/>
              <a:defRPr/>
            </a:pPr>
            <a:r>
              <a:rPr lang="en-US" baseline="0" dirty="0" smtClean="0">
                <a:ea typeface="+mn-ea"/>
                <a:cs typeface="+mn-cs"/>
              </a:rPr>
              <a:t>NEPA for Raleigh to Richmond is nearing completion.  The FEIS has been approved and the ROD is being prepared.</a:t>
            </a:r>
            <a:endParaRPr lang="en-US" dirty="0" smtClean="0">
              <a:ea typeface="+mn-ea"/>
              <a:cs typeface="+mn-cs"/>
            </a:endParaRPr>
          </a:p>
          <a:p>
            <a:pPr marL="173336" indent="-173336" defTabSz="924458">
              <a:buFontTx/>
              <a:buChar char="-"/>
              <a:defRPr/>
            </a:pPr>
            <a:r>
              <a:rPr lang="en-US" dirty="0" smtClean="0">
                <a:ea typeface="+mn-ea"/>
                <a:cs typeface="+mn-cs"/>
              </a:rPr>
              <a:t>Continue</a:t>
            </a:r>
            <a:r>
              <a:rPr lang="en-US" baseline="0" dirty="0" smtClean="0">
                <a:ea typeface="+mn-ea"/>
                <a:cs typeface="+mn-cs"/>
              </a:rPr>
              <a:t> to work to develop markets using Thruway Bus</a:t>
            </a:r>
          </a:p>
          <a:p>
            <a:pPr marL="173336" indent="-173336" defTabSz="924458">
              <a:buFontTx/>
              <a:buChar char="-"/>
              <a:defRPr/>
            </a:pPr>
            <a:r>
              <a:rPr lang="en-US" baseline="0" dirty="0" smtClean="0">
                <a:ea typeface="+mn-ea"/>
                <a:cs typeface="+mn-cs"/>
              </a:rPr>
              <a:t>Final routes have not been determined for Southeastern Service</a:t>
            </a:r>
            <a:endParaRPr lang="en-US" dirty="0" smtClean="0">
              <a:ea typeface="+mn-ea"/>
              <a:cs typeface="+mn-cs"/>
            </a:endParaRPr>
          </a:p>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pPr/>
              <a:t>15</a:t>
            </a:fld>
            <a:endParaRPr lang="en-US"/>
          </a:p>
        </p:txBody>
      </p:sp>
    </p:spTree>
    <p:extLst>
      <p:ext uri="{BB962C8B-B14F-4D97-AF65-F5344CB8AC3E}">
        <p14:creationId xmlns:p14="http://schemas.microsoft.com/office/powerpoint/2010/main" xmlns="" val="222033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Book ends of the corridor</a:t>
            </a:r>
          </a:p>
          <a:p>
            <a:endParaRPr lang="en-US" dirty="0" smtClean="0"/>
          </a:p>
        </p:txBody>
      </p:sp>
      <p:sp>
        <p:nvSpPr>
          <p:cNvPr id="4" name="Slide Number Placeholder 3"/>
          <p:cNvSpPr>
            <a:spLocks noGrp="1"/>
          </p:cNvSpPr>
          <p:nvPr>
            <p:ph type="sldNum" sz="quarter" idx="10"/>
          </p:nvPr>
        </p:nvSpPr>
        <p:spPr/>
        <p:txBody>
          <a:bodyPr/>
          <a:lstStyle/>
          <a:p>
            <a:fld id="{DBCC7D24-0DC9-4E9C-89C0-35D79A09D337}" type="slidenum">
              <a:rPr lang="en-US" smtClean="0"/>
              <a:pPr/>
              <a:t>16</a:t>
            </a:fld>
            <a:endParaRPr lang="en-US"/>
          </a:p>
        </p:txBody>
      </p:sp>
    </p:spTree>
    <p:extLst>
      <p:ext uri="{BB962C8B-B14F-4D97-AF65-F5344CB8AC3E}">
        <p14:creationId xmlns:p14="http://schemas.microsoft.com/office/powerpoint/2010/main" xmlns="" val="296366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pPr/>
              <a:t>18</a:t>
            </a:fld>
            <a:endParaRPr lang="en-US"/>
          </a:p>
        </p:txBody>
      </p:sp>
    </p:spTree>
    <p:extLst>
      <p:ext uri="{BB962C8B-B14F-4D97-AF65-F5344CB8AC3E}">
        <p14:creationId xmlns:p14="http://schemas.microsoft.com/office/powerpoint/2010/main" xmlns="" val="2035550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More trains, more people</a:t>
            </a:r>
          </a:p>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pPr/>
              <a:t>20</a:t>
            </a:fld>
            <a:endParaRPr lang="en-US"/>
          </a:p>
        </p:txBody>
      </p:sp>
    </p:spTree>
    <p:extLst>
      <p:ext uri="{BB962C8B-B14F-4D97-AF65-F5344CB8AC3E}">
        <p14:creationId xmlns:p14="http://schemas.microsoft.com/office/powerpoint/2010/main" xmlns="" val="655010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More trains, more people</a:t>
            </a:r>
          </a:p>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pPr/>
              <a:t>22</a:t>
            </a:fld>
            <a:endParaRPr lang="en-US"/>
          </a:p>
        </p:txBody>
      </p:sp>
    </p:spTree>
    <p:extLst>
      <p:ext uri="{BB962C8B-B14F-4D97-AF65-F5344CB8AC3E}">
        <p14:creationId xmlns:p14="http://schemas.microsoft.com/office/powerpoint/2010/main" xmlns="" val="1782753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More trains, more people</a:t>
            </a:r>
          </a:p>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pPr/>
              <a:t>23</a:t>
            </a:fld>
            <a:endParaRPr lang="en-US"/>
          </a:p>
        </p:txBody>
      </p:sp>
    </p:spTree>
    <p:extLst>
      <p:ext uri="{BB962C8B-B14F-4D97-AF65-F5344CB8AC3E}">
        <p14:creationId xmlns:p14="http://schemas.microsoft.com/office/powerpoint/2010/main" xmlns="" val="1181305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Rail</a:t>
            </a:r>
            <a:r>
              <a:rPr lang="en-US" baseline="0" dirty="0" smtClean="0"/>
              <a:t> Division will be helping with a third grant application for Beatty’s Ford Road / I-85 Interchange in Charlotte. A FASTLANE grant will be pursued.  There is no rail involvement.</a:t>
            </a:r>
            <a:endParaRPr lang="en-US" dirty="0" smtClean="0"/>
          </a:p>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pPr/>
              <a:t>24</a:t>
            </a:fld>
            <a:endParaRPr lang="en-US"/>
          </a:p>
        </p:txBody>
      </p:sp>
    </p:spTree>
    <p:extLst>
      <p:ext uri="{BB962C8B-B14F-4D97-AF65-F5344CB8AC3E}">
        <p14:creationId xmlns:p14="http://schemas.microsoft.com/office/powerpoint/2010/main" xmlns="" val="969256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pPr/>
              <a:t>2</a:t>
            </a:fld>
            <a:endParaRPr lang="en-US"/>
          </a:p>
        </p:txBody>
      </p:sp>
    </p:spTree>
    <p:extLst>
      <p:ext uri="{BB962C8B-B14F-4D97-AF65-F5344CB8AC3E}">
        <p14:creationId xmlns:p14="http://schemas.microsoft.com/office/powerpoint/2010/main" xmlns="" val="454246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BCC7D24-0DC9-4E9C-89C0-35D79A09D337}" type="slidenum">
              <a:rPr lang="en-US" smtClean="0"/>
              <a:pPr/>
              <a:t>3</a:t>
            </a:fld>
            <a:endParaRPr lang="en-US"/>
          </a:p>
        </p:txBody>
      </p:sp>
    </p:spTree>
    <p:extLst>
      <p:ext uri="{BB962C8B-B14F-4D97-AF65-F5344CB8AC3E}">
        <p14:creationId xmlns:p14="http://schemas.microsoft.com/office/powerpoint/2010/main" xmlns="" val="644510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BCC7D24-0DC9-4E9C-89C0-35D79A09D337}" type="slidenum">
              <a:rPr lang="en-US" smtClean="0"/>
              <a:pPr/>
              <a:t>4</a:t>
            </a:fld>
            <a:endParaRPr lang="en-US"/>
          </a:p>
        </p:txBody>
      </p:sp>
    </p:spTree>
    <p:extLst>
      <p:ext uri="{BB962C8B-B14F-4D97-AF65-F5344CB8AC3E}">
        <p14:creationId xmlns:p14="http://schemas.microsoft.com/office/powerpoint/2010/main" xmlns="" val="295529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BCC7D24-0DC9-4E9C-89C0-35D79A09D337}" type="slidenum">
              <a:rPr lang="en-US" smtClean="0"/>
              <a:pPr/>
              <a:t>6</a:t>
            </a:fld>
            <a:endParaRPr lang="en-US"/>
          </a:p>
        </p:txBody>
      </p:sp>
    </p:spTree>
    <p:extLst>
      <p:ext uri="{BB962C8B-B14F-4D97-AF65-F5344CB8AC3E}">
        <p14:creationId xmlns:p14="http://schemas.microsoft.com/office/powerpoint/2010/main" xmlns="" val="662020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Roberta Road Bridge</a:t>
            </a:r>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pPr/>
              <a:t>7</a:t>
            </a:fld>
            <a:endParaRPr lang="en-US"/>
          </a:p>
        </p:txBody>
      </p:sp>
    </p:spTree>
    <p:extLst>
      <p:ext uri="{BB962C8B-B14F-4D97-AF65-F5344CB8AC3E}">
        <p14:creationId xmlns:p14="http://schemas.microsoft.com/office/powerpoint/2010/main" xmlns="" val="2137287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Nelson to Clegg Passing</a:t>
            </a:r>
            <a:r>
              <a:rPr lang="en-US" baseline="0" dirty="0" smtClean="0"/>
              <a:t> Siding</a:t>
            </a:r>
          </a:p>
        </p:txBody>
      </p:sp>
      <p:sp>
        <p:nvSpPr>
          <p:cNvPr id="4" name="Slide Number Placeholder 3"/>
          <p:cNvSpPr>
            <a:spLocks noGrp="1"/>
          </p:cNvSpPr>
          <p:nvPr>
            <p:ph type="sldNum" sz="quarter" idx="10"/>
          </p:nvPr>
        </p:nvSpPr>
        <p:spPr/>
        <p:txBody>
          <a:bodyPr/>
          <a:lstStyle/>
          <a:p>
            <a:fld id="{DBCC7D24-0DC9-4E9C-89C0-35D79A09D337}" type="slidenum">
              <a:rPr lang="en-US" smtClean="0"/>
              <a:pPr/>
              <a:t>8</a:t>
            </a:fld>
            <a:endParaRPr lang="en-US"/>
          </a:p>
        </p:txBody>
      </p:sp>
    </p:spTree>
    <p:extLst>
      <p:ext uri="{BB962C8B-B14F-4D97-AF65-F5344CB8AC3E}">
        <p14:creationId xmlns:p14="http://schemas.microsoft.com/office/powerpoint/2010/main" xmlns="" val="1278779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Cary Station</a:t>
            </a:r>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pPr/>
              <a:t>9</a:t>
            </a:fld>
            <a:endParaRPr lang="en-US"/>
          </a:p>
        </p:txBody>
      </p:sp>
    </p:spTree>
    <p:extLst>
      <p:ext uri="{BB962C8B-B14F-4D97-AF65-F5344CB8AC3E}">
        <p14:creationId xmlns:p14="http://schemas.microsoft.com/office/powerpoint/2010/main" xmlns="" val="1652443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Charlotte</a:t>
            </a:r>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pPr/>
              <a:t>10</a:t>
            </a:fld>
            <a:endParaRPr lang="en-US"/>
          </a:p>
        </p:txBody>
      </p:sp>
    </p:spTree>
    <p:extLst>
      <p:ext uri="{BB962C8B-B14F-4D97-AF65-F5344CB8AC3E}">
        <p14:creationId xmlns:p14="http://schemas.microsoft.com/office/powerpoint/2010/main" xmlns="" val="1822534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225840" y="3235765"/>
            <a:ext cx="4398886" cy="713497"/>
          </a:xfrm>
        </p:spPr>
        <p:txBody>
          <a:bodyPr anchor="ctr">
            <a:normAutofit/>
          </a:bodyPr>
          <a:lstStyle>
            <a:lvl1pPr algn="r">
              <a:defRPr sz="26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3823911" y="2722627"/>
            <a:ext cx="4793719" cy="614779"/>
          </a:xfrm>
        </p:spPr>
        <p:txBody>
          <a:bodyPr anchor="ctr">
            <a:normAutofit/>
          </a:bodyPr>
          <a:lstStyle>
            <a:lvl1pPr marL="0" indent="0" algn="r">
              <a:buNone/>
              <a:defRPr sz="180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 of Event | Master subtitle style (date)</a:t>
            </a:r>
            <a:endParaRPr lang="en-US" dirty="0"/>
          </a:p>
        </p:txBody>
      </p:sp>
      <p:sp>
        <p:nvSpPr>
          <p:cNvPr id="21" name="Text Placeholder 20"/>
          <p:cNvSpPr>
            <a:spLocks noGrp="1"/>
          </p:cNvSpPr>
          <p:nvPr>
            <p:ph type="body" sz="quarter" idx="10" hasCustomPrompt="1"/>
          </p:nvPr>
        </p:nvSpPr>
        <p:spPr>
          <a:xfrm>
            <a:off x="4008438" y="4029075"/>
            <a:ext cx="4611687" cy="369888"/>
          </a:xfrm>
        </p:spPr>
        <p:txBody>
          <a:bodyPr>
            <a:noAutofit/>
          </a:bodyPr>
          <a:lstStyle>
            <a:lvl1pPr marL="0" indent="0" algn="r">
              <a:buNone/>
              <a:defRPr sz="1800">
                <a:solidFill>
                  <a:srgbClr val="1F497D"/>
                </a:solidFill>
                <a:latin typeface="Arial"/>
                <a:cs typeface="Arial"/>
              </a:defRPr>
            </a:lvl1pPr>
            <a:lvl2pPr algn="r">
              <a:defRPr sz="1800">
                <a:latin typeface="Arial"/>
                <a:cs typeface="Arial"/>
              </a:defRPr>
            </a:lvl2pPr>
            <a:lvl3pPr algn="r">
              <a:defRPr sz="1800">
                <a:latin typeface="Arial"/>
                <a:cs typeface="Arial"/>
              </a:defRPr>
            </a:lvl3pPr>
            <a:lvl4pPr algn="r">
              <a:defRPr sz="1800">
                <a:latin typeface="Arial"/>
                <a:cs typeface="Arial"/>
              </a:defRPr>
            </a:lvl4pPr>
            <a:lvl5pPr algn="r">
              <a:defRPr sz="1800">
                <a:latin typeface="Arial"/>
                <a:cs typeface="Arial"/>
              </a:defRPr>
            </a:lvl5pPr>
          </a:lstStyle>
          <a:p>
            <a:pPr lvl="0"/>
            <a:r>
              <a:rPr lang="en-US" dirty="0" smtClean="0"/>
              <a:t>Presenter Name</a:t>
            </a:r>
            <a:endParaRPr lang="en-US" dirty="0"/>
          </a:p>
        </p:txBody>
      </p:sp>
    </p:spTree>
    <p:extLst>
      <p:ext uri="{BB962C8B-B14F-4D97-AF65-F5344CB8AC3E}">
        <p14:creationId xmlns:p14="http://schemas.microsoft.com/office/powerpoint/2010/main" xmlns="" val="18007313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5064781" y="1737588"/>
            <a:ext cx="3925594"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7928884" y="5727700"/>
            <a:ext cx="933340" cy="647673"/>
          </a:xfrm>
          <a:prstGeom prst="rect">
            <a:avLst/>
          </a:prstGeom>
        </p:spPr>
      </p:pic>
      <p:sp>
        <p:nvSpPr>
          <p:cNvPr id="9" name="Content Placeholder 2"/>
          <p:cNvSpPr>
            <a:spLocks noGrp="1"/>
          </p:cNvSpPr>
          <p:nvPr>
            <p:ph idx="1" hasCustomPrompt="1"/>
          </p:nvPr>
        </p:nvSpPr>
        <p:spPr>
          <a:xfrm>
            <a:off x="190939" y="1266340"/>
            <a:ext cx="468740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Box 9"/>
          <p:cNvSpPr txBox="1"/>
          <p:nvPr userDrawn="1"/>
        </p:nvSpPr>
        <p:spPr>
          <a:xfrm>
            <a:off x="7780030" y="6553330"/>
            <a:ext cx="1288450" cy="307777"/>
          </a:xfrm>
          <a:prstGeom prst="rect">
            <a:avLst/>
          </a:prstGeom>
          <a:noFill/>
        </p:spPr>
        <p:txBody>
          <a:bodyPr wrap="square" rtlCol="0">
            <a:spAutoFit/>
          </a:bodyPr>
          <a:lstStyle/>
          <a:p>
            <a:pPr algn="ctr"/>
            <a:r>
              <a:rPr lang="en-US" sz="1400" i="1" dirty="0" smtClean="0">
                <a:solidFill>
                  <a:schemeClr val="bg1"/>
                </a:solidFill>
                <a:latin typeface="Times New Roman"/>
                <a:cs typeface="Times New Roman"/>
              </a:rPr>
              <a:t>Transportation</a:t>
            </a:r>
            <a:endParaRPr lang="en-US" sz="1400" i="1" dirty="0">
              <a:solidFill>
                <a:schemeClr val="bg1"/>
              </a:solidFill>
              <a:latin typeface="Times New Roman"/>
              <a:cs typeface="Times New Roman"/>
            </a:endParaRPr>
          </a:p>
        </p:txBody>
      </p:sp>
    </p:spTree>
    <p:extLst>
      <p:ext uri="{BB962C8B-B14F-4D97-AF65-F5344CB8AC3E}">
        <p14:creationId xmlns:p14="http://schemas.microsoft.com/office/powerpoint/2010/main" xmlns="" val="157868267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628650" y="1228727"/>
            <a:ext cx="78867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Medium Image</a:t>
            </a:r>
            <a:endParaRPr lang="en-US" dirty="0"/>
          </a:p>
        </p:txBody>
      </p:sp>
      <p:sp>
        <p:nvSpPr>
          <p:cNvPr id="8" name="TextBox 7"/>
          <p:cNvSpPr txBox="1"/>
          <p:nvPr userDrawn="1"/>
        </p:nvSpPr>
        <p:spPr>
          <a:xfrm>
            <a:off x="7780030" y="6553330"/>
            <a:ext cx="1288450" cy="307777"/>
          </a:xfrm>
          <a:prstGeom prst="rect">
            <a:avLst/>
          </a:prstGeom>
          <a:noFill/>
        </p:spPr>
        <p:txBody>
          <a:bodyPr wrap="square" rtlCol="0">
            <a:spAutoFit/>
          </a:bodyPr>
          <a:lstStyle/>
          <a:p>
            <a:pPr algn="ctr"/>
            <a:r>
              <a:rPr lang="en-US" sz="1400" i="1" dirty="0" smtClean="0">
                <a:solidFill>
                  <a:schemeClr val="bg1"/>
                </a:solidFill>
                <a:latin typeface="Times New Roman"/>
                <a:cs typeface="Times New Roman"/>
              </a:rPr>
              <a:t>Transportation</a:t>
            </a:r>
            <a:endParaRPr lang="en-US" sz="1400" i="1" dirty="0">
              <a:solidFill>
                <a:schemeClr val="bg1"/>
              </a:solidFill>
              <a:latin typeface="Times New Roman"/>
              <a:cs typeface="Times New Roman"/>
            </a:endParaRPr>
          </a:p>
        </p:txBody>
      </p:sp>
    </p:spTree>
    <p:extLst>
      <p:ext uri="{BB962C8B-B14F-4D97-AF65-F5344CB8AC3E}">
        <p14:creationId xmlns:p14="http://schemas.microsoft.com/office/powerpoint/2010/main" xmlns="" val="175268198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8" name="Content Placeholder 2"/>
          <p:cNvSpPr>
            <a:spLocks noGrp="1"/>
          </p:cNvSpPr>
          <p:nvPr>
            <p:ph idx="1" hasCustomPrompt="1"/>
          </p:nvPr>
        </p:nvSpPr>
        <p:spPr>
          <a:xfrm>
            <a:off x="4261281" y="1266932"/>
            <a:ext cx="468740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medium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13" hasCustomPrompt="1"/>
          </p:nvPr>
        </p:nvSpPr>
        <p:spPr>
          <a:xfrm>
            <a:off x="173184" y="1266932"/>
            <a:ext cx="3925594"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smtClean="0"/>
              <a:t>Medium Image</a:t>
            </a:r>
            <a:endParaRPr lang="en-US" dirty="0"/>
          </a:p>
        </p:txBody>
      </p:sp>
      <p:sp>
        <p:nvSpPr>
          <p:cNvPr id="10" name="TextBox 9"/>
          <p:cNvSpPr txBox="1"/>
          <p:nvPr userDrawn="1"/>
        </p:nvSpPr>
        <p:spPr>
          <a:xfrm>
            <a:off x="7780030" y="6553330"/>
            <a:ext cx="1288450" cy="307777"/>
          </a:xfrm>
          <a:prstGeom prst="rect">
            <a:avLst/>
          </a:prstGeom>
          <a:noFill/>
        </p:spPr>
        <p:txBody>
          <a:bodyPr wrap="square" rtlCol="0">
            <a:spAutoFit/>
          </a:bodyPr>
          <a:lstStyle/>
          <a:p>
            <a:pPr algn="ctr"/>
            <a:r>
              <a:rPr lang="en-US" sz="1400" i="1" dirty="0" smtClean="0">
                <a:solidFill>
                  <a:schemeClr val="bg1"/>
                </a:solidFill>
                <a:latin typeface="Times New Roman"/>
                <a:cs typeface="Times New Roman"/>
              </a:rPr>
              <a:t>Transportation</a:t>
            </a:r>
            <a:endParaRPr lang="en-US" sz="1400" i="1" dirty="0">
              <a:solidFill>
                <a:schemeClr val="bg1"/>
              </a:solidFill>
              <a:latin typeface="Times New Roman"/>
              <a:cs typeface="Times New Roman"/>
            </a:endParaRPr>
          </a:p>
        </p:txBody>
      </p:sp>
    </p:spTree>
    <p:extLst>
      <p:ext uri="{BB962C8B-B14F-4D97-AF65-F5344CB8AC3E}">
        <p14:creationId xmlns:p14="http://schemas.microsoft.com/office/powerpoint/2010/main" xmlns="" val="29449721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8" name="Content Placeholder 2"/>
          <p:cNvSpPr>
            <a:spLocks noGrp="1"/>
          </p:cNvSpPr>
          <p:nvPr>
            <p:ph idx="1" hasCustomPrompt="1"/>
          </p:nvPr>
        </p:nvSpPr>
        <p:spPr>
          <a:xfrm>
            <a:off x="191771" y="1321534"/>
            <a:ext cx="468740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medium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13" hasCustomPrompt="1"/>
          </p:nvPr>
        </p:nvSpPr>
        <p:spPr>
          <a:xfrm>
            <a:off x="5029270" y="1321534"/>
            <a:ext cx="3925594"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smtClean="0"/>
              <a:t>Medium Image</a:t>
            </a:r>
            <a:endParaRPr lang="en-US" dirty="0"/>
          </a:p>
        </p:txBody>
      </p:sp>
      <p:sp>
        <p:nvSpPr>
          <p:cNvPr id="10" name="TextBox 9"/>
          <p:cNvSpPr txBox="1"/>
          <p:nvPr userDrawn="1"/>
        </p:nvSpPr>
        <p:spPr>
          <a:xfrm>
            <a:off x="7780030" y="6553330"/>
            <a:ext cx="1288450" cy="307777"/>
          </a:xfrm>
          <a:prstGeom prst="rect">
            <a:avLst/>
          </a:prstGeom>
          <a:noFill/>
        </p:spPr>
        <p:txBody>
          <a:bodyPr wrap="square" rtlCol="0">
            <a:spAutoFit/>
          </a:bodyPr>
          <a:lstStyle/>
          <a:p>
            <a:pPr algn="ctr"/>
            <a:r>
              <a:rPr lang="en-US" sz="1400" i="1" dirty="0" smtClean="0">
                <a:solidFill>
                  <a:schemeClr val="bg1"/>
                </a:solidFill>
                <a:latin typeface="Times New Roman"/>
                <a:cs typeface="Times New Roman"/>
              </a:rPr>
              <a:t>Transportation</a:t>
            </a:r>
            <a:endParaRPr lang="en-US" sz="1400" i="1" dirty="0">
              <a:solidFill>
                <a:schemeClr val="bg1"/>
              </a:solidFill>
              <a:latin typeface="Times New Roman"/>
              <a:cs typeface="Times New Roman"/>
            </a:endParaRPr>
          </a:p>
        </p:txBody>
      </p:sp>
    </p:spTree>
    <p:extLst>
      <p:ext uri="{BB962C8B-B14F-4D97-AF65-F5344CB8AC3E}">
        <p14:creationId xmlns:p14="http://schemas.microsoft.com/office/powerpoint/2010/main" xmlns="" val="416773738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78581" y="6650830"/>
            <a:ext cx="2057400" cy="138112"/>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900" smtClean="0"/>
              <a:pPr/>
              <a:t>‹#›</a:t>
            </a:fld>
            <a:endParaRPr lang="en-US" sz="900"/>
          </a:p>
        </p:txBody>
      </p:sp>
      <p:sp>
        <p:nvSpPr>
          <p:cNvPr id="8" name="Picture Placeholder 3"/>
          <p:cNvSpPr>
            <a:spLocks noGrp="1"/>
          </p:cNvSpPr>
          <p:nvPr>
            <p:ph type="pic" sz="quarter" idx="13" hasCustomPrompt="1"/>
          </p:nvPr>
        </p:nvSpPr>
        <p:spPr>
          <a:xfrm>
            <a:off x="628650" y="1228726"/>
            <a:ext cx="78867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Large Image</a:t>
            </a:r>
            <a:endParaRPr lang="en-US" dirty="0"/>
          </a:p>
        </p:txBody>
      </p:sp>
      <p:sp>
        <p:nvSpPr>
          <p:cNvPr id="5"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122305309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400" i="1" baseline="0">
                <a:solidFill>
                  <a:schemeClr val="bg1"/>
                </a:solidFill>
                <a:latin typeface="Times New Roman" panose="02020603050405020304" pitchFamily="18" charset="0"/>
                <a:cs typeface="Times New Roman" panose="02020603050405020304" pitchFamily="18" charset="0"/>
              </a:defRPr>
            </a:lvl1pPr>
          </a:lstStyle>
          <a:p>
            <a:r>
              <a:rPr lang="en-US" dirty="0" smtClean="0"/>
              <a:t>Section Divider No Image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7928884" y="5727700"/>
            <a:ext cx="933340" cy="647673"/>
          </a:xfrm>
          <a:prstGeom prst="rect">
            <a:avLst/>
          </a:prstGeom>
        </p:spPr>
      </p:pic>
      <p:sp>
        <p:nvSpPr>
          <p:cNvPr id="9" name="TextBox 8"/>
          <p:cNvSpPr txBox="1"/>
          <p:nvPr userDrawn="1"/>
        </p:nvSpPr>
        <p:spPr>
          <a:xfrm>
            <a:off x="7780030" y="6553330"/>
            <a:ext cx="1288450" cy="307777"/>
          </a:xfrm>
          <a:prstGeom prst="rect">
            <a:avLst/>
          </a:prstGeom>
          <a:noFill/>
        </p:spPr>
        <p:txBody>
          <a:bodyPr wrap="square" rtlCol="0">
            <a:spAutoFit/>
          </a:bodyPr>
          <a:lstStyle/>
          <a:p>
            <a:pPr algn="ctr"/>
            <a:r>
              <a:rPr lang="en-US" sz="1400" i="1" dirty="0" smtClean="0">
                <a:solidFill>
                  <a:schemeClr val="bg1"/>
                </a:solidFill>
                <a:latin typeface="Times New Roman"/>
                <a:cs typeface="Times New Roman"/>
              </a:rPr>
              <a:t>Transportation</a:t>
            </a:r>
            <a:endParaRPr lang="en-US" sz="1400" i="1" dirty="0">
              <a:solidFill>
                <a:schemeClr val="bg1"/>
              </a:solidFill>
              <a:latin typeface="Times New Roman"/>
              <a:cs typeface="Times New Roman"/>
            </a:endParaRPr>
          </a:p>
        </p:txBody>
      </p:sp>
    </p:spTree>
    <p:extLst>
      <p:ext uri="{BB962C8B-B14F-4D97-AF65-F5344CB8AC3E}">
        <p14:creationId xmlns:p14="http://schemas.microsoft.com/office/powerpoint/2010/main" xmlns="" val="307107280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400" i="1">
                <a:solidFill>
                  <a:schemeClr val="bg1"/>
                </a:solidFill>
                <a:latin typeface="Times New Roman" panose="02020603050405020304" pitchFamily="18" charset="0"/>
                <a:cs typeface="Times New Roman" panose="02020603050405020304" pitchFamily="18" charset="0"/>
              </a:defRPr>
            </a:lvl1pPr>
          </a:lstStyle>
          <a:p>
            <a:r>
              <a:rPr lang="en-US" dirty="0" smtClean="0"/>
              <a:t>Section Divider Image</a:t>
            </a:r>
            <a:endParaRPr lang="en-US" dirty="0"/>
          </a:p>
        </p:txBody>
      </p:sp>
      <p:sp>
        <p:nvSpPr>
          <p:cNvPr id="11" name="Picture Placeholder 3"/>
          <p:cNvSpPr>
            <a:spLocks noGrp="1"/>
          </p:cNvSpPr>
          <p:nvPr>
            <p:ph type="pic" sz="quarter" idx="13"/>
          </p:nvPr>
        </p:nvSpPr>
        <p:spPr>
          <a:xfrm>
            <a:off x="0" y="1574007"/>
            <a:ext cx="9144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7928884" y="5727700"/>
            <a:ext cx="933340" cy="647673"/>
          </a:xfrm>
          <a:prstGeom prst="rect">
            <a:avLst/>
          </a:prstGeom>
        </p:spPr>
      </p:pic>
      <p:sp>
        <p:nvSpPr>
          <p:cNvPr id="9" name="TextBox 8"/>
          <p:cNvSpPr txBox="1"/>
          <p:nvPr userDrawn="1"/>
        </p:nvSpPr>
        <p:spPr>
          <a:xfrm>
            <a:off x="7780030" y="6553330"/>
            <a:ext cx="1288450" cy="307777"/>
          </a:xfrm>
          <a:prstGeom prst="rect">
            <a:avLst/>
          </a:prstGeom>
          <a:noFill/>
        </p:spPr>
        <p:txBody>
          <a:bodyPr wrap="square" rtlCol="0">
            <a:spAutoFit/>
          </a:bodyPr>
          <a:lstStyle/>
          <a:p>
            <a:pPr algn="ctr"/>
            <a:r>
              <a:rPr lang="en-US" sz="1400" i="1" dirty="0" smtClean="0">
                <a:solidFill>
                  <a:schemeClr val="bg1"/>
                </a:solidFill>
                <a:latin typeface="Times New Roman"/>
                <a:cs typeface="Times New Roman"/>
              </a:rPr>
              <a:t>Transportation</a:t>
            </a:r>
            <a:endParaRPr lang="en-US" sz="1400" i="1" dirty="0">
              <a:solidFill>
                <a:schemeClr val="bg1"/>
              </a:solidFill>
              <a:latin typeface="Times New Roman"/>
              <a:cs typeface="Times New Roman"/>
            </a:endParaRPr>
          </a:p>
        </p:txBody>
      </p:sp>
    </p:spTree>
    <p:extLst>
      <p:ext uri="{BB962C8B-B14F-4D97-AF65-F5344CB8AC3E}">
        <p14:creationId xmlns:p14="http://schemas.microsoft.com/office/powerpoint/2010/main" xmlns="" val="42479112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28650" y="1228728"/>
            <a:ext cx="78867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marL="1371600" indent="0">
              <a:buNone/>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7928884" y="5727700"/>
            <a:ext cx="933340" cy="647673"/>
          </a:xfrm>
          <a:prstGeom prst="rect">
            <a:avLst/>
          </a:prstGeom>
        </p:spPr>
      </p:pic>
      <p:sp>
        <p:nvSpPr>
          <p:cNvPr id="4" name="TextBox 3"/>
          <p:cNvSpPr txBox="1"/>
          <p:nvPr userDrawn="1"/>
        </p:nvSpPr>
        <p:spPr>
          <a:xfrm>
            <a:off x="7780030" y="6553330"/>
            <a:ext cx="1288450" cy="307777"/>
          </a:xfrm>
          <a:prstGeom prst="rect">
            <a:avLst/>
          </a:prstGeom>
          <a:noFill/>
        </p:spPr>
        <p:txBody>
          <a:bodyPr wrap="square" rtlCol="0">
            <a:spAutoFit/>
          </a:bodyPr>
          <a:lstStyle/>
          <a:p>
            <a:pPr algn="ctr"/>
            <a:r>
              <a:rPr lang="en-US" sz="1400" i="1" dirty="0" smtClean="0">
                <a:solidFill>
                  <a:schemeClr val="bg1"/>
                </a:solidFill>
                <a:latin typeface="Times New Roman"/>
                <a:cs typeface="Times New Roman"/>
              </a:rPr>
              <a:t>Transportation</a:t>
            </a:r>
            <a:endParaRPr lang="en-US" sz="1400" i="1" dirty="0">
              <a:solidFill>
                <a:schemeClr val="bg1"/>
              </a:solidFill>
              <a:latin typeface="Times New Roman"/>
              <a:cs typeface="Times New Roman"/>
            </a:endParaRPr>
          </a:p>
        </p:txBody>
      </p:sp>
    </p:spTree>
    <p:extLst>
      <p:ext uri="{BB962C8B-B14F-4D97-AF65-F5344CB8AC3E}">
        <p14:creationId xmlns:p14="http://schemas.microsoft.com/office/powerpoint/2010/main" xmlns="" val="35552169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28650" y="1228728"/>
            <a:ext cx="78867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pPr lvl="0"/>
            <a:r>
              <a:rPr lang="en-US" dirty="0" smtClean="0"/>
              <a:t>Text slide – long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TextBox 6"/>
          <p:cNvSpPr txBox="1"/>
          <p:nvPr userDrawn="1"/>
        </p:nvSpPr>
        <p:spPr>
          <a:xfrm>
            <a:off x="7780030" y="6553330"/>
            <a:ext cx="1288450" cy="307777"/>
          </a:xfrm>
          <a:prstGeom prst="rect">
            <a:avLst/>
          </a:prstGeom>
          <a:noFill/>
        </p:spPr>
        <p:txBody>
          <a:bodyPr wrap="square" rtlCol="0">
            <a:spAutoFit/>
          </a:bodyPr>
          <a:lstStyle/>
          <a:p>
            <a:pPr algn="ctr"/>
            <a:r>
              <a:rPr lang="en-US" sz="1400" i="1" dirty="0" smtClean="0">
                <a:solidFill>
                  <a:schemeClr val="bg1"/>
                </a:solidFill>
                <a:latin typeface="Times New Roman"/>
                <a:cs typeface="Times New Roman"/>
              </a:rPr>
              <a:t>Transportation</a:t>
            </a:r>
            <a:endParaRPr lang="en-US" sz="1400" i="1" dirty="0">
              <a:solidFill>
                <a:schemeClr val="bg1"/>
              </a:solidFill>
              <a:latin typeface="Times New Roman"/>
              <a:cs typeface="Times New Roman"/>
            </a:endParaRPr>
          </a:p>
        </p:txBody>
      </p:sp>
    </p:spTree>
    <p:extLst>
      <p:ext uri="{BB962C8B-B14F-4D97-AF65-F5344CB8AC3E}">
        <p14:creationId xmlns:p14="http://schemas.microsoft.com/office/powerpoint/2010/main" xmlns="" val="207054727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5" name="Chart Placeholder 4"/>
          <p:cNvSpPr>
            <a:spLocks noGrp="1"/>
          </p:cNvSpPr>
          <p:nvPr>
            <p:ph type="chart" sz="quarter" idx="13" hasCustomPrompt="1"/>
          </p:nvPr>
        </p:nvSpPr>
        <p:spPr>
          <a:xfrm>
            <a:off x="628650" y="1228727"/>
            <a:ext cx="7886700" cy="4174280"/>
          </a:xfrm>
        </p:spPr>
        <p:txBody>
          <a:bodyPr/>
          <a:lstStyle>
            <a:lvl1pPr>
              <a:defRPr>
                <a:solidFill>
                  <a:srgbClr val="778591"/>
                </a:solidFill>
              </a:defRPr>
            </a:lvl1pPr>
          </a:lstStyle>
          <a:p>
            <a:r>
              <a:rPr lang="en-US" dirty="0" smtClean="0"/>
              <a:t>Small Chart</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7928884" y="5727700"/>
            <a:ext cx="933340" cy="647673"/>
          </a:xfrm>
          <a:prstGeom prst="rect">
            <a:avLst/>
          </a:prstGeom>
        </p:spPr>
      </p:pic>
      <p:sp>
        <p:nvSpPr>
          <p:cNvPr id="8" name="TextBox 7"/>
          <p:cNvSpPr txBox="1"/>
          <p:nvPr userDrawn="1"/>
        </p:nvSpPr>
        <p:spPr>
          <a:xfrm>
            <a:off x="7780030" y="6553330"/>
            <a:ext cx="1288450" cy="307777"/>
          </a:xfrm>
          <a:prstGeom prst="rect">
            <a:avLst/>
          </a:prstGeom>
          <a:noFill/>
        </p:spPr>
        <p:txBody>
          <a:bodyPr wrap="square" rtlCol="0">
            <a:spAutoFit/>
          </a:bodyPr>
          <a:lstStyle/>
          <a:p>
            <a:pPr algn="ctr"/>
            <a:r>
              <a:rPr lang="en-US" sz="1400" i="1" dirty="0" smtClean="0">
                <a:solidFill>
                  <a:schemeClr val="bg1"/>
                </a:solidFill>
                <a:latin typeface="Times New Roman"/>
                <a:cs typeface="Times New Roman"/>
              </a:rPr>
              <a:t>Transportation</a:t>
            </a:r>
            <a:endParaRPr lang="en-US" sz="1400" i="1" dirty="0">
              <a:solidFill>
                <a:schemeClr val="bg1"/>
              </a:solidFill>
              <a:latin typeface="Times New Roman"/>
              <a:cs typeface="Times New Roman"/>
            </a:endParaRPr>
          </a:p>
        </p:txBody>
      </p:sp>
    </p:spTree>
    <p:extLst>
      <p:ext uri="{BB962C8B-B14F-4D97-AF65-F5344CB8AC3E}">
        <p14:creationId xmlns:p14="http://schemas.microsoft.com/office/powerpoint/2010/main" xmlns="" val="178579316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9" name="Chart Placeholder 4"/>
          <p:cNvSpPr>
            <a:spLocks noGrp="1"/>
          </p:cNvSpPr>
          <p:nvPr>
            <p:ph type="chart" sz="quarter" idx="13" hasCustomPrompt="1"/>
          </p:nvPr>
        </p:nvSpPr>
        <p:spPr>
          <a:xfrm>
            <a:off x="628650" y="1228727"/>
            <a:ext cx="7886700" cy="5172073"/>
          </a:xfrm>
        </p:spPr>
        <p:txBody>
          <a:bodyPr/>
          <a:lstStyle>
            <a:lvl1pPr>
              <a:defRPr>
                <a:solidFill>
                  <a:srgbClr val="778591"/>
                </a:solidFill>
              </a:defRPr>
            </a:lvl1pPr>
          </a:lstStyle>
          <a:p>
            <a:r>
              <a:rPr lang="en-US" dirty="0" smtClean="0"/>
              <a:t>Large Chart</a:t>
            </a:r>
            <a:endParaRPr lang="en-US" dirty="0"/>
          </a:p>
        </p:txBody>
      </p:sp>
      <p:sp>
        <p:nvSpPr>
          <p:cNvPr id="7" name="TextBox 6"/>
          <p:cNvSpPr txBox="1"/>
          <p:nvPr userDrawn="1"/>
        </p:nvSpPr>
        <p:spPr>
          <a:xfrm>
            <a:off x="7780030" y="6553330"/>
            <a:ext cx="1288450" cy="307777"/>
          </a:xfrm>
          <a:prstGeom prst="rect">
            <a:avLst/>
          </a:prstGeom>
          <a:noFill/>
        </p:spPr>
        <p:txBody>
          <a:bodyPr wrap="square" rtlCol="0">
            <a:spAutoFit/>
          </a:bodyPr>
          <a:lstStyle/>
          <a:p>
            <a:pPr algn="ctr"/>
            <a:r>
              <a:rPr lang="en-US" sz="1400" i="1" dirty="0" smtClean="0">
                <a:solidFill>
                  <a:schemeClr val="bg1"/>
                </a:solidFill>
                <a:latin typeface="Times New Roman"/>
                <a:cs typeface="Times New Roman"/>
              </a:rPr>
              <a:t>Transportation</a:t>
            </a:r>
            <a:endParaRPr lang="en-US" sz="1400" i="1" dirty="0">
              <a:solidFill>
                <a:schemeClr val="bg1"/>
              </a:solidFill>
              <a:latin typeface="Times New Roman"/>
              <a:cs typeface="Times New Roman"/>
            </a:endParaRPr>
          </a:p>
        </p:txBody>
      </p:sp>
    </p:spTree>
    <p:extLst>
      <p:ext uri="{BB962C8B-B14F-4D97-AF65-F5344CB8AC3E}">
        <p14:creationId xmlns:p14="http://schemas.microsoft.com/office/powerpoint/2010/main" xmlns="" val="37993547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628650" y="1225551"/>
            <a:ext cx="7886700" cy="4189413"/>
          </a:xfrm>
        </p:spPr>
        <p:txBody>
          <a:bodyPr/>
          <a:lstStyle>
            <a:lvl1pPr>
              <a:defRPr>
                <a:solidFill>
                  <a:srgbClr val="728591"/>
                </a:solidFill>
              </a:defRPr>
            </a:lvl1pPr>
          </a:lstStyle>
          <a:p>
            <a:r>
              <a:rPr lang="en-US" dirty="0" smtClean="0"/>
              <a:t>Small SmartArt Graphic</a:t>
            </a:r>
            <a:endParaRPr lang="en-US" dirty="0"/>
          </a:p>
        </p:txBody>
      </p:sp>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7928884" y="5727700"/>
            <a:ext cx="933340" cy="647673"/>
          </a:xfrm>
          <a:prstGeom prst="rect">
            <a:avLst/>
          </a:prstGeom>
        </p:spPr>
      </p:pic>
      <p:sp>
        <p:nvSpPr>
          <p:cNvPr id="9" name="TextBox 8"/>
          <p:cNvSpPr txBox="1"/>
          <p:nvPr userDrawn="1"/>
        </p:nvSpPr>
        <p:spPr>
          <a:xfrm>
            <a:off x="7780030" y="6553330"/>
            <a:ext cx="1288450" cy="307777"/>
          </a:xfrm>
          <a:prstGeom prst="rect">
            <a:avLst/>
          </a:prstGeom>
          <a:noFill/>
        </p:spPr>
        <p:txBody>
          <a:bodyPr wrap="square" rtlCol="0">
            <a:spAutoFit/>
          </a:bodyPr>
          <a:lstStyle/>
          <a:p>
            <a:pPr algn="ctr"/>
            <a:r>
              <a:rPr lang="en-US" sz="1400" i="1" dirty="0" smtClean="0">
                <a:solidFill>
                  <a:schemeClr val="bg1"/>
                </a:solidFill>
                <a:latin typeface="Times New Roman"/>
                <a:cs typeface="Times New Roman"/>
              </a:rPr>
              <a:t>Transportation</a:t>
            </a:r>
            <a:endParaRPr lang="en-US" sz="1400" i="1" dirty="0">
              <a:solidFill>
                <a:schemeClr val="bg1"/>
              </a:solidFill>
              <a:latin typeface="Times New Roman"/>
              <a:cs typeface="Times New Roman"/>
            </a:endParaRPr>
          </a:p>
        </p:txBody>
      </p:sp>
    </p:spTree>
    <p:extLst>
      <p:ext uri="{BB962C8B-B14F-4D97-AF65-F5344CB8AC3E}">
        <p14:creationId xmlns:p14="http://schemas.microsoft.com/office/powerpoint/2010/main" xmlns="" val="224663608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628650" y="1228726"/>
            <a:ext cx="7886700" cy="5172075"/>
          </a:xfrm>
        </p:spPr>
        <p:txBody>
          <a:bodyPr/>
          <a:lstStyle>
            <a:lvl1pPr>
              <a:defRPr>
                <a:solidFill>
                  <a:srgbClr val="728591"/>
                </a:solidFill>
              </a:defRPr>
            </a:lvl1pPr>
          </a:lstStyle>
          <a:p>
            <a:r>
              <a:rPr lang="en-US" dirty="0" smtClean="0"/>
              <a:t>Large SmartArt Graphic</a:t>
            </a:r>
            <a:endParaRPr lang="en-US" dirty="0"/>
          </a:p>
        </p:txBody>
      </p:sp>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8" name="TextBox 7"/>
          <p:cNvSpPr txBox="1"/>
          <p:nvPr userDrawn="1"/>
        </p:nvSpPr>
        <p:spPr>
          <a:xfrm>
            <a:off x="7780030" y="6553330"/>
            <a:ext cx="1288450" cy="307777"/>
          </a:xfrm>
          <a:prstGeom prst="rect">
            <a:avLst/>
          </a:prstGeom>
          <a:noFill/>
        </p:spPr>
        <p:txBody>
          <a:bodyPr wrap="square" rtlCol="0">
            <a:spAutoFit/>
          </a:bodyPr>
          <a:lstStyle/>
          <a:p>
            <a:pPr algn="ctr"/>
            <a:r>
              <a:rPr lang="en-US" sz="1400" i="1" dirty="0" smtClean="0">
                <a:solidFill>
                  <a:schemeClr val="bg1"/>
                </a:solidFill>
                <a:latin typeface="Times New Roman"/>
                <a:cs typeface="Times New Roman"/>
              </a:rPr>
              <a:t>Transportation</a:t>
            </a:r>
            <a:endParaRPr lang="en-US" sz="1400" i="1" dirty="0">
              <a:solidFill>
                <a:schemeClr val="bg1"/>
              </a:solidFill>
              <a:latin typeface="Times New Roman"/>
              <a:cs typeface="Times New Roman"/>
            </a:endParaRPr>
          </a:p>
        </p:txBody>
      </p:sp>
    </p:spTree>
    <p:extLst>
      <p:ext uri="{BB962C8B-B14F-4D97-AF65-F5344CB8AC3E}">
        <p14:creationId xmlns:p14="http://schemas.microsoft.com/office/powerpoint/2010/main" xmlns="" val="414614265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628650" y="1228726"/>
            <a:ext cx="7886700" cy="428369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7928884" y="5727700"/>
            <a:ext cx="933340" cy="647673"/>
          </a:xfrm>
          <a:prstGeom prst="rect">
            <a:avLst/>
          </a:prstGeom>
        </p:spPr>
      </p:pic>
      <p:sp>
        <p:nvSpPr>
          <p:cNvPr id="9" name="TextBox 8"/>
          <p:cNvSpPr txBox="1"/>
          <p:nvPr userDrawn="1"/>
        </p:nvSpPr>
        <p:spPr>
          <a:xfrm>
            <a:off x="7780030" y="6553330"/>
            <a:ext cx="1288450" cy="307777"/>
          </a:xfrm>
          <a:prstGeom prst="rect">
            <a:avLst/>
          </a:prstGeom>
          <a:noFill/>
        </p:spPr>
        <p:txBody>
          <a:bodyPr wrap="square" rtlCol="0">
            <a:spAutoFit/>
          </a:bodyPr>
          <a:lstStyle/>
          <a:p>
            <a:pPr algn="ctr"/>
            <a:r>
              <a:rPr lang="en-US" sz="1400" i="1" dirty="0" smtClean="0">
                <a:solidFill>
                  <a:schemeClr val="bg1"/>
                </a:solidFill>
                <a:latin typeface="Times New Roman"/>
                <a:cs typeface="Times New Roman"/>
              </a:rPr>
              <a:t>Transportation</a:t>
            </a:r>
            <a:endParaRPr lang="en-US" sz="1400" i="1" dirty="0">
              <a:solidFill>
                <a:schemeClr val="bg1"/>
              </a:solidFill>
              <a:latin typeface="Times New Roman"/>
              <a:cs typeface="Times New Roman"/>
            </a:endParaRPr>
          </a:p>
        </p:txBody>
      </p:sp>
    </p:spTree>
    <p:extLst>
      <p:ext uri="{BB962C8B-B14F-4D97-AF65-F5344CB8AC3E}">
        <p14:creationId xmlns:p14="http://schemas.microsoft.com/office/powerpoint/2010/main" xmlns="" val="4991775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7928884" y="5727700"/>
            <a:ext cx="933340" cy="647673"/>
          </a:xfrm>
          <a:prstGeom prst="rect">
            <a:avLst/>
          </a:prstGeom>
        </p:spPr>
      </p:pic>
      <p:sp>
        <p:nvSpPr>
          <p:cNvPr id="9" name="Content Placeholder 2"/>
          <p:cNvSpPr>
            <a:spLocks noGrp="1"/>
          </p:cNvSpPr>
          <p:nvPr>
            <p:ph idx="1" hasCustomPrompt="1"/>
          </p:nvPr>
        </p:nvSpPr>
        <p:spPr>
          <a:xfrm>
            <a:off x="4261281" y="1266932"/>
            <a:ext cx="468740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Picture Placeholder 3"/>
          <p:cNvSpPr>
            <a:spLocks noGrp="1"/>
          </p:cNvSpPr>
          <p:nvPr>
            <p:ph type="pic" sz="quarter" idx="13" hasCustomPrompt="1"/>
          </p:nvPr>
        </p:nvSpPr>
        <p:spPr>
          <a:xfrm>
            <a:off x="173184" y="1737588"/>
            <a:ext cx="3925594"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sp>
        <p:nvSpPr>
          <p:cNvPr id="11" name="TextBox 10"/>
          <p:cNvSpPr txBox="1"/>
          <p:nvPr userDrawn="1"/>
        </p:nvSpPr>
        <p:spPr>
          <a:xfrm>
            <a:off x="7780030" y="6553330"/>
            <a:ext cx="1288450" cy="307777"/>
          </a:xfrm>
          <a:prstGeom prst="rect">
            <a:avLst/>
          </a:prstGeom>
          <a:noFill/>
        </p:spPr>
        <p:txBody>
          <a:bodyPr wrap="square" rtlCol="0">
            <a:spAutoFit/>
          </a:bodyPr>
          <a:lstStyle/>
          <a:p>
            <a:pPr algn="ctr"/>
            <a:r>
              <a:rPr lang="en-US" sz="1400" i="1" dirty="0" smtClean="0">
                <a:solidFill>
                  <a:schemeClr val="bg1"/>
                </a:solidFill>
                <a:latin typeface="Times New Roman"/>
                <a:cs typeface="Times New Roman"/>
              </a:rPr>
              <a:t>Transportation</a:t>
            </a:r>
            <a:endParaRPr lang="en-US" sz="1400" i="1" dirty="0">
              <a:solidFill>
                <a:schemeClr val="bg1"/>
              </a:solidFill>
              <a:latin typeface="Times New Roman"/>
              <a:cs typeface="Times New Roman"/>
            </a:endParaRPr>
          </a:p>
        </p:txBody>
      </p:sp>
    </p:spTree>
    <p:extLst>
      <p:ext uri="{BB962C8B-B14F-4D97-AF65-F5344CB8AC3E}">
        <p14:creationId xmlns:p14="http://schemas.microsoft.com/office/powerpoint/2010/main" xmlns="" val="331612019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xmlns="" val="2496104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0" r:id="rId4"/>
    <p:sldLayoutId id="2147483671" r:id="rId5"/>
    <p:sldLayoutId id="2147483672" r:id="rId6"/>
    <p:sldLayoutId id="2147483673" r:id="rId7"/>
    <p:sldLayoutId id="2147483674" r:id="rId8"/>
    <p:sldLayoutId id="2147483681" r:id="rId9"/>
    <p:sldLayoutId id="2147483682" r:id="rId10"/>
    <p:sldLayoutId id="2147483675" r:id="rId11"/>
    <p:sldLayoutId id="2147483683" r:id="rId12"/>
    <p:sldLayoutId id="2147483684" r:id="rId13"/>
    <p:sldLayoutId id="2147483676" r:id="rId14"/>
    <p:sldLayoutId id="2147483677" r:id="rId15"/>
    <p:sldLayoutId id="2147483678" r:id="rId16"/>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42296" y="3136913"/>
            <a:ext cx="5482430" cy="713497"/>
          </a:xfrm>
        </p:spPr>
        <p:txBody>
          <a:bodyPr>
            <a:normAutofit fontScale="90000"/>
          </a:bodyPr>
          <a:lstStyle/>
          <a:p>
            <a:r>
              <a:rPr lang="en-US" dirty="0" smtClean="0"/>
              <a:t>VA-NC Interstate High Speed Rail Compact</a:t>
            </a:r>
            <a:br>
              <a:rPr lang="en-US" dirty="0" smtClean="0"/>
            </a:br>
            <a:r>
              <a:rPr lang="en-US" dirty="0" smtClean="0"/>
              <a:t>Current Projects and Initiatives</a:t>
            </a:r>
            <a:endParaRPr lang="en-US" dirty="0"/>
          </a:p>
        </p:txBody>
      </p:sp>
      <p:sp>
        <p:nvSpPr>
          <p:cNvPr id="3" name="Subtitle 2"/>
          <p:cNvSpPr>
            <a:spLocks noGrp="1"/>
          </p:cNvSpPr>
          <p:nvPr>
            <p:ph type="subTitle" idx="1"/>
          </p:nvPr>
        </p:nvSpPr>
        <p:spPr>
          <a:xfrm>
            <a:off x="2601563" y="2549630"/>
            <a:ext cx="6016068" cy="614779"/>
          </a:xfrm>
        </p:spPr>
        <p:txBody>
          <a:bodyPr>
            <a:noAutofit/>
          </a:bodyPr>
          <a:lstStyle/>
          <a:p>
            <a:pPr>
              <a:lnSpc>
                <a:spcPct val="110000"/>
              </a:lnSpc>
            </a:pPr>
            <a:r>
              <a:rPr lang="en-US" dirty="0" smtClean="0"/>
              <a:t>March 21, </a:t>
            </a:r>
            <a:r>
              <a:rPr lang="en-US" dirty="0"/>
              <a:t>2016</a:t>
            </a:r>
          </a:p>
        </p:txBody>
      </p:sp>
      <p:sp>
        <p:nvSpPr>
          <p:cNvPr id="11" name="Text Placeholder 10"/>
          <p:cNvSpPr>
            <a:spLocks noGrp="1"/>
          </p:cNvSpPr>
          <p:nvPr>
            <p:ph type="body" sz="quarter" idx="10"/>
          </p:nvPr>
        </p:nvSpPr>
        <p:spPr>
          <a:xfrm>
            <a:off x="4008438" y="4035760"/>
            <a:ext cx="4611687" cy="499017"/>
          </a:xfrm>
        </p:spPr>
        <p:txBody>
          <a:bodyPr/>
          <a:lstStyle/>
          <a:p>
            <a:pPr>
              <a:lnSpc>
                <a:spcPct val="70000"/>
              </a:lnSpc>
            </a:pPr>
            <a:r>
              <a:rPr lang="en-US" dirty="0" smtClean="0"/>
              <a:t>Paul C. Worley, Rail Director</a:t>
            </a:r>
          </a:p>
        </p:txBody>
      </p:sp>
    </p:spTree>
    <p:extLst>
      <p:ext uri="{BB962C8B-B14F-4D97-AF65-F5344CB8AC3E}">
        <p14:creationId xmlns:p14="http://schemas.microsoft.com/office/powerpoint/2010/main" xmlns="" val="28513629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Piedmont </a:t>
            </a:r>
            <a:r>
              <a:rPr lang="en-US" smtClean="0"/>
              <a:t>Improvement Program</a:t>
            </a:r>
            <a:endParaRPr lang="en-US" dirty="0"/>
          </a:p>
        </p:txBody>
      </p:sp>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xmlns="" val="0"/>
              </a:ext>
            </a:extLst>
          </a:blip>
          <a:srcRect l="8181" r="8181"/>
          <a:stretch>
            <a:fillRect/>
          </a:stretch>
        </p:blipFill>
        <p:spPr>
          <a:ln>
            <a:solidFill>
              <a:srgbClr val="7F7F7F"/>
            </a:solidFill>
          </a:ln>
        </p:spPr>
      </p:pic>
      <p:sp>
        <p:nvSpPr>
          <p:cNvPr id="2" name="TextBox 1"/>
          <p:cNvSpPr txBox="1"/>
          <p:nvPr/>
        </p:nvSpPr>
        <p:spPr>
          <a:xfrm>
            <a:off x="7176521" y="6542721"/>
            <a:ext cx="1338829" cy="246221"/>
          </a:xfrm>
          <a:prstGeom prst="rect">
            <a:avLst/>
          </a:prstGeom>
          <a:noFill/>
        </p:spPr>
        <p:txBody>
          <a:bodyPr wrap="none" rtlCol="0">
            <a:spAutoFit/>
          </a:bodyPr>
          <a:lstStyle/>
          <a:p>
            <a:pPr algn="r"/>
            <a:r>
              <a:rPr lang="en-US" sz="1000" smtClean="0">
                <a:solidFill>
                  <a:schemeClr val="bg1">
                    <a:lumMod val="75000"/>
                  </a:schemeClr>
                </a:solidFill>
                <a:latin typeface="Arial"/>
                <a:cs typeface="Arial"/>
              </a:rPr>
              <a:t>Adam Schultz Photo</a:t>
            </a:r>
            <a:endParaRPr lang="en-US" sz="1000" dirty="0" smtClean="0">
              <a:solidFill>
                <a:schemeClr val="bg1">
                  <a:lumMod val="75000"/>
                </a:schemeClr>
              </a:solidFill>
              <a:latin typeface="Arial"/>
              <a:cs typeface="Arial"/>
            </a:endParaRPr>
          </a:p>
        </p:txBody>
      </p:sp>
    </p:spTree>
    <p:extLst>
      <p:ext uri="{BB962C8B-B14F-4D97-AF65-F5344CB8AC3E}">
        <p14:creationId xmlns:p14="http://schemas.microsoft.com/office/powerpoint/2010/main" xmlns="" val="1530529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Freight Rail &amp; Rail Crossing Safety</a:t>
            </a:r>
            <a:br>
              <a:rPr lang="en-US" dirty="0" smtClean="0"/>
            </a:br>
            <a:r>
              <a:rPr lang="en-US" dirty="0" smtClean="0"/>
              <a:t>Improvement Fund</a:t>
            </a:r>
            <a:endParaRPr lang="en-US" dirty="0"/>
          </a:p>
        </p:txBody>
      </p:sp>
      <p:sp>
        <p:nvSpPr>
          <p:cNvPr id="3" name="Content Placeholder 2"/>
          <p:cNvSpPr>
            <a:spLocks noGrp="1"/>
          </p:cNvSpPr>
          <p:nvPr>
            <p:ph idx="1"/>
          </p:nvPr>
        </p:nvSpPr>
        <p:spPr/>
        <p:txBody>
          <a:bodyPr/>
          <a:lstStyle/>
          <a:p>
            <a:r>
              <a:rPr lang="en-US" dirty="0"/>
              <a:t>Established 2013 </a:t>
            </a:r>
            <a:r>
              <a:rPr lang="en-US" dirty="0" smtClean="0"/>
              <a:t>by the General Assembly</a:t>
            </a:r>
            <a:r>
              <a:rPr lang="en-US" dirty="0"/>
              <a:t/>
            </a:r>
            <a:br>
              <a:rPr lang="en-US" dirty="0"/>
            </a:br>
            <a:r>
              <a:rPr lang="en-US" dirty="0" smtClean="0"/>
              <a:t>using annual </a:t>
            </a:r>
            <a:r>
              <a:rPr lang="en-US" dirty="0"/>
              <a:t>NCRR </a:t>
            </a:r>
            <a:r>
              <a:rPr lang="en-US" dirty="0" smtClean="0"/>
              <a:t>dividends</a:t>
            </a:r>
            <a:endParaRPr lang="en-US" dirty="0"/>
          </a:p>
          <a:p>
            <a:pPr>
              <a:lnSpc>
                <a:spcPct val="110000"/>
              </a:lnSpc>
              <a:spcBef>
                <a:spcPts val="1200"/>
              </a:spcBef>
            </a:pPr>
            <a:r>
              <a:rPr lang="en-US" sz="2000" dirty="0">
                <a:solidFill>
                  <a:srgbClr val="64727E"/>
                </a:solidFill>
              </a:rPr>
              <a:t>$</a:t>
            </a:r>
            <a:r>
              <a:rPr lang="en-US" sz="2000" dirty="0" smtClean="0">
                <a:solidFill>
                  <a:srgbClr val="64727E"/>
                </a:solidFill>
              </a:rPr>
              <a:t>26.M </a:t>
            </a:r>
            <a:r>
              <a:rPr lang="en-US" sz="2000" dirty="0">
                <a:solidFill>
                  <a:srgbClr val="64727E"/>
                </a:solidFill>
              </a:rPr>
              <a:t>allocated to date</a:t>
            </a:r>
          </a:p>
          <a:p>
            <a:pPr marL="568325" indent="-166688">
              <a:lnSpc>
                <a:spcPct val="110000"/>
              </a:lnSpc>
              <a:spcBef>
                <a:spcPts val="600"/>
              </a:spcBef>
            </a:pPr>
            <a:r>
              <a:rPr lang="en-US" dirty="0">
                <a:solidFill>
                  <a:srgbClr val="64727E"/>
                </a:solidFill>
              </a:rPr>
              <a:t>$19.2M SFY 2014</a:t>
            </a:r>
          </a:p>
          <a:p>
            <a:pPr marL="568325" indent="-166688">
              <a:lnSpc>
                <a:spcPct val="110000"/>
              </a:lnSpc>
              <a:spcBef>
                <a:spcPts val="0"/>
              </a:spcBef>
            </a:pPr>
            <a:r>
              <a:rPr lang="en-US" dirty="0">
                <a:solidFill>
                  <a:srgbClr val="64727E"/>
                </a:solidFill>
              </a:rPr>
              <a:t>$3.75M SFY </a:t>
            </a:r>
            <a:r>
              <a:rPr lang="en-US" dirty="0" smtClean="0">
                <a:solidFill>
                  <a:srgbClr val="64727E"/>
                </a:solidFill>
              </a:rPr>
              <a:t>2015</a:t>
            </a:r>
          </a:p>
          <a:p>
            <a:pPr marL="568325" indent="-166688">
              <a:lnSpc>
                <a:spcPct val="110000"/>
              </a:lnSpc>
              <a:spcBef>
                <a:spcPts val="0"/>
              </a:spcBef>
            </a:pPr>
            <a:r>
              <a:rPr lang="en-US" dirty="0" smtClean="0">
                <a:solidFill>
                  <a:srgbClr val="64727E"/>
                </a:solidFill>
              </a:rPr>
              <a:t>$3.75M SFY 2016</a:t>
            </a:r>
          </a:p>
          <a:p>
            <a:pPr marL="401637" indent="0">
              <a:lnSpc>
                <a:spcPct val="110000"/>
              </a:lnSpc>
              <a:spcBef>
                <a:spcPts val="0"/>
              </a:spcBef>
              <a:buNone/>
            </a:pPr>
            <a:endParaRPr lang="en-US" dirty="0">
              <a:solidFill>
                <a:srgbClr val="64727E"/>
              </a:solidFill>
            </a:endParaRPr>
          </a:p>
          <a:p>
            <a:pPr marL="0" indent="0">
              <a:lnSpc>
                <a:spcPct val="110000"/>
              </a:lnSpc>
              <a:spcBef>
                <a:spcPts val="0"/>
              </a:spcBef>
              <a:buNone/>
            </a:pPr>
            <a:r>
              <a:rPr lang="en-US" dirty="0" smtClean="0">
                <a:solidFill>
                  <a:srgbClr val="64727E"/>
                </a:solidFill>
              </a:rPr>
              <a:t>Program </a:t>
            </a:r>
            <a:r>
              <a:rPr lang="en-US" dirty="0">
                <a:solidFill>
                  <a:srgbClr val="64727E"/>
                </a:solidFill>
              </a:rPr>
              <a:t>goals:</a:t>
            </a:r>
          </a:p>
          <a:p>
            <a:pPr marL="568325" indent="-166688">
              <a:lnSpc>
                <a:spcPct val="110000"/>
              </a:lnSpc>
              <a:spcBef>
                <a:spcPts val="0"/>
              </a:spcBef>
            </a:pPr>
            <a:r>
              <a:rPr lang="en-US" dirty="0">
                <a:solidFill>
                  <a:srgbClr val="64727E"/>
                </a:solidFill>
              </a:rPr>
              <a:t>Make North Carolina’s railroads safer</a:t>
            </a:r>
          </a:p>
          <a:p>
            <a:pPr marL="568325" indent="-166688">
              <a:lnSpc>
                <a:spcPct val="110000"/>
              </a:lnSpc>
              <a:spcBef>
                <a:spcPts val="0"/>
              </a:spcBef>
            </a:pPr>
            <a:r>
              <a:rPr lang="en-US" dirty="0">
                <a:solidFill>
                  <a:srgbClr val="64727E"/>
                </a:solidFill>
              </a:rPr>
              <a:t>Meet the </a:t>
            </a:r>
            <a:r>
              <a:rPr lang="en-US" dirty="0" smtClean="0">
                <a:solidFill>
                  <a:srgbClr val="64727E"/>
                </a:solidFill>
              </a:rPr>
              <a:t>needs of rail customers in </a:t>
            </a:r>
            <a:br>
              <a:rPr lang="en-US" dirty="0" smtClean="0">
                <a:solidFill>
                  <a:srgbClr val="64727E"/>
                </a:solidFill>
              </a:rPr>
            </a:br>
            <a:r>
              <a:rPr lang="en-US" dirty="0" smtClean="0">
                <a:solidFill>
                  <a:srgbClr val="64727E"/>
                </a:solidFill>
              </a:rPr>
              <a:t>small </a:t>
            </a:r>
            <a:r>
              <a:rPr lang="en-US" dirty="0">
                <a:solidFill>
                  <a:srgbClr val="64727E"/>
                </a:solidFill>
              </a:rPr>
              <a:t>urban and rural areas</a:t>
            </a:r>
          </a:p>
          <a:p>
            <a:pPr marL="568325" indent="-166688">
              <a:lnSpc>
                <a:spcPct val="110000"/>
              </a:lnSpc>
              <a:spcBef>
                <a:spcPts val="0"/>
              </a:spcBef>
            </a:pPr>
            <a:endParaRPr lang="en-US" dirty="0">
              <a:solidFill>
                <a:srgbClr val="64727E"/>
              </a:solidFill>
            </a:endParaRPr>
          </a:p>
          <a:p>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11</a:t>
            </a:fld>
            <a:endParaRPr lang="en-US"/>
          </a:p>
        </p:txBody>
      </p:sp>
      <p:pic>
        <p:nvPicPr>
          <p:cNvPr id="6" name="Picture 5" descr="Freight-Rail-final-logo-color.png"/>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3603896" y="2114589"/>
            <a:ext cx="1204911" cy="121093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543647" y="1368744"/>
            <a:ext cx="3162300" cy="2369820"/>
          </a:xfrm>
          <a:prstGeom prst="rect">
            <a:avLst/>
          </a:prstGeom>
          <a:ln>
            <a:solidFill>
              <a:schemeClr val="bg1">
                <a:lumMod val="50000"/>
              </a:schemeClr>
            </a:solidFill>
          </a:ln>
        </p:spPr>
      </p:pic>
      <p:pic>
        <p:nvPicPr>
          <p:cNvPr id="13" name="Picture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543647" y="3878580"/>
            <a:ext cx="3162300" cy="2109956"/>
          </a:xfrm>
          <a:prstGeom prst="rect">
            <a:avLst/>
          </a:prstGeom>
          <a:ln>
            <a:solidFill>
              <a:schemeClr val="bg1">
                <a:lumMod val="50000"/>
              </a:schemeClr>
            </a:solidFill>
          </a:ln>
        </p:spPr>
      </p:pic>
    </p:spTree>
    <p:extLst>
      <p:ext uri="{BB962C8B-B14F-4D97-AF65-F5344CB8AC3E}">
        <p14:creationId xmlns:p14="http://schemas.microsoft.com/office/powerpoint/2010/main" xmlns="" val="311925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77404" y="1859888"/>
            <a:ext cx="8389191" cy="3285643"/>
          </a:xfrm>
          <a:prstGeom prst="rect">
            <a:avLst/>
          </a:prstGeom>
        </p:spPr>
      </p:pic>
      <p:sp>
        <p:nvSpPr>
          <p:cNvPr id="2" name="Title 1"/>
          <p:cNvSpPr>
            <a:spLocks noGrp="1"/>
          </p:cNvSpPr>
          <p:nvPr>
            <p:ph type="title"/>
          </p:nvPr>
        </p:nvSpPr>
        <p:spPr/>
        <p:txBody>
          <a:bodyPr/>
          <a:lstStyle/>
          <a:p>
            <a:r>
              <a:rPr lang="en-US" dirty="0" smtClean="0"/>
              <a:t>Freight Rail &amp; Rail Crossing Safety</a:t>
            </a:r>
            <a:br>
              <a:rPr lang="en-US" dirty="0" smtClean="0"/>
            </a:br>
            <a:r>
              <a:rPr lang="en-US" dirty="0" smtClean="0"/>
              <a:t>Improvement Fund</a:t>
            </a:r>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12</a:t>
            </a:fld>
            <a:endParaRPr lang="en-US"/>
          </a:p>
        </p:txBody>
      </p:sp>
      <p:pic>
        <p:nvPicPr>
          <p:cNvPr id="6" name="Picture 5" descr="Freight-Rail-final-logo-color.pn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628650" y="4897064"/>
            <a:ext cx="1204911" cy="1210936"/>
          </a:xfrm>
          <a:prstGeom prst="rect">
            <a:avLst/>
          </a:prstGeom>
        </p:spPr>
      </p:pic>
      <p:sp>
        <p:nvSpPr>
          <p:cNvPr id="11" name="Rectangle 10"/>
          <p:cNvSpPr/>
          <p:nvPr/>
        </p:nvSpPr>
        <p:spPr>
          <a:xfrm>
            <a:off x="1833561" y="5040600"/>
            <a:ext cx="5000606" cy="92386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111125">
              <a:spcAft>
                <a:spcPts val="600"/>
              </a:spcAft>
            </a:pPr>
            <a:r>
              <a:rPr lang="en-US" i="1" dirty="0" smtClean="0">
                <a:solidFill>
                  <a:srgbClr val="000090"/>
                </a:solidFill>
                <a:cs typeface="Arial"/>
              </a:rPr>
              <a:t>Bringing jobs to people</a:t>
            </a:r>
            <a:endParaRPr lang="en-US" sz="2400" i="1" dirty="0" smtClean="0">
              <a:solidFill>
                <a:srgbClr val="000090"/>
              </a:solidFill>
              <a:cs typeface="Arial"/>
            </a:endParaRPr>
          </a:p>
          <a:p>
            <a:pPr marL="111125"/>
            <a:r>
              <a:rPr lang="en-US" i="1" dirty="0" smtClean="0">
                <a:solidFill>
                  <a:srgbClr val="000090"/>
                </a:solidFill>
                <a:cs typeface="Arial"/>
              </a:rPr>
              <a:t>Diverting freight from highways to rail</a:t>
            </a:r>
          </a:p>
        </p:txBody>
      </p:sp>
    </p:spTree>
    <p:extLst>
      <p:ext uri="{BB962C8B-B14F-4D97-AF65-F5344CB8AC3E}">
        <p14:creationId xmlns:p14="http://schemas.microsoft.com/office/powerpoint/2010/main" xmlns="" val="815562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Future Freight Challenges</a:t>
            </a:r>
            <a:endParaRPr lang="en-US" dirty="0"/>
          </a:p>
        </p:txBody>
      </p:sp>
      <p:sp>
        <p:nvSpPr>
          <p:cNvPr id="3" name="Slide Number Placeholder 2"/>
          <p:cNvSpPr>
            <a:spLocks noGrp="1"/>
          </p:cNvSpPr>
          <p:nvPr>
            <p:ph type="sldNum" sz="quarter" idx="12"/>
          </p:nvPr>
        </p:nvSpPr>
        <p:spPr/>
        <p:txBody>
          <a:bodyPr/>
          <a:lstStyle/>
          <a:p>
            <a:fld id="{11F27F3A-B3E9-41ED-AF8F-A365F10BB65F}" type="slidenum">
              <a:rPr lang="en-US" smtClean="0"/>
              <a:pPr/>
              <a:t>13</a:t>
            </a:fld>
            <a:endParaRPr lang="en-US"/>
          </a:p>
        </p:txBody>
      </p:sp>
      <p:sp>
        <p:nvSpPr>
          <p:cNvPr id="7" name="Content Placeholder 6"/>
          <p:cNvSpPr>
            <a:spLocks noGrp="1"/>
          </p:cNvSpPr>
          <p:nvPr>
            <p:ph idx="1"/>
          </p:nvPr>
        </p:nvSpPr>
        <p:spPr>
          <a:xfrm>
            <a:off x="210059" y="1159672"/>
            <a:ext cx="4965445" cy="4994846"/>
          </a:xfrm>
        </p:spPr>
        <p:txBody>
          <a:bodyPr>
            <a:normAutofit/>
          </a:bodyPr>
          <a:lstStyle/>
          <a:p>
            <a:pPr>
              <a:lnSpc>
                <a:spcPct val="100000"/>
              </a:lnSpc>
            </a:pPr>
            <a:r>
              <a:rPr lang="en-US" dirty="0" smtClean="0">
                <a:solidFill>
                  <a:schemeClr val="bg1">
                    <a:lumMod val="50000"/>
                  </a:schemeClr>
                </a:solidFill>
              </a:rPr>
              <a:t>Additional short line railroads could begin service as Class I’s focus on core business</a:t>
            </a:r>
          </a:p>
          <a:p>
            <a:pPr>
              <a:lnSpc>
                <a:spcPct val="100000"/>
              </a:lnSpc>
            </a:pPr>
            <a:r>
              <a:rPr lang="en-US" dirty="0" smtClean="0">
                <a:solidFill>
                  <a:schemeClr val="bg1">
                    <a:lumMod val="50000"/>
                  </a:schemeClr>
                </a:solidFill>
              </a:rPr>
              <a:t>Railroad </a:t>
            </a:r>
            <a:r>
              <a:rPr lang="en-US" dirty="0">
                <a:solidFill>
                  <a:schemeClr val="bg1">
                    <a:lumMod val="50000"/>
                  </a:schemeClr>
                </a:solidFill>
              </a:rPr>
              <a:t>bridges </a:t>
            </a:r>
            <a:r>
              <a:rPr lang="en-US" dirty="0" smtClean="0">
                <a:solidFill>
                  <a:schemeClr val="bg1">
                    <a:lumMod val="50000"/>
                  </a:schemeClr>
                </a:solidFill>
              </a:rPr>
              <a:t>represent a significant </a:t>
            </a:r>
            <a:r>
              <a:rPr lang="en-US" dirty="0">
                <a:solidFill>
                  <a:schemeClr val="bg1">
                    <a:lumMod val="50000"/>
                  </a:schemeClr>
                </a:solidFill>
              </a:rPr>
              <a:t>financial concern </a:t>
            </a:r>
          </a:p>
          <a:p>
            <a:pPr>
              <a:lnSpc>
                <a:spcPct val="100000"/>
              </a:lnSpc>
            </a:pPr>
            <a:r>
              <a:rPr lang="en-US" dirty="0" smtClean="0">
                <a:solidFill>
                  <a:schemeClr val="bg1">
                    <a:lumMod val="50000"/>
                  </a:schemeClr>
                </a:solidFill>
              </a:rPr>
              <a:t>2015 State </a:t>
            </a:r>
            <a:r>
              <a:rPr lang="en-US" dirty="0">
                <a:solidFill>
                  <a:schemeClr val="bg1">
                    <a:lumMod val="50000"/>
                  </a:schemeClr>
                </a:solidFill>
              </a:rPr>
              <a:t>Rail Plan </a:t>
            </a:r>
            <a:r>
              <a:rPr lang="en-US" dirty="0" smtClean="0">
                <a:solidFill>
                  <a:schemeClr val="bg1">
                    <a:lumMod val="50000"/>
                  </a:schemeClr>
                </a:solidFill>
              </a:rPr>
              <a:t>identified: </a:t>
            </a:r>
          </a:p>
          <a:p>
            <a:pPr lvl="1">
              <a:lnSpc>
                <a:spcPct val="100000"/>
              </a:lnSpc>
            </a:pPr>
            <a:r>
              <a:rPr lang="en-US" sz="1800" dirty="0" smtClean="0">
                <a:solidFill>
                  <a:schemeClr val="bg1">
                    <a:lumMod val="50000"/>
                  </a:schemeClr>
                </a:solidFill>
              </a:rPr>
              <a:t>20-year private bridge need - </a:t>
            </a:r>
            <a:r>
              <a:rPr lang="en-US" sz="1800" dirty="0">
                <a:solidFill>
                  <a:schemeClr val="bg1">
                    <a:lumMod val="50000"/>
                  </a:schemeClr>
                </a:solidFill>
              </a:rPr>
              <a:t>$</a:t>
            </a:r>
            <a:r>
              <a:rPr lang="en-US" sz="1800" dirty="0" smtClean="0">
                <a:solidFill>
                  <a:schemeClr val="bg1">
                    <a:lumMod val="50000"/>
                  </a:schemeClr>
                </a:solidFill>
              </a:rPr>
              <a:t>35M</a:t>
            </a:r>
          </a:p>
          <a:p>
            <a:pPr lvl="1">
              <a:lnSpc>
                <a:spcPct val="100000"/>
              </a:lnSpc>
            </a:pPr>
            <a:r>
              <a:rPr lang="en-US" sz="1800" dirty="0">
                <a:solidFill>
                  <a:schemeClr val="bg1">
                    <a:lumMod val="50000"/>
                  </a:schemeClr>
                </a:solidFill>
              </a:rPr>
              <a:t>H</a:t>
            </a:r>
            <a:r>
              <a:rPr lang="en-US" sz="1800" dirty="0" smtClean="0">
                <a:solidFill>
                  <a:schemeClr val="bg1">
                    <a:lumMod val="50000"/>
                  </a:schemeClr>
                </a:solidFill>
              </a:rPr>
              <a:t>ighway/railroad grade </a:t>
            </a:r>
            <a:r>
              <a:rPr lang="en-US" sz="1800" dirty="0">
                <a:solidFill>
                  <a:schemeClr val="bg1">
                    <a:lumMod val="50000"/>
                  </a:schemeClr>
                </a:solidFill>
              </a:rPr>
              <a:t>separation </a:t>
            </a:r>
            <a:r>
              <a:rPr lang="en-US" sz="1800" dirty="0" smtClean="0">
                <a:solidFill>
                  <a:schemeClr val="bg1">
                    <a:lumMod val="50000"/>
                  </a:schemeClr>
                </a:solidFill>
              </a:rPr>
              <a:t>need </a:t>
            </a:r>
            <a:r>
              <a:rPr lang="en-US" sz="1800" dirty="0">
                <a:solidFill>
                  <a:schemeClr val="bg1">
                    <a:lumMod val="50000"/>
                  </a:schemeClr>
                </a:solidFill>
              </a:rPr>
              <a:t>thru 2040 </a:t>
            </a:r>
            <a:r>
              <a:rPr lang="en-US" sz="1800" dirty="0" smtClean="0">
                <a:solidFill>
                  <a:schemeClr val="bg1">
                    <a:lumMod val="50000"/>
                  </a:schemeClr>
                </a:solidFill>
              </a:rPr>
              <a:t>- </a:t>
            </a:r>
            <a:r>
              <a:rPr lang="en-US" sz="1800" dirty="0">
                <a:solidFill>
                  <a:schemeClr val="bg1">
                    <a:lumMod val="50000"/>
                  </a:schemeClr>
                </a:solidFill>
              </a:rPr>
              <a:t>$</a:t>
            </a:r>
            <a:r>
              <a:rPr lang="en-US" sz="1800" dirty="0" smtClean="0">
                <a:solidFill>
                  <a:schemeClr val="bg1">
                    <a:lumMod val="50000"/>
                  </a:schemeClr>
                </a:solidFill>
              </a:rPr>
              <a:t>320M</a:t>
            </a:r>
            <a:endParaRPr lang="en-US" sz="1800" dirty="0">
              <a:solidFill>
                <a:schemeClr val="bg1">
                  <a:lumMod val="50000"/>
                </a:schemeClr>
              </a:solidFill>
            </a:endParaRPr>
          </a:p>
          <a:p>
            <a:pPr>
              <a:lnSpc>
                <a:spcPct val="100000"/>
              </a:lnSpc>
            </a:pPr>
            <a:r>
              <a:rPr lang="en-US" dirty="0">
                <a:solidFill>
                  <a:schemeClr val="bg1">
                    <a:lumMod val="50000"/>
                  </a:schemeClr>
                </a:solidFill>
              </a:rPr>
              <a:t>Inability to keep pace with infrastructure needs presents a risk to statewide and regional economic development and job </a:t>
            </a:r>
            <a:r>
              <a:rPr lang="en-US" dirty="0" smtClean="0">
                <a:solidFill>
                  <a:schemeClr val="bg1">
                    <a:lumMod val="50000"/>
                  </a:schemeClr>
                </a:solidFill>
              </a:rPr>
              <a:t>creation</a:t>
            </a:r>
            <a:endParaRPr lang="en-US" dirty="0">
              <a:solidFill>
                <a:schemeClr val="bg1">
                  <a:lumMod val="50000"/>
                </a:schemeClr>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91364" y="1332373"/>
            <a:ext cx="3025108" cy="2271466"/>
          </a:xfrm>
          <a:prstGeom prst="rect">
            <a:avLst/>
          </a:prstGeom>
          <a:ln>
            <a:solidFill>
              <a:schemeClr val="bg1">
                <a:lumMod val="50000"/>
              </a:schemeClr>
            </a:solidFill>
          </a:ln>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491364" y="3776539"/>
            <a:ext cx="3023986" cy="2273239"/>
          </a:xfrm>
          <a:prstGeom prst="rect">
            <a:avLst/>
          </a:prstGeom>
          <a:ln>
            <a:solidFill>
              <a:schemeClr val="bg1">
                <a:lumMod val="50000"/>
              </a:schemeClr>
            </a:solidFill>
          </a:ln>
        </p:spPr>
      </p:pic>
    </p:spTree>
    <p:extLst>
      <p:ext uri="{BB962C8B-B14F-4D97-AF65-F5344CB8AC3E}">
        <p14:creationId xmlns:p14="http://schemas.microsoft.com/office/powerpoint/2010/main" xmlns="" val="3435523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NC’s Rail Plan – Freight Recommendations</a:t>
            </a:r>
            <a:endParaRPr lang="en-US" dirty="0"/>
          </a:p>
        </p:txBody>
      </p:sp>
      <p:sp>
        <p:nvSpPr>
          <p:cNvPr id="7" name="Content Placeholder 6"/>
          <p:cNvSpPr>
            <a:spLocks noGrp="1"/>
          </p:cNvSpPr>
          <p:nvPr>
            <p:ph idx="1"/>
          </p:nvPr>
        </p:nvSpPr>
        <p:spPr>
          <a:xfrm>
            <a:off x="694512" y="4256177"/>
            <a:ext cx="8363914" cy="2242181"/>
          </a:xfrm>
        </p:spPr>
        <p:txBody>
          <a:bodyPr>
            <a:normAutofit lnSpcReduction="10000"/>
          </a:bodyPr>
          <a:lstStyle/>
          <a:p>
            <a:pPr marL="223838" indent="-223838">
              <a:spcBef>
                <a:spcPts val="300"/>
              </a:spcBef>
              <a:spcAft>
                <a:spcPts val="300"/>
              </a:spcAft>
              <a:tabLst>
                <a:tab pos="685800" algn="l"/>
              </a:tabLst>
            </a:pPr>
            <a:r>
              <a:rPr lang="en-US" sz="1600" dirty="0">
                <a:solidFill>
                  <a:schemeClr val="bg1">
                    <a:lumMod val="50000"/>
                  </a:schemeClr>
                </a:solidFill>
                <a:ea typeface="Arial"/>
              </a:rPr>
              <a:t>Intermodal facilities and </a:t>
            </a:r>
            <a:r>
              <a:rPr lang="en-US" sz="1600" dirty="0" smtClean="0">
                <a:solidFill>
                  <a:schemeClr val="bg1">
                    <a:lumMod val="50000"/>
                  </a:schemeClr>
                </a:solidFill>
                <a:ea typeface="Arial"/>
              </a:rPr>
              <a:t>service </a:t>
            </a:r>
            <a:r>
              <a:rPr lang="en-US" sz="1600" dirty="0">
                <a:solidFill>
                  <a:schemeClr val="bg1">
                    <a:lumMod val="50000"/>
                  </a:schemeClr>
                </a:solidFill>
                <a:ea typeface="Arial"/>
              </a:rPr>
              <a:t>improvements</a:t>
            </a:r>
          </a:p>
          <a:p>
            <a:pPr marL="223838" indent="-223838">
              <a:spcBef>
                <a:spcPts val="300"/>
              </a:spcBef>
              <a:spcAft>
                <a:spcPts val="300"/>
              </a:spcAft>
              <a:tabLst>
                <a:tab pos="685800" algn="l"/>
              </a:tabLst>
            </a:pPr>
            <a:r>
              <a:rPr lang="en-US" sz="1600" dirty="0">
                <a:solidFill>
                  <a:schemeClr val="bg1">
                    <a:lumMod val="50000"/>
                  </a:schemeClr>
                </a:solidFill>
                <a:ea typeface="Arial"/>
              </a:rPr>
              <a:t>Port related access and infrastructure needs</a:t>
            </a:r>
          </a:p>
          <a:p>
            <a:pPr marL="223838" indent="-223838">
              <a:spcBef>
                <a:spcPts val="300"/>
              </a:spcBef>
              <a:spcAft>
                <a:spcPts val="300"/>
              </a:spcAft>
              <a:tabLst>
                <a:tab pos="685800" algn="l"/>
              </a:tabLst>
            </a:pPr>
            <a:r>
              <a:rPr lang="en-US" sz="1600" dirty="0">
                <a:solidFill>
                  <a:schemeClr val="bg1">
                    <a:lumMod val="50000"/>
                  </a:schemeClr>
                </a:solidFill>
                <a:ea typeface="Arial"/>
              </a:rPr>
              <a:t>Emerging and growing industries</a:t>
            </a:r>
          </a:p>
          <a:p>
            <a:pPr marL="223838" indent="-223838">
              <a:spcBef>
                <a:spcPts val="300"/>
              </a:spcBef>
              <a:spcAft>
                <a:spcPts val="300"/>
              </a:spcAft>
              <a:tabLst>
                <a:tab pos="685800" algn="l"/>
              </a:tabLst>
            </a:pPr>
            <a:r>
              <a:rPr lang="en-US" sz="1600" dirty="0">
                <a:solidFill>
                  <a:schemeClr val="bg1">
                    <a:lumMod val="50000"/>
                  </a:schemeClr>
                </a:solidFill>
                <a:ea typeface="Arial"/>
              </a:rPr>
              <a:t>Mega-site access and infrastructure needs</a:t>
            </a:r>
          </a:p>
          <a:p>
            <a:pPr marL="223838" indent="-223838">
              <a:spcBef>
                <a:spcPts val="300"/>
              </a:spcBef>
              <a:spcAft>
                <a:spcPts val="300"/>
              </a:spcAft>
              <a:tabLst>
                <a:tab pos="685800" algn="l"/>
              </a:tabLst>
            </a:pPr>
            <a:r>
              <a:rPr lang="en-US" sz="1600" dirty="0">
                <a:solidFill>
                  <a:schemeClr val="bg1">
                    <a:lumMod val="50000"/>
                  </a:schemeClr>
                </a:solidFill>
                <a:ea typeface="Arial"/>
              </a:rPr>
              <a:t>Mainline capacity and operational improvements</a:t>
            </a:r>
          </a:p>
          <a:p>
            <a:pPr marL="223838" indent="-223838">
              <a:spcBef>
                <a:spcPts val="300"/>
              </a:spcBef>
              <a:spcAft>
                <a:spcPts val="300"/>
              </a:spcAft>
              <a:tabLst>
                <a:tab pos="685800" algn="l"/>
              </a:tabLst>
            </a:pPr>
            <a:r>
              <a:rPr lang="en-US" sz="1600" dirty="0">
                <a:solidFill>
                  <a:schemeClr val="bg1">
                    <a:lumMod val="50000"/>
                  </a:schemeClr>
                </a:solidFill>
                <a:ea typeface="Arial"/>
              </a:rPr>
              <a:t>Corridor preservation and reactivation of strategic </a:t>
            </a:r>
            <a:r>
              <a:rPr lang="en-US" sz="1600" dirty="0" smtClean="0">
                <a:solidFill>
                  <a:schemeClr val="bg1">
                    <a:lumMod val="50000"/>
                  </a:schemeClr>
                </a:solidFill>
                <a:ea typeface="Arial"/>
              </a:rPr>
              <a:t/>
            </a:r>
            <a:br>
              <a:rPr lang="en-US" sz="1600" dirty="0" smtClean="0">
                <a:solidFill>
                  <a:schemeClr val="bg1">
                    <a:lumMod val="50000"/>
                  </a:schemeClr>
                </a:solidFill>
                <a:ea typeface="Arial"/>
              </a:rPr>
            </a:br>
            <a:r>
              <a:rPr lang="en-US" sz="1600" dirty="0" smtClean="0">
                <a:solidFill>
                  <a:schemeClr val="bg1">
                    <a:lumMod val="50000"/>
                  </a:schemeClr>
                </a:solidFill>
                <a:ea typeface="Arial"/>
              </a:rPr>
              <a:t>connections </a:t>
            </a:r>
            <a:r>
              <a:rPr lang="en-US" sz="1600" dirty="0">
                <a:solidFill>
                  <a:schemeClr val="bg1">
                    <a:lumMod val="50000"/>
                  </a:schemeClr>
                </a:solidFill>
                <a:ea typeface="Arial"/>
              </a:rPr>
              <a:t>(Note SA Line)</a:t>
            </a:r>
          </a:p>
          <a:p>
            <a:pPr marL="223838" indent="-223838">
              <a:spcBef>
                <a:spcPts val="300"/>
              </a:spcBef>
              <a:spcAft>
                <a:spcPts val="300"/>
              </a:spcAft>
              <a:tabLst>
                <a:tab pos="685800" algn="l"/>
              </a:tabLst>
            </a:pPr>
            <a:r>
              <a:rPr lang="en-US" sz="1600" dirty="0">
                <a:solidFill>
                  <a:schemeClr val="bg1">
                    <a:lumMod val="50000"/>
                  </a:schemeClr>
                </a:solidFill>
                <a:ea typeface="Arial"/>
              </a:rPr>
              <a:t>Traffic Separation Studies</a:t>
            </a:r>
            <a:endParaRPr lang="en-US" sz="1600" dirty="0">
              <a:solidFill>
                <a:schemeClr val="bg1">
                  <a:lumMod val="50000"/>
                </a:schemeClr>
              </a:solidFill>
              <a:latin typeface="Arial"/>
              <a:ea typeface="Arial"/>
              <a:cs typeface="Arial"/>
            </a:endParaRPr>
          </a:p>
        </p:txBody>
      </p:sp>
      <p:sp>
        <p:nvSpPr>
          <p:cNvPr id="2" name="Slide Number Placeholder 1"/>
          <p:cNvSpPr>
            <a:spLocks noGrp="1"/>
          </p:cNvSpPr>
          <p:nvPr>
            <p:ph type="sldNum" sz="quarter" idx="12"/>
          </p:nvPr>
        </p:nvSpPr>
        <p:spPr/>
        <p:txBody>
          <a:bodyPr/>
          <a:lstStyle/>
          <a:p>
            <a:fld id="{11F27F3A-B3E9-41ED-AF8F-A365F10BB65F}" type="slidenum">
              <a:rPr lang="en-US" smtClean="0"/>
              <a:pPr/>
              <a:t>14</a:t>
            </a:fld>
            <a:endParaRPr lang="en-US"/>
          </a:p>
        </p:txBody>
      </p:sp>
      <p:pic>
        <p:nvPicPr>
          <p:cNvPr id="12" name="Picture 11" descr="freightprojects.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01745" y="1041249"/>
            <a:ext cx="7392719" cy="2989435"/>
          </a:xfrm>
          <a:prstGeom prst="rect">
            <a:avLst/>
          </a:prstGeom>
        </p:spPr>
      </p:pic>
      <p:pic>
        <p:nvPicPr>
          <p:cNvPr id="13" name="Picture 8" descr="NS 3016 PC02 USAir N744P 1CT_8062 logo sm.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47765" y="4199763"/>
            <a:ext cx="3276447" cy="2180119"/>
          </a:xfrm>
          <a:prstGeom prst="rect">
            <a:avLst/>
          </a:prstGeom>
          <a:noFill/>
          <a:ln w="9525">
            <a:solidFill>
              <a:srgbClr val="7F7F7F"/>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xmlns="" val="14486034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NC’s Rail Plan – Passenger Recommendations</a:t>
            </a:r>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15</a:t>
            </a:fld>
            <a:endParaRPr lang="en-US"/>
          </a:p>
        </p:txBody>
      </p:sp>
      <p:sp>
        <p:nvSpPr>
          <p:cNvPr id="3" name="Content Placeholder 2"/>
          <p:cNvSpPr>
            <a:spLocks noGrp="1"/>
          </p:cNvSpPr>
          <p:nvPr>
            <p:ph idx="1"/>
          </p:nvPr>
        </p:nvSpPr>
        <p:spPr>
          <a:xfrm>
            <a:off x="628650" y="994611"/>
            <a:ext cx="7665812" cy="5656219"/>
          </a:xfrm>
        </p:spPr>
        <p:txBody>
          <a:bodyPr>
            <a:normAutofit lnSpcReduction="10000"/>
          </a:bodyPr>
          <a:lstStyle/>
          <a:p>
            <a:pPr marL="0" indent="0">
              <a:lnSpc>
                <a:spcPct val="110000"/>
              </a:lnSpc>
              <a:buNone/>
            </a:pPr>
            <a:r>
              <a:rPr lang="en-US" sz="1900" b="1" dirty="0"/>
              <a:t>Southeast Corridor</a:t>
            </a:r>
          </a:p>
          <a:p>
            <a:pPr>
              <a:lnSpc>
                <a:spcPct val="110000"/>
              </a:lnSpc>
            </a:pPr>
            <a:r>
              <a:rPr lang="en-US" sz="1900" dirty="0"/>
              <a:t>Implement 4th and 5th Piedmont frequencies</a:t>
            </a:r>
          </a:p>
          <a:p>
            <a:pPr>
              <a:lnSpc>
                <a:spcPct val="110000"/>
              </a:lnSpc>
            </a:pPr>
            <a:r>
              <a:rPr lang="en-US" sz="1900" dirty="0"/>
              <a:t>Add stops and improve travel times </a:t>
            </a:r>
          </a:p>
          <a:p>
            <a:pPr>
              <a:lnSpc>
                <a:spcPct val="110000"/>
              </a:lnSpc>
            </a:pPr>
            <a:r>
              <a:rPr lang="en-US" sz="1900" dirty="0"/>
              <a:t>Construct multimodal stations – </a:t>
            </a:r>
            <a:r>
              <a:rPr lang="en-US" sz="1900" dirty="0" smtClean="0"/>
              <a:t>Charlotte Gateway &amp; </a:t>
            </a:r>
            <a:r>
              <a:rPr lang="en-US" sz="1900" dirty="0"/>
              <a:t>Raleigh </a:t>
            </a:r>
            <a:r>
              <a:rPr lang="en-US" sz="1900" dirty="0" smtClean="0"/>
              <a:t>Union</a:t>
            </a:r>
          </a:p>
          <a:p>
            <a:pPr>
              <a:lnSpc>
                <a:spcPct val="110000"/>
              </a:lnSpc>
            </a:pPr>
            <a:r>
              <a:rPr lang="en-US" sz="1900" dirty="0" smtClean="0"/>
              <a:t>Raleigh to Richmond ROD anticipated spring 2016</a:t>
            </a:r>
            <a:endParaRPr lang="en-US" sz="1900" dirty="0"/>
          </a:p>
          <a:p>
            <a:pPr>
              <a:lnSpc>
                <a:spcPct val="110000"/>
              </a:lnSpc>
              <a:spcAft>
                <a:spcPts val="600"/>
              </a:spcAft>
            </a:pPr>
            <a:r>
              <a:rPr lang="en-US" sz="1900" dirty="0"/>
              <a:t>Secure </a:t>
            </a:r>
            <a:r>
              <a:rPr lang="en-US" sz="1900" dirty="0" smtClean="0"/>
              <a:t>S Line </a:t>
            </a:r>
            <a:r>
              <a:rPr lang="en-US" sz="1900" dirty="0"/>
              <a:t>corridor and </a:t>
            </a:r>
            <a:r>
              <a:rPr lang="en-US" sz="1900" dirty="0" smtClean="0"/>
              <a:t>complete </a:t>
            </a:r>
            <a:r>
              <a:rPr lang="en-US" sz="1900" dirty="0"/>
              <a:t>service </a:t>
            </a:r>
            <a:r>
              <a:rPr lang="en-US" sz="1900" dirty="0" smtClean="0"/>
              <a:t>planning</a:t>
            </a:r>
          </a:p>
          <a:p>
            <a:pPr>
              <a:lnSpc>
                <a:spcPct val="110000"/>
              </a:lnSpc>
              <a:spcAft>
                <a:spcPts val="600"/>
              </a:spcAft>
            </a:pPr>
            <a:endParaRPr lang="en-US" sz="1900" dirty="0"/>
          </a:p>
          <a:p>
            <a:pPr marL="0" indent="0">
              <a:lnSpc>
                <a:spcPct val="110000"/>
              </a:lnSpc>
              <a:buNone/>
            </a:pPr>
            <a:r>
              <a:rPr lang="en-US" sz="1900" b="1" dirty="0"/>
              <a:t>New Markets</a:t>
            </a:r>
          </a:p>
          <a:p>
            <a:pPr>
              <a:lnSpc>
                <a:spcPct val="110000"/>
              </a:lnSpc>
            </a:pPr>
            <a:r>
              <a:rPr lang="en-US" sz="1900" dirty="0"/>
              <a:t>Utilize Thruway Bus to grow </a:t>
            </a:r>
            <a:r>
              <a:rPr lang="en-US" sz="1900" dirty="0" smtClean="0"/>
              <a:t/>
            </a:r>
            <a:br>
              <a:rPr lang="en-US" sz="1900" dirty="0" smtClean="0"/>
            </a:br>
            <a:r>
              <a:rPr lang="en-US" sz="1900" dirty="0" smtClean="0"/>
              <a:t>markets</a:t>
            </a:r>
            <a:r>
              <a:rPr lang="en-US" sz="1900" dirty="0"/>
              <a:t>/ridership </a:t>
            </a:r>
          </a:p>
          <a:p>
            <a:pPr>
              <a:lnSpc>
                <a:spcPct val="110000"/>
              </a:lnSpc>
            </a:pPr>
            <a:r>
              <a:rPr lang="en-US" sz="1900" dirty="0"/>
              <a:t>Incrementally develop WNC </a:t>
            </a:r>
            <a:r>
              <a:rPr lang="en-US" sz="1900" dirty="0" smtClean="0"/>
              <a:t/>
            </a:r>
            <a:br>
              <a:rPr lang="en-US" sz="1900" dirty="0" smtClean="0"/>
            </a:br>
            <a:r>
              <a:rPr lang="en-US" sz="1900" dirty="0" smtClean="0"/>
              <a:t>and </a:t>
            </a:r>
            <a:r>
              <a:rPr lang="en-US" sz="1900" dirty="0"/>
              <a:t>SENC service</a:t>
            </a:r>
          </a:p>
          <a:p>
            <a:pPr>
              <a:lnSpc>
                <a:spcPct val="110000"/>
              </a:lnSpc>
            </a:pPr>
            <a:r>
              <a:rPr lang="en-US" sz="1900" dirty="0" smtClean="0"/>
              <a:t>Conduct </a:t>
            </a:r>
            <a:r>
              <a:rPr lang="en-US" sz="1900" dirty="0"/>
              <a:t>studies for future </a:t>
            </a:r>
            <a:r>
              <a:rPr lang="en-US" sz="1900" dirty="0" smtClean="0"/>
              <a:t/>
            </a:r>
            <a:br>
              <a:rPr lang="en-US" sz="1900" dirty="0" smtClean="0"/>
            </a:br>
            <a:r>
              <a:rPr lang="en-US" sz="1900" dirty="0" smtClean="0"/>
              <a:t>market </a:t>
            </a:r>
            <a:r>
              <a:rPr lang="en-US" sz="1900" dirty="0"/>
              <a:t>connections</a:t>
            </a:r>
          </a:p>
          <a:p>
            <a:endParaRPr lang="en-US" dirty="0"/>
          </a:p>
        </p:txBody>
      </p:sp>
      <p:pic>
        <p:nvPicPr>
          <p:cNvPr id="9" name="Picture 8" descr="salisburystop.jpg"/>
          <p:cNvPicPr>
            <a:picLocks noChangeAspect="1"/>
          </p:cNvPicPr>
          <p:nvPr/>
        </p:nvPicPr>
        <p:blipFill>
          <a:blip r:embed="rId3" cstate="print"/>
          <a:stretch>
            <a:fillRect/>
          </a:stretch>
        </p:blipFill>
        <p:spPr>
          <a:xfrm>
            <a:off x="4444457" y="3506580"/>
            <a:ext cx="4166776" cy="2768714"/>
          </a:xfrm>
          <a:prstGeom prst="rect">
            <a:avLst/>
          </a:prstGeom>
          <a:ln>
            <a:solidFill>
              <a:srgbClr val="7F7F7F"/>
            </a:solidFill>
          </a:ln>
        </p:spPr>
      </p:pic>
    </p:spTree>
    <p:extLst>
      <p:ext uri="{BB962C8B-B14F-4D97-AF65-F5344CB8AC3E}">
        <p14:creationId xmlns:p14="http://schemas.microsoft.com/office/powerpoint/2010/main" xmlns="" val="15979444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Good Stations + Right Location Impact Ridership</a:t>
            </a:r>
            <a:br>
              <a:rPr lang="en-US" dirty="0" smtClean="0"/>
            </a:br>
            <a:r>
              <a:rPr lang="en-US" sz="2400" dirty="0" smtClean="0"/>
              <a:t>Building the Bookends of NC By Train Service</a:t>
            </a:r>
            <a:endParaRPr lang="en-US" sz="2400"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16</a:t>
            </a:fld>
            <a:endParaRPr lang="en-US"/>
          </a:p>
        </p:txBody>
      </p:sp>
      <p:sp>
        <p:nvSpPr>
          <p:cNvPr id="4" name="Content Placeholder 3"/>
          <p:cNvSpPr>
            <a:spLocks noGrp="1"/>
          </p:cNvSpPr>
          <p:nvPr>
            <p:ph idx="1"/>
          </p:nvPr>
        </p:nvSpPr>
        <p:spPr>
          <a:xfrm>
            <a:off x="628650" y="1228728"/>
            <a:ext cx="7886700" cy="5276244"/>
          </a:xfrm>
        </p:spPr>
        <p:txBody>
          <a:bodyPr>
            <a:normAutofit fontScale="92500" lnSpcReduction="20000"/>
          </a:bodyPr>
          <a:lstStyle/>
          <a:p>
            <a:pPr>
              <a:lnSpc>
                <a:spcPct val="110000"/>
              </a:lnSpc>
            </a:pPr>
            <a:r>
              <a:rPr lang="en-US" sz="2100" dirty="0"/>
              <a:t>Construction </a:t>
            </a:r>
            <a:r>
              <a:rPr lang="en-US" sz="2100" dirty="0" smtClean="0"/>
              <a:t>underway on Raleigh </a:t>
            </a:r>
            <a:r>
              <a:rPr lang="en-US" sz="2100" dirty="0"/>
              <a:t>Union Station (RUS) – a new train station in a renovated downtown </a:t>
            </a:r>
            <a:r>
              <a:rPr lang="en-US" sz="2100" dirty="0" smtClean="0"/>
              <a:t>warehouse – set </a:t>
            </a:r>
            <a:r>
              <a:rPr lang="en-US" sz="2100" dirty="0"/>
              <a:t>to open </a:t>
            </a:r>
            <a:r>
              <a:rPr lang="en-US" sz="2100" dirty="0" smtClean="0"/>
              <a:t>late 2017</a:t>
            </a:r>
            <a:endParaRPr lang="en-US" sz="2100" i="1" dirty="0" smtClean="0"/>
          </a:p>
          <a:p>
            <a:pPr>
              <a:lnSpc>
                <a:spcPct val="110000"/>
              </a:lnSpc>
            </a:pPr>
            <a:endParaRPr lang="en-US" sz="2100" dirty="0"/>
          </a:p>
          <a:p>
            <a:pPr marL="284163">
              <a:lnSpc>
                <a:spcPct val="110000"/>
              </a:lnSpc>
            </a:pPr>
            <a:endParaRPr lang="en-US" sz="2100" i="1" dirty="0"/>
          </a:p>
          <a:p>
            <a:pPr marL="284163">
              <a:lnSpc>
                <a:spcPct val="110000"/>
              </a:lnSpc>
            </a:pPr>
            <a:endParaRPr lang="en-US" sz="2100" i="1" dirty="0"/>
          </a:p>
          <a:p>
            <a:pPr marL="284163">
              <a:lnSpc>
                <a:spcPct val="110000"/>
              </a:lnSpc>
            </a:pPr>
            <a:endParaRPr lang="en-US" sz="2100" i="1" dirty="0"/>
          </a:p>
          <a:p>
            <a:pPr marL="284163">
              <a:lnSpc>
                <a:spcPct val="110000"/>
              </a:lnSpc>
            </a:pPr>
            <a:endParaRPr lang="en-US" sz="2100" i="1" dirty="0"/>
          </a:p>
          <a:p>
            <a:pPr marL="284163">
              <a:lnSpc>
                <a:spcPct val="110000"/>
              </a:lnSpc>
            </a:pPr>
            <a:endParaRPr lang="en-US" sz="2100" i="1" dirty="0" smtClean="0"/>
          </a:p>
          <a:p>
            <a:pPr marL="284163">
              <a:lnSpc>
                <a:spcPct val="110000"/>
              </a:lnSpc>
            </a:pPr>
            <a:endParaRPr lang="en-US" sz="2100" i="1" dirty="0"/>
          </a:p>
          <a:p>
            <a:pPr marL="112713" indent="0">
              <a:lnSpc>
                <a:spcPct val="110000"/>
              </a:lnSpc>
              <a:buNone/>
            </a:pPr>
            <a:endParaRPr lang="en-US" sz="2100" i="1" dirty="0"/>
          </a:p>
          <a:p>
            <a:pPr marL="112713" indent="0">
              <a:lnSpc>
                <a:spcPct val="110000"/>
              </a:lnSpc>
              <a:buNone/>
            </a:pPr>
            <a:endParaRPr lang="en-US" sz="2100" i="1" dirty="0"/>
          </a:p>
          <a:p>
            <a:pPr marL="284163">
              <a:lnSpc>
                <a:spcPct val="110000"/>
              </a:lnSpc>
            </a:pPr>
            <a:r>
              <a:rPr lang="en-US" sz="2100" dirty="0" smtClean="0"/>
              <a:t>Planning and design </a:t>
            </a:r>
            <a:r>
              <a:rPr lang="en-US" sz="2100" dirty="0"/>
              <a:t>is underway for </a:t>
            </a:r>
            <a:r>
              <a:rPr lang="en-US" sz="2100" dirty="0" smtClean="0"/>
              <a:t>a multi</a:t>
            </a:r>
            <a:r>
              <a:rPr lang="en-US" sz="2100" dirty="0"/>
              <a:t>-modal transportation center in downtown Charlotte – Charlotte Gateway Station – which will consolidate a variety of transportation options </a:t>
            </a:r>
            <a:r>
              <a:rPr lang="en-US" sz="2100" dirty="0" smtClean="0"/>
              <a:t>in </a:t>
            </a:r>
            <a:r>
              <a:rPr lang="en-US" sz="2100" dirty="0"/>
              <a:t>a central </a:t>
            </a:r>
            <a:r>
              <a:rPr lang="en-US" sz="2100" dirty="0" smtClean="0"/>
              <a:t>facility</a:t>
            </a:r>
          </a:p>
          <a:p>
            <a:pPr marL="284163">
              <a:lnSpc>
                <a:spcPct val="110000"/>
              </a:lnSpc>
            </a:pPr>
            <a:r>
              <a:rPr lang="en-US" sz="2100" dirty="0" smtClean="0"/>
              <a:t>Projects funded through Federal/State/Local partnerships</a:t>
            </a:r>
            <a:endParaRPr lang="en-US" sz="2100" dirty="0"/>
          </a:p>
          <a:p>
            <a:endParaRPr lang="en-US" dirty="0"/>
          </a:p>
        </p:txBody>
      </p:sp>
      <p:pic>
        <p:nvPicPr>
          <p:cNvPr id="9" name="Picture 8" descr="image004.jp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023352" y="2115065"/>
            <a:ext cx="3623175" cy="2416876"/>
          </a:xfrm>
          <a:prstGeom prst="rect">
            <a:avLst/>
          </a:prstGeom>
          <a:ln>
            <a:solidFill>
              <a:srgbClr val="7F7F7F"/>
            </a:solidFill>
          </a:ln>
        </p:spPr>
      </p:pic>
      <p:sp>
        <p:nvSpPr>
          <p:cNvPr id="13" name="TextBox 12"/>
          <p:cNvSpPr txBox="1"/>
          <p:nvPr/>
        </p:nvSpPr>
        <p:spPr>
          <a:xfrm>
            <a:off x="797502" y="4552463"/>
            <a:ext cx="1552812" cy="307777"/>
          </a:xfrm>
          <a:prstGeom prst="rect">
            <a:avLst/>
          </a:prstGeom>
          <a:noFill/>
        </p:spPr>
        <p:txBody>
          <a:bodyPr wrap="none" rtlCol="0">
            <a:spAutoFit/>
          </a:bodyPr>
          <a:lstStyle/>
          <a:p>
            <a:pPr algn="r"/>
            <a:r>
              <a:rPr lang="en-US" sz="1400" i="1" dirty="0" smtClean="0">
                <a:solidFill>
                  <a:srgbClr val="7F7F7F"/>
                </a:solidFill>
                <a:cs typeface="Arial"/>
              </a:rPr>
              <a:t>RUS Visualization</a:t>
            </a:r>
          </a:p>
        </p:txBody>
      </p:sp>
      <p:sp>
        <p:nvSpPr>
          <p:cNvPr id="14" name="TextBox 13"/>
          <p:cNvSpPr txBox="1"/>
          <p:nvPr/>
        </p:nvSpPr>
        <p:spPr>
          <a:xfrm>
            <a:off x="4733026" y="4564038"/>
            <a:ext cx="1995739" cy="307777"/>
          </a:xfrm>
          <a:prstGeom prst="rect">
            <a:avLst/>
          </a:prstGeom>
          <a:noFill/>
        </p:spPr>
        <p:txBody>
          <a:bodyPr wrap="none" rtlCol="0">
            <a:spAutoFit/>
          </a:bodyPr>
          <a:lstStyle/>
          <a:p>
            <a:r>
              <a:rPr lang="en-US" sz="1400" i="1" dirty="0" smtClean="0">
                <a:solidFill>
                  <a:srgbClr val="7F7F7F"/>
                </a:solidFill>
                <a:cs typeface="Arial"/>
              </a:rPr>
              <a:t>Work </a:t>
            </a:r>
            <a:r>
              <a:rPr lang="en-US" sz="1400" i="1" smtClean="0">
                <a:solidFill>
                  <a:srgbClr val="7F7F7F"/>
                </a:solidFill>
                <a:cs typeface="Arial"/>
              </a:rPr>
              <a:t>has started on RUS</a:t>
            </a:r>
            <a:endParaRPr lang="en-US" sz="1400" i="1" dirty="0" smtClean="0">
              <a:solidFill>
                <a:srgbClr val="7F7F7F"/>
              </a:solidFill>
              <a:cs typeface="Arial"/>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xmlns="" val="0"/>
              </a:ext>
            </a:extLst>
          </a:blip>
          <a:srcRect l="13256" r="8519"/>
          <a:stretch/>
        </p:blipFill>
        <p:spPr>
          <a:xfrm>
            <a:off x="4872377" y="2115065"/>
            <a:ext cx="3361097" cy="2416876"/>
          </a:xfrm>
          <a:prstGeom prst="rect">
            <a:avLst/>
          </a:prstGeom>
          <a:ln>
            <a:solidFill>
              <a:srgbClr val="7F7F7F"/>
            </a:solidFill>
          </a:ln>
        </p:spPr>
      </p:pic>
    </p:spTree>
    <p:extLst>
      <p:ext uri="{BB962C8B-B14F-4D97-AF65-F5344CB8AC3E}">
        <p14:creationId xmlns:p14="http://schemas.microsoft.com/office/powerpoint/2010/main" xmlns="" val="8431927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Marketing Initiatives</a:t>
            </a:r>
            <a:endParaRPr lang="en-US" dirty="0"/>
          </a:p>
        </p:txBody>
      </p:sp>
      <p:sp>
        <p:nvSpPr>
          <p:cNvPr id="3" name="Content Placeholder 2"/>
          <p:cNvSpPr>
            <a:spLocks noGrp="1"/>
          </p:cNvSpPr>
          <p:nvPr>
            <p:ph idx="1"/>
          </p:nvPr>
        </p:nvSpPr>
        <p:spPr/>
        <p:txBody>
          <a:bodyPr/>
          <a:lstStyle/>
          <a:p>
            <a:pPr marL="0" indent="0">
              <a:lnSpc>
                <a:spcPct val="100000"/>
              </a:lnSpc>
              <a:buNone/>
            </a:pPr>
            <a:r>
              <a:rPr lang="en-US" b="1" dirty="0" smtClean="0"/>
              <a:t>New </a:t>
            </a:r>
            <a:r>
              <a:rPr lang="en-US" sz="1800" b="1" dirty="0" smtClean="0">
                <a:latin typeface="+mj-lt"/>
              </a:rPr>
              <a:t>campaign developed for our passenger train service – </a:t>
            </a:r>
            <a:br>
              <a:rPr lang="en-US" sz="1800" b="1" dirty="0" smtClean="0">
                <a:latin typeface="+mj-lt"/>
              </a:rPr>
            </a:br>
            <a:r>
              <a:rPr lang="en-US" sz="1800" b="1" dirty="0" smtClean="0">
                <a:latin typeface="+mj-lt"/>
              </a:rPr>
              <a:t>new direction</a:t>
            </a:r>
            <a:r>
              <a:rPr lang="en-US" b="1" dirty="0" smtClean="0">
                <a:latin typeface="+mj-lt"/>
              </a:rPr>
              <a:t>, </a:t>
            </a:r>
            <a:r>
              <a:rPr lang="en-US" sz="1800" b="1" dirty="0" smtClean="0">
                <a:latin typeface="+mj-lt"/>
              </a:rPr>
              <a:t>new materials </a:t>
            </a:r>
          </a:p>
          <a:p>
            <a:pPr>
              <a:lnSpc>
                <a:spcPct val="100000"/>
              </a:lnSpc>
            </a:pPr>
            <a:r>
              <a:rPr lang="en-US" dirty="0" smtClean="0"/>
              <a:t>Target audiences identified:</a:t>
            </a:r>
          </a:p>
          <a:p>
            <a:pPr lvl="1">
              <a:lnSpc>
                <a:spcPct val="100000"/>
              </a:lnSpc>
            </a:pPr>
            <a:r>
              <a:rPr lang="en-US" sz="1800" dirty="0" smtClean="0"/>
              <a:t>Millennials under 30 with no kids</a:t>
            </a:r>
          </a:p>
          <a:p>
            <a:pPr lvl="1">
              <a:lnSpc>
                <a:spcPct val="100000"/>
              </a:lnSpc>
            </a:pPr>
            <a:r>
              <a:rPr lang="en-US" sz="1800" dirty="0" smtClean="0"/>
              <a:t>Retirees</a:t>
            </a:r>
            <a:endParaRPr lang="en-US" sz="1800" dirty="0"/>
          </a:p>
          <a:p>
            <a:pPr lvl="1">
              <a:lnSpc>
                <a:spcPct val="100000"/>
              </a:lnSpc>
            </a:pPr>
            <a:r>
              <a:rPr lang="en-US" sz="1800" dirty="0" smtClean="0"/>
              <a:t>Event goers</a:t>
            </a:r>
            <a:endParaRPr lang="en-US" dirty="0"/>
          </a:p>
          <a:p>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17</a:t>
            </a:fld>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59405" y="3066554"/>
            <a:ext cx="2875772" cy="322681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3695" y="3346825"/>
            <a:ext cx="4500141" cy="2659528"/>
          </a:xfrm>
          <a:prstGeom prst="rect">
            <a:avLst/>
          </a:prstGeom>
        </p:spPr>
      </p:pic>
    </p:spTree>
    <p:extLst>
      <p:ext uri="{BB962C8B-B14F-4D97-AF65-F5344CB8AC3E}">
        <p14:creationId xmlns:p14="http://schemas.microsoft.com/office/powerpoint/2010/main" xmlns="" val="4494780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36601" y="4108965"/>
            <a:ext cx="4762080" cy="1754326"/>
          </a:xfrm>
          <a:prstGeom prst="rect">
            <a:avLst/>
          </a:prstGeom>
          <a:solidFill>
            <a:schemeClr val="bg1">
              <a:lumMod val="95000"/>
            </a:schemeClr>
          </a:solidFill>
        </p:spPr>
        <p:txBody>
          <a:bodyPr wrap="square">
            <a:spAutoFit/>
          </a:bodyPr>
          <a:lstStyle/>
          <a:p>
            <a:pPr algn="ctr">
              <a:spcAft>
                <a:spcPts val="1200"/>
              </a:spcAft>
            </a:pPr>
            <a:r>
              <a:rPr lang="en-US" sz="2200" i="1" dirty="0" smtClean="0">
                <a:solidFill>
                  <a:schemeClr val="tx2"/>
                </a:solidFill>
              </a:rPr>
              <a:t>Sealed Corridor Program</a:t>
            </a:r>
          </a:p>
          <a:p>
            <a:pPr algn="ctr">
              <a:spcAft>
                <a:spcPts val="1200"/>
              </a:spcAft>
            </a:pPr>
            <a:r>
              <a:rPr lang="en-US" sz="2200" i="1" dirty="0" smtClean="0">
                <a:solidFill>
                  <a:schemeClr val="tx2"/>
                </a:solidFill>
              </a:rPr>
              <a:t>Piedmont Improvement Program</a:t>
            </a:r>
          </a:p>
          <a:p>
            <a:pPr algn="ctr">
              <a:spcAft>
                <a:spcPts val="1200"/>
              </a:spcAft>
            </a:pPr>
            <a:r>
              <a:rPr lang="en-US" sz="2200" i="1" dirty="0" smtClean="0">
                <a:solidFill>
                  <a:schemeClr val="tx2"/>
                </a:solidFill>
              </a:rPr>
              <a:t>Freight Rail &amp; Rail Crossing Safety Improvement Fund</a:t>
            </a:r>
            <a:endParaRPr lang="en-US" sz="2200" i="1" dirty="0">
              <a:solidFill>
                <a:schemeClr val="tx2"/>
              </a:solidFill>
            </a:endParaRPr>
          </a:p>
        </p:txBody>
      </p:sp>
      <p:sp>
        <p:nvSpPr>
          <p:cNvPr id="2" name="Title 1"/>
          <p:cNvSpPr>
            <a:spLocks noGrp="1"/>
          </p:cNvSpPr>
          <p:nvPr>
            <p:ph type="title"/>
          </p:nvPr>
        </p:nvSpPr>
        <p:spPr/>
        <p:txBody>
          <a:bodyPr/>
          <a:lstStyle/>
          <a:p>
            <a:r>
              <a:rPr lang="en-US" dirty="0" smtClean="0"/>
              <a:t>Focus on Rail Safety</a:t>
            </a:r>
            <a:endParaRPr lang="en-US" dirty="0"/>
          </a:p>
        </p:txBody>
      </p:sp>
      <p:sp>
        <p:nvSpPr>
          <p:cNvPr id="3" name="Content Placeholder 2"/>
          <p:cNvSpPr>
            <a:spLocks noGrp="1"/>
          </p:cNvSpPr>
          <p:nvPr>
            <p:ph idx="1"/>
          </p:nvPr>
        </p:nvSpPr>
        <p:spPr>
          <a:xfrm>
            <a:off x="628648" y="1333659"/>
            <a:ext cx="7810941" cy="5067141"/>
          </a:xfrm>
        </p:spPr>
        <p:txBody>
          <a:bodyPr>
            <a:normAutofit/>
          </a:bodyPr>
          <a:lstStyle/>
          <a:p>
            <a:pPr marL="0" indent="0">
              <a:lnSpc>
                <a:spcPct val="100000"/>
              </a:lnSpc>
              <a:buNone/>
            </a:pPr>
            <a:r>
              <a:rPr lang="en-US" b="1" dirty="0" smtClean="0"/>
              <a:t>Crossing safety improvements and programs</a:t>
            </a:r>
          </a:p>
          <a:p>
            <a:pPr>
              <a:lnSpc>
                <a:spcPct val="100000"/>
              </a:lnSpc>
            </a:pPr>
            <a:r>
              <a:rPr lang="en-US" dirty="0" smtClean="0"/>
              <a:t>Building grade separations</a:t>
            </a:r>
          </a:p>
          <a:p>
            <a:pPr>
              <a:lnSpc>
                <a:spcPct val="100000"/>
              </a:lnSpc>
            </a:pPr>
            <a:r>
              <a:rPr lang="en-US" dirty="0" smtClean="0"/>
              <a:t>Closing crossings</a:t>
            </a:r>
          </a:p>
          <a:p>
            <a:pPr>
              <a:lnSpc>
                <a:spcPct val="100000"/>
              </a:lnSpc>
            </a:pPr>
            <a:r>
              <a:rPr lang="en-US" dirty="0" smtClean="0"/>
              <a:t>Improving crossings – gates, signals and </a:t>
            </a:r>
            <a:br>
              <a:rPr lang="en-US" dirty="0" smtClean="0"/>
            </a:br>
            <a:r>
              <a:rPr lang="en-US" dirty="0" smtClean="0"/>
              <a:t>surfaces</a:t>
            </a:r>
          </a:p>
          <a:p>
            <a:pPr>
              <a:lnSpc>
                <a:spcPct val="100000"/>
              </a:lnSpc>
            </a:pPr>
            <a:r>
              <a:rPr lang="en-US" dirty="0" smtClean="0"/>
              <a:t>Using new technology – dual matrix radar – </a:t>
            </a:r>
            <a:br>
              <a:rPr lang="en-US" dirty="0" smtClean="0"/>
            </a:br>
            <a:r>
              <a:rPr lang="en-US" dirty="0" smtClean="0"/>
              <a:t>getting positive results</a:t>
            </a:r>
          </a:p>
        </p:txBody>
      </p:sp>
      <p:sp>
        <p:nvSpPr>
          <p:cNvPr id="4" name="Slide Number Placeholder 3"/>
          <p:cNvSpPr>
            <a:spLocks noGrp="1"/>
          </p:cNvSpPr>
          <p:nvPr>
            <p:ph type="sldNum" sz="quarter" idx="12"/>
          </p:nvPr>
        </p:nvSpPr>
        <p:spPr/>
        <p:txBody>
          <a:bodyPr/>
          <a:lstStyle/>
          <a:p>
            <a:fld id="{11F27F3A-B3E9-41ED-AF8F-A365F10BB65F}" type="slidenum">
              <a:rPr lang="en-US" smtClean="0"/>
              <a:pPr/>
              <a:t>18</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98682" y="1903284"/>
            <a:ext cx="2940908" cy="4411362"/>
          </a:xfrm>
          <a:prstGeom prst="rect">
            <a:avLst/>
          </a:prstGeom>
          <a:ln>
            <a:solidFill>
              <a:srgbClr val="7F7F7F"/>
            </a:solidFill>
          </a:ln>
        </p:spPr>
      </p:pic>
      <p:sp>
        <p:nvSpPr>
          <p:cNvPr id="7" name="TextBox 6"/>
          <p:cNvSpPr txBox="1"/>
          <p:nvPr/>
        </p:nvSpPr>
        <p:spPr>
          <a:xfrm>
            <a:off x="5459053" y="6078918"/>
            <a:ext cx="1120820" cy="215444"/>
          </a:xfrm>
          <a:prstGeom prst="rect">
            <a:avLst/>
          </a:prstGeom>
          <a:noFill/>
        </p:spPr>
        <p:txBody>
          <a:bodyPr wrap="none" rtlCol="0">
            <a:spAutoFit/>
          </a:bodyPr>
          <a:lstStyle/>
          <a:p>
            <a:pPr algn="r"/>
            <a:r>
              <a:rPr lang="en-US" sz="800" dirty="0" smtClean="0">
                <a:solidFill>
                  <a:schemeClr val="bg1">
                    <a:lumMod val="50000"/>
                  </a:schemeClr>
                </a:solidFill>
                <a:latin typeface="Arial"/>
                <a:cs typeface="Arial"/>
              </a:rPr>
              <a:t>Adam Schultz Photo</a:t>
            </a:r>
          </a:p>
        </p:txBody>
      </p:sp>
    </p:spTree>
    <p:extLst>
      <p:ext uri="{BB962C8B-B14F-4D97-AF65-F5344CB8AC3E}">
        <p14:creationId xmlns:p14="http://schemas.microsoft.com/office/powerpoint/2010/main" xmlns="" val="19473526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833" y="98427"/>
            <a:ext cx="8619343" cy="1061245"/>
          </a:xfrm>
        </p:spPr>
        <p:txBody>
          <a:bodyPr/>
          <a:lstStyle/>
          <a:p>
            <a:r>
              <a:rPr lang="en-US" dirty="0" smtClean="0"/>
              <a:t>Crossing </a:t>
            </a:r>
            <a:r>
              <a:rPr lang="en-US" smtClean="0"/>
              <a:t>Improvements have made </a:t>
            </a:r>
            <a:r>
              <a:rPr lang="en-US" dirty="0" smtClean="0"/>
              <a:t>NC Railroads Safer</a:t>
            </a:r>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19</a:t>
            </a:fld>
            <a:endParaRPr lang="en-US"/>
          </a:p>
        </p:txBody>
      </p:sp>
      <p:pic>
        <p:nvPicPr>
          <p:cNvPr id="8" name="Picture 7" descr="2015.07.01_TrainCarCollisionStatistics.png"/>
          <p:cNvPicPr>
            <a:picLocks noChangeAspect="1"/>
          </p:cNvPicPr>
          <p:nvPr/>
        </p:nvPicPr>
        <p:blipFill rotWithShape="1">
          <a:blip r:embed="rId2" cstate="screen">
            <a:extLst>
              <a:ext uri="{28A0092B-C50C-407E-A947-70E740481C1C}">
                <a14:useLocalDpi xmlns:a14="http://schemas.microsoft.com/office/drawing/2010/main" xmlns=""/>
              </a:ext>
            </a:extLst>
          </a:blip>
          <a:srcRect t="20093"/>
          <a:stretch/>
        </p:blipFill>
        <p:spPr>
          <a:xfrm>
            <a:off x="545817" y="1515212"/>
            <a:ext cx="8052366" cy="4300397"/>
          </a:xfrm>
          <a:prstGeom prst="rect">
            <a:avLst/>
          </a:prstGeom>
        </p:spPr>
      </p:pic>
    </p:spTree>
    <p:extLst>
      <p:ext uri="{BB962C8B-B14F-4D97-AF65-F5344CB8AC3E}">
        <p14:creationId xmlns:p14="http://schemas.microsoft.com/office/powerpoint/2010/main" xmlns="" val="4545987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Rail Division Mission</a:t>
            </a:r>
            <a:endParaRPr lang="en-US" dirty="0"/>
          </a:p>
        </p:txBody>
      </p:sp>
      <p:sp>
        <p:nvSpPr>
          <p:cNvPr id="3" name="Content Placeholder 2"/>
          <p:cNvSpPr>
            <a:spLocks noGrp="1"/>
          </p:cNvSpPr>
          <p:nvPr>
            <p:ph idx="1"/>
          </p:nvPr>
        </p:nvSpPr>
        <p:spPr>
          <a:xfrm>
            <a:off x="628650" y="1228728"/>
            <a:ext cx="7886700" cy="1312159"/>
          </a:xfrm>
        </p:spPr>
        <p:txBody>
          <a:bodyPr>
            <a:normAutofit lnSpcReduction="10000"/>
          </a:bodyPr>
          <a:lstStyle/>
          <a:p>
            <a:pPr marL="0" indent="0">
              <a:lnSpc>
                <a:spcPct val="150000"/>
              </a:lnSpc>
              <a:buNone/>
            </a:pPr>
            <a:r>
              <a:rPr lang="en-US" dirty="0"/>
              <a:t>The mission and goals for NCDOT are not specific to any single transportation mode. </a:t>
            </a:r>
            <a:r>
              <a:rPr lang="en-US" dirty="0" smtClean="0"/>
              <a:t>They </a:t>
            </a:r>
            <a:r>
              <a:rPr lang="en-US" dirty="0"/>
              <a:t>apply to all NCDOT programs that impact the state’s multimodal transportation network, including rail</a:t>
            </a:r>
            <a:r>
              <a:rPr lang="en-US" dirty="0" smtClean="0"/>
              <a:t>.</a:t>
            </a:r>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2</a:t>
            </a:fld>
            <a:endParaRPr lang="en-US"/>
          </a:p>
        </p:txBody>
      </p:sp>
      <p:pic>
        <p:nvPicPr>
          <p:cNvPr id="6" name="Picture 5" descr="7.jpg"/>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2210970" y="4708547"/>
            <a:ext cx="2287999" cy="1533246"/>
          </a:xfrm>
          <a:prstGeom prst="rect">
            <a:avLst/>
          </a:prstGeom>
          <a:ln>
            <a:solidFill>
              <a:srgbClr val="FFFFFF"/>
            </a:solidFill>
          </a:ln>
        </p:spPr>
      </p:pic>
      <p:pic>
        <p:nvPicPr>
          <p:cNvPr id="8" name="Picture 7" descr="2014.08.11Rail_-91_Lo.jpg"/>
          <p:cNvPicPr>
            <a:picLocks noChangeAspect="1"/>
          </p:cNvPicPr>
          <p:nvPr/>
        </p:nvPicPr>
        <p:blipFill rotWithShape="1">
          <a:blip r:embed="rId4" cstate="screen">
            <a:extLst>
              <a:ext uri="{28A0092B-C50C-407E-A947-70E740481C1C}">
                <a14:useLocalDpi xmlns:a14="http://schemas.microsoft.com/office/drawing/2010/main" xmlns=""/>
              </a:ext>
            </a:extLst>
          </a:blip>
          <a:srcRect l="-1" r="-491"/>
          <a:stretch/>
        </p:blipFill>
        <p:spPr>
          <a:xfrm>
            <a:off x="4498969" y="4708548"/>
            <a:ext cx="2270237" cy="1533245"/>
          </a:xfrm>
          <a:prstGeom prst="rect">
            <a:avLst/>
          </a:prstGeom>
          <a:ln>
            <a:solidFill>
              <a:srgbClr val="FFFFFF"/>
            </a:solidFill>
          </a:ln>
        </p:spPr>
      </p:pic>
      <p:pic>
        <p:nvPicPr>
          <p:cNvPr id="9" name="Picture 8" descr="KAN1_08.14.2013.jpg"/>
          <p:cNvPicPr>
            <a:picLocks noChangeAspect="1"/>
          </p:cNvPicPr>
          <p:nvPr/>
        </p:nvPicPr>
        <p:blipFill rotWithShape="1">
          <a:blip r:embed="rId5" cstate="screen">
            <a:extLst>
              <a:ext uri="{28A0092B-C50C-407E-A947-70E740481C1C}">
                <a14:useLocalDpi xmlns:a14="http://schemas.microsoft.com/office/drawing/2010/main" xmlns=""/>
              </a:ext>
            </a:extLst>
          </a:blip>
          <a:srcRect/>
          <a:stretch/>
        </p:blipFill>
        <p:spPr>
          <a:xfrm>
            <a:off x="6758835" y="4708547"/>
            <a:ext cx="2385165" cy="1533246"/>
          </a:xfrm>
          <a:prstGeom prst="rect">
            <a:avLst/>
          </a:prstGeom>
          <a:ln>
            <a:solidFill>
              <a:srgbClr val="FFFFFF"/>
            </a:solidFill>
          </a:ln>
        </p:spPr>
      </p:pic>
      <p:pic>
        <p:nvPicPr>
          <p:cNvPr id="10" name="Picture 9" descr="20110909-IMG_7688.jpg"/>
          <p:cNvPicPr>
            <a:picLocks noChangeAspect="1"/>
          </p:cNvPicPr>
          <p:nvPr/>
        </p:nvPicPr>
        <p:blipFill rotWithShape="1">
          <a:blip r:embed="rId6" cstate="screen">
            <a:extLst>
              <a:ext uri="{28A0092B-C50C-407E-A947-70E740481C1C}">
                <a14:useLocalDpi xmlns:a14="http://schemas.microsoft.com/office/drawing/2010/main" xmlns=""/>
              </a:ext>
            </a:extLst>
          </a:blip>
          <a:srcRect l="49661" t="47520"/>
          <a:stretch/>
        </p:blipFill>
        <p:spPr>
          <a:xfrm>
            <a:off x="-14990" y="4708547"/>
            <a:ext cx="2206853" cy="1533246"/>
          </a:xfrm>
          <a:prstGeom prst="rect">
            <a:avLst/>
          </a:prstGeom>
          <a:ln w="6350" cmpd="sng">
            <a:noFill/>
          </a:ln>
        </p:spPr>
      </p:pic>
      <p:sp>
        <p:nvSpPr>
          <p:cNvPr id="11" name="TextBox 10"/>
          <p:cNvSpPr txBox="1"/>
          <p:nvPr/>
        </p:nvSpPr>
        <p:spPr>
          <a:xfrm>
            <a:off x="0" y="2632425"/>
            <a:ext cx="9143999" cy="2062103"/>
          </a:xfrm>
          <a:prstGeom prst="rect">
            <a:avLst/>
          </a:prstGeom>
          <a:solidFill>
            <a:schemeClr val="accent1">
              <a:lumMod val="20000"/>
              <a:lumOff val="80000"/>
            </a:schemeClr>
          </a:solidFill>
        </p:spPr>
        <p:txBody>
          <a:bodyPr wrap="square" rtlCol="0">
            <a:spAutoFit/>
          </a:bodyPr>
          <a:lstStyle/>
          <a:p>
            <a:pPr algn="ctr"/>
            <a:endParaRPr lang="en-US" sz="2200" i="1" dirty="0" smtClean="0">
              <a:solidFill>
                <a:schemeClr val="accent3">
                  <a:lumMod val="75000"/>
                </a:schemeClr>
              </a:solidFill>
            </a:endParaRPr>
          </a:p>
          <a:p>
            <a:pPr algn="ctr"/>
            <a:r>
              <a:rPr lang="en-US" sz="2200" i="1" dirty="0" smtClean="0">
                <a:solidFill>
                  <a:schemeClr val="accent3">
                    <a:lumMod val="75000"/>
                  </a:schemeClr>
                </a:solidFill>
              </a:rPr>
              <a:t>The </a:t>
            </a:r>
            <a:r>
              <a:rPr lang="en-US" sz="2200" i="1" dirty="0">
                <a:solidFill>
                  <a:schemeClr val="accent3">
                    <a:lumMod val="75000"/>
                  </a:schemeClr>
                </a:solidFill>
              </a:rPr>
              <a:t>NCDOT Rail Division’s mission is the “…safe and </a:t>
            </a:r>
            <a:r>
              <a:rPr lang="en-US" sz="2200" i="1" dirty="0" smtClean="0">
                <a:solidFill>
                  <a:schemeClr val="accent3">
                    <a:lumMod val="75000"/>
                  </a:schemeClr>
                </a:solidFill>
              </a:rPr>
              <a:t/>
            </a:r>
            <a:br>
              <a:rPr lang="en-US" sz="2200" i="1" dirty="0" smtClean="0">
                <a:solidFill>
                  <a:schemeClr val="accent3">
                    <a:lumMod val="75000"/>
                  </a:schemeClr>
                </a:solidFill>
              </a:rPr>
            </a:br>
            <a:r>
              <a:rPr lang="en-US" sz="2200" i="1" dirty="0" smtClean="0">
                <a:solidFill>
                  <a:schemeClr val="accent3">
                    <a:lumMod val="75000"/>
                  </a:schemeClr>
                </a:solidFill>
              </a:rPr>
              <a:t>efficient </a:t>
            </a:r>
            <a:r>
              <a:rPr lang="en-US" sz="2200" i="1" dirty="0">
                <a:solidFill>
                  <a:schemeClr val="accent3">
                    <a:lumMod val="75000"/>
                  </a:schemeClr>
                </a:solidFill>
              </a:rPr>
              <a:t>movement of people and goods on North Carolina’s </a:t>
            </a:r>
            <a:r>
              <a:rPr lang="en-US" sz="2200" i="1" dirty="0" smtClean="0">
                <a:solidFill>
                  <a:schemeClr val="accent3">
                    <a:lumMod val="75000"/>
                  </a:schemeClr>
                </a:solidFill>
              </a:rPr>
              <a:t/>
            </a:r>
            <a:br>
              <a:rPr lang="en-US" sz="2200" i="1" dirty="0" smtClean="0">
                <a:solidFill>
                  <a:schemeClr val="accent3">
                    <a:lumMod val="75000"/>
                  </a:schemeClr>
                </a:solidFill>
              </a:rPr>
            </a:br>
            <a:r>
              <a:rPr lang="en-US" sz="2200" i="1" dirty="0" smtClean="0">
                <a:solidFill>
                  <a:schemeClr val="accent3">
                    <a:lumMod val="75000"/>
                  </a:schemeClr>
                </a:solidFill>
              </a:rPr>
              <a:t>railroads </a:t>
            </a:r>
            <a:r>
              <a:rPr lang="en-US" sz="2200" i="1" dirty="0">
                <a:solidFill>
                  <a:schemeClr val="accent3">
                    <a:lumMod val="75000"/>
                  </a:schemeClr>
                </a:solidFill>
              </a:rPr>
              <a:t>through freight, passenger and safety programs, </a:t>
            </a:r>
            <a:r>
              <a:rPr lang="en-US" sz="2200" i="1" dirty="0" smtClean="0">
                <a:solidFill>
                  <a:schemeClr val="accent3">
                    <a:lumMod val="75000"/>
                  </a:schemeClr>
                </a:solidFill>
              </a:rPr>
              <a:t/>
            </a:r>
            <a:br>
              <a:rPr lang="en-US" sz="2200" i="1" dirty="0" smtClean="0">
                <a:solidFill>
                  <a:schemeClr val="accent3">
                    <a:lumMod val="75000"/>
                  </a:schemeClr>
                </a:solidFill>
              </a:rPr>
            </a:br>
            <a:r>
              <a:rPr lang="en-US" sz="2200" i="1" dirty="0" smtClean="0">
                <a:solidFill>
                  <a:schemeClr val="accent3">
                    <a:lumMod val="75000"/>
                  </a:schemeClr>
                </a:solidFill>
              </a:rPr>
              <a:t>supporting </a:t>
            </a:r>
            <a:r>
              <a:rPr lang="en-US" sz="2200" i="1" dirty="0">
                <a:solidFill>
                  <a:schemeClr val="accent3">
                    <a:lumMod val="75000"/>
                  </a:schemeClr>
                </a:solidFill>
              </a:rPr>
              <a:t>job creation and economic growth.”</a:t>
            </a:r>
          </a:p>
          <a:p>
            <a:pPr algn="ctr"/>
            <a:endParaRPr lang="en-US" dirty="0" smtClean="0">
              <a:solidFill>
                <a:srgbClr val="1F497D"/>
              </a:solidFill>
              <a:latin typeface="Arial"/>
              <a:cs typeface="Arial"/>
            </a:endParaRPr>
          </a:p>
        </p:txBody>
      </p:sp>
    </p:spTree>
    <p:extLst>
      <p:ext uri="{BB962C8B-B14F-4D97-AF65-F5344CB8AC3E}">
        <p14:creationId xmlns:p14="http://schemas.microsoft.com/office/powerpoint/2010/main" xmlns="" val="17331422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BeRailSafe</a:t>
            </a:r>
            <a:r>
              <a:rPr lang="en-US" dirty="0" smtClean="0"/>
              <a:t> Initiatives</a:t>
            </a:r>
            <a:endParaRPr lang="en-US" dirty="0"/>
          </a:p>
        </p:txBody>
      </p:sp>
      <p:sp>
        <p:nvSpPr>
          <p:cNvPr id="3" name="Content Placeholder 2"/>
          <p:cNvSpPr>
            <a:spLocks noGrp="1"/>
          </p:cNvSpPr>
          <p:nvPr>
            <p:ph idx="1"/>
          </p:nvPr>
        </p:nvSpPr>
        <p:spPr>
          <a:xfrm>
            <a:off x="3945591" y="1228728"/>
            <a:ext cx="4635328" cy="5019673"/>
          </a:xfrm>
        </p:spPr>
        <p:txBody>
          <a:bodyPr/>
          <a:lstStyle/>
          <a:p>
            <a:pPr>
              <a:lnSpc>
                <a:spcPct val="100000"/>
              </a:lnSpc>
            </a:pPr>
            <a:r>
              <a:rPr lang="en-US" dirty="0" smtClean="0"/>
              <a:t>Reaching out to the public – events, school system partnerships</a:t>
            </a:r>
          </a:p>
          <a:p>
            <a:pPr>
              <a:lnSpc>
                <a:spcPct val="100000"/>
              </a:lnSpc>
            </a:pPr>
            <a:r>
              <a:rPr lang="en-US" dirty="0" smtClean="0"/>
              <a:t>Providing safety education training for first responders</a:t>
            </a:r>
          </a:p>
          <a:p>
            <a:pPr>
              <a:lnSpc>
                <a:spcPct val="100000"/>
              </a:lnSpc>
            </a:pPr>
            <a:r>
              <a:rPr lang="en-US" dirty="0"/>
              <a:t>Partnering with Operation </a:t>
            </a:r>
            <a:r>
              <a:rPr lang="en-US" dirty="0" smtClean="0"/>
              <a:t>Lifesaver </a:t>
            </a:r>
            <a:r>
              <a:rPr lang="en-US" dirty="0"/>
              <a:t>and </a:t>
            </a:r>
            <a:r>
              <a:rPr lang="en-US" dirty="0" smtClean="0"/>
              <a:t>railroads</a:t>
            </a:r>
          </a:p>
          <a:p>
            <a:pPr>
              <a:lnSpc>
                <a:spcPct val="100000"/>
              </a:lnSpc>
            </a:pPr>
            <a:r>
              <a:rPr lang="en-US" dirty="0" smtClean="0"/>
              <a:t>New study begins in 2016 to pinpoint most problematic locations on Piedmont Corridor – will address ways to target and modify trespasser behavior</a:t>
            </a:r>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20</a:t>
            </a:fld>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xmlns="" val="0"/>
              </a:ext>
            </a:extLst>
          </a:blip>
          <a:srcRect r="4865"/>
          <a:stretch/>
        </p:blipFill>
        <p:spPr>
          <a:xfrm>
            <a:off x="656291" y="1353905"/>
            <a:ext cx="2899709" cy="4572000"/>
          </a:xfrm>
          <a:prstGeom prst="rect">
            <a:avLst/>
          </a:prstGeom>
          <a:ln>
            <a:solidFill>
              <a:srgbClr val="7F7F7F"/>
            </a:solidFill>
          </a:ln>
        </p:spPr>
      </p:pic>
      <p:pic>
        <p:nvPicPr>
          <p:cNvPr id="7" name="Picture 6" descr="BeRailSafe_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063999" y="4660785"/>
            <a:ext cx="4616824" cy="1188032"/>
          </a:xfrm>
          <a:prstGeom prst="rect">
            <a:avLst/>
          </a:prstGeom>
        </p:spPr>
      </p:pic>
      <p:sp>
        <p:nvSpPr>
          <p:cNvPr id="5" name="TextBox 4"/>
          <p:cNvSpPr txBox="1"/>
          <p:nvPr/>
        </p:nvSpPr>
        <p:spPr>
          <a:xfrm>
            <a:off x="2435180" y="5710461"/>
            <a:ext cx="1120820" cy="215444"/>
          </a:xfrm>
          <a:prstGeom prst="rect">
            <a:avLst/>
          </a:prstGeom>
          <a:noFill/>
        </p:spPr>
        <p:txBody>
          <a:bodyPr wrap="none" rtlCol="0">
            <a:spAutoFit/>
          </a:bodyPr>
          <a:lstStyle/>
          <a:p>
            <a:pPr algn="r"/>
            <a:r>
              <a:rPr lang="en-US" sz="800" dirty="0" smtClean="0">
                <a:solidFill>
                  <a:schemeClr val="bg1">
                    <a:lumMod val="95000"/>
                  </a:schemeClr>
                </a:solidFill>
                <a:latin typeface="Arial"/>
                <a:cs typeface="Arial"/>
              </a:rPr>
              <a:t>Adam Schultz Photo</a:t>
            </a:r>
          </a:p>
        </p:txBody>
      </p:sp>
    </p:spTree>
    <p:extLst>
      <p:ext uri="{BB962C8B-B14F-4D97-AF65-F5344CB8AC3E}">
        <p14:creationId xmlns:p14="http://schemas.microsoft.com/office/powerpoint/2010/main" xmlns="" val="5534941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21</a:t>
            </a:fld>
            <a:endParaRPr lang="en-US"/>
          </a:p>
        </p:txBody>
      </p:sp>
      <p:sp>
        <p:nvSpPr>
          <p:cNvPr id="4" name="Title 3"/>
          <p:cNvSpPr>
            <a:spLocks noGrp="1"/>
          </p:cNvSpPr>
          <p:nvPr>
            <p:ph type="ctrTitle"/>
          </p:nvPr>
        </p:nvSpPr>
        <p:spPr/>
        <p:txBody>
          <a:bodyPr/>
          <a:lstStyle/>
          <a:p>
            <a:r>
              <a:rPr lang="en-US" dirty="0" smtClean="0"/>
              <a:t>TIGER and FASTLANE Grants</a:t>
            </a:r>
            <a:endParaRPr lang="en-US" dirty="0"/>
          </a:p>
        </p:txBody>
      </p:sp>
      <p:pic>
        <p:nvPicPr>
          <p:cNvPr id="10" name="Picture Placeholder 9"/>
          <p:cNvPicPr>
            <a:picLocks noGrp="1" noChangeAspect="1"/>
          </p:cNvPicPr>
          <p:nvPr>
            <p:ph type="pic" sz="quarter" idx="13"/>
          </p:nvPr>
        </p:nvPicPr>
        <p:blipFill>
          <a:blip r:embed="rId2" cstate="print">
            <a:extLst>
              <a:ext uri="{28A0092B-C50C-407E-A947-70E740481C1C}">
                <a14:useLocalDpi xmlns:a14="http://schemas.microsoft.com/office/drawing/2010/main" xmlns="" val="0"/>
              </a:ext>
            </a:extLst>
          </a:blip>
          <a:srcRect t="7905" b="7905"/>
          <a:stretch>
            <a:fillRect/>
          </a:stretch>
        </p:blipFill>
        <p:spPr/>
      </p:pic>
    </p:spTree>
    <p:extLst>
      <p:ext uri="{BB962C8B-B14F-4D97-AF65-F5344CB8AC3E}">
        <p14:creationId xmlns:p14="http://schemas.microsoft.com/office/powerpoint/2010/main" xmlns="" val="10093933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TIGER and FASTLANE Grants</a:t>
            </a:r>
            <a:endParaRPr lang="en-US" dirty="0"/>
          </a:p>
        </p:txBody>
      </p:sp>
      <p:sp>
        <p:nvSpPr>
          <p:cNvPr id="3" name="Content Placeholder 2"/>
          <p:cNvSpPr>
            <a:spLocks noGrp="1"/>
          </p:cNvSpPr>
          <p:nvPr>
            <p:ph idx="1"/>
          </p:nvPr>
        </p:nvSpPr>
        <p:spPr>
          <a:xfrm>
            <a:off x="3737811" y="1084349"/>
            <a:ext cx="4892842" cy="5444787"/>
          </a:xfrm>
        </p:spPr>
        <p:txBody>
          <a:bodyPr>
            <a:normAutofit/>
          </a:bodyPr>
          <a:lstStyle/>
          <a:p>
            <a:pPr>
              <a:lnSpc>
                <a:spcPct val="100000"/>
              </a:lnSpc>
            </a:pPr>
            <a:r>
              <a:rPr lang="en-US" b="1" dirty="0" smtClean="0"/>
              <a:t>TIGER</a:t>
            </a:r>
          </a:p>
          <a:p>
            <a:pPr lvl="1">
              <a:lnSpc>
                <a:spcPct val="100000"/>
              </a:lnSpc>
            </a:pPr>
            <a:r>
              <a:rPr lang="en-US" dirty="0" smtClean="0"/>
              <a:t>$500M in funding</a:t>
            </a:r>
          </a:p>
          <a:p>
            <a:pPr lvl="1">
              <a:lnSpc>
                <a:spcPct val="100000"/>
              </a:lnSpc>
            </a:pPr>
            <a:r>
              <a:rPr lang="en-US" dirty="0" smtClean="0"/>
              <a:t>Minimum grant $5M in urban areas</a:t>
            </a:r>
          </a:p>
          <a:p>
            <a:pPr lvl="1">
              <a:lnSpc>
                <a:spcPct val="100000"/>
              </a:lnSpc>
            </a:pPr>
            <a:r>
              <a:rPr lang="en-US" dirty="0" smtClean="0"/>
              <a:t>80 / 20 cost share in urban areas</a:t>
            </a:r>
          </a:p>
          <a:p>
            <a:pPr lvl="1">
              <a:lnSpc>
                <a:spcPct val="100000"/>
              </a:lnSpc>
            </a:pPr>
            <a:r>
              <a:rPr lang="en-US" dirty="0" smtClean="0"/>
              <a:t>Minimum grant $1M in rural areas</a:t>
            </a:r>
          </a:p>
          <a:p>
            <a:pPr lvl="1">
              <a:lnSpc>
                <a:spcPct val="100000"/>
              </a:lnSpc>
            </a:pPr>
            <a:r>
              <a:rPr lang="en-US" dirty="0" smtClean="0"/>
              <a:t>100% federal funding available in rural areas</a:t>
            </a:r>
          </a:p>
          <a:p>
            <a:pPr lvl="1">
              <a:lnSpc>
                <a:spcPct val="100000"/>
              </a:lnSpc>
            </a:pPr>
            <a:r>
              <a:rPr lang="en-US" dirty="0" smtClean="0"/>
              <a:t>Applications due April 29</a:t>
            </a:r>
          </a:p>
          <a:p>
            <a:pPr lvl="1">
              <a:lnSpc>
                <a:spcPct val="100000"/>
              </a:lnSpc>
            </a:pPr>
            <a:endParaRPr lang="en-US" dirty="0" smtClean="0"/>
          </a:p>
          <a:p>
            <a:pPr>
              <a:lnSpc>
                <a:spcPct val="100000"/>
              </a:lnSpc>
            </a:pPr>
            <a:r>
              <a:rPr lang="en-US" sz="2000" b="1" dirty="0" smtClean="0"/>
              <a:t>FASTLANE</a:t>
            </a:r>
          </a:p>
          <a:p>
            <a:pPr lvl="1">
              <a:lnSpc>
                <a:spcPct val="100000"/>
              </a:lnSpc>
            </a:pPr>
            <a:r>
              <a:rPr lang="en-US" dirty="0" smtClean="0"/>
              <a:t>$800M in funding</a:t>
            </a:r>
          </a:p>
          <a:p>
            <a:pPr lvl="1">
              <a:lnSpc>
                <a:spcPct val="100000"/>
              </a:lnSpc>
            </a:pPr>
            <a:r>
              <a:rPr lang="en-US" dirty="0" smtClean="0"/>
              <a:t>Freight highway network, rail, grade separations…</a:t>
            </a:r>
          </a:p>
          <a:p>
            <a:pPr lvl="1">
              <a:lnSpc>
                <a:spcPct val="100000"/>
              </a:lnSpc>
            </a:pPr>
            <a:r>
              <a:rPr lang="en-US" dirty="0" smtClean="0"/>
              <a:t>Large projects ≥$100M</a:t>
            </a:r>
          </a:p>
          <a:p>
            <a:pPr lvl="2">
              <a:lnSpc>
                <a:spcPct val="100000"/>
              </a:lnSpc>
            </a:pPr>
            <a:r>
              <a:rPr lang="en-US" dirty="0" smtClean="0"/>
              <a:t>Minimum grant $25M (large)</a:t>
            </a:r>
          </a:p>
          <a:p>
            <a:pPr lvl="2">
              <a:lnSpc>
                <a:spcPct val="100000"/>
              </a:lnSpc>
            </a:pPr>
            <a:r>
              <a:rPr lang="en-US" dirty="0"/>
              <a:t>Minimum grant $</a:t>
            </a:r>
            <a:r>
              <a:rPr lang="en-US" dirty="0" smtClean="0"/>
              <a:t>5M (small)</a:t>
            </a:r>
            <a:endParaRPr lang="en-US" dirty="0"/>
          </a:p>
          <a:p>
            <a:pPr lvl="1">
              <a:lnSpc>
                <a:spcPct val="100000"/>
              </a:lnSpc>
            </a:pPr>
            <a:r>
              <a:rPr lang="en-US" dirty="0" smtClean="0"/>
              <a:t>60/40 cost share (half of 40% cost share can be other federal funds)</a:t>
            </a:r>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22</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6291" y="1497054"/>
            <a:ext cx="2899709" cy="1604800"/>
          </a:xfrm>
          <a:prstGeom prst="rect">
            <a:avLst/>
          </a:prstGeom>
          <a:ln>
            <a:no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xmlns="" val="0"/>
              </a:ext>
            </a:extLst>
          </a:blip>
          <a:srcRect l="19663" r="22256"/>
          <a:stretch/>
        </p:blipFill>
        <p:spPr>
          <a:xfrm>
            <a:off x="1018672" y="4267200"/>
            <a:ext cx="2194560" cy="982378"/>
          </a:xfrm>
          <a:prstGeom prst="rect">
            <a:avLst/>
          </a:prstGeom>
        </p:spPr>
      </p:pic>
    </p:spTree>
    <p:extLst>
      <p:ext uri="{BB962C8B-B14F-4D97-AF65-F5344CB8AC3E}">
        <p14:creationId xmlns:p14="http://schemas.microsoft.com/office/powerpoint/2010/main" xmlns="" val="5496133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NCDOT TIGER and FASTLANE Applications</a:t>
            </a:r>
            <a:endParaRPr lang="en-US" dirty="0"/>
          </a:p>
        </p:txBody>
      </p:sp>
      <p:sp>
        <p:nvSpPr>
          <p:cNvPr id="3" name="Content Placeholder 2"/>
          <p:cNvSpPr>
            <a:spLocks noGrp="1"/>
          </p:cNvSpPr>
          <p:nvPr>
            <p:ph idx="1"/>
          </p:nvPr>
        </p:nvSpPr>
        <p:spPr>
          <a:xfrm>
            <a:off x="3945591" y="1244770"/>
            <a:ext cx="4635328" cy="5019673"/>
          </a:xfrm>
        </p:spPr>
        <p:txBody>
          <a:bodyPr/>
          <a:lstStyle/>
          <a:p>
            <a:pPr>
              <a:lnSpc>
                <a:spcPct val="100000"/>
              </a:lnSpc>
            </a:pPr>
            <a:r>
              <a:rPr lang="en-US" dirty="0" smtClean="0"/>
              <a:t>Blue Ridge Road Grade Separation</a:t>
            </a:r>
          </a:p>
          <a:p>
            <a:pPr lvl="1">
              <a:lnSpc>
                <a:spcPct val="100000"/>
              </a:lnSpc>
            </a:pPr>
            <a:r>
              <a:rPr lang="en-US" dirty="0" smtClean="0"/>
              <a:t>Grade separates Blue Ridge Road and NCRR in Raleigh, NC</a:t>
            </a:r>
          </a:p>
          <a:p>
            <a:pPr lvl="1">
              <a:lnSpc>
                <a:spcPct val="100000"/>
              </a:lnSpc>
            </a:pPr>
            <a:r>
              <a:rPr lang="en-US" dirty="0" smtClean="0"/>
              <a:t>Eliminates highway-rail conflicts and improves highway operations</a:t>
            </a:r>
          </a:p>
          <a:p>
            <a:pPr lvl="1">
              <a:lnSpc>
                <a:spcPct val="100000"/>
              </a:lnSpc>
            </a:pPr>
            <a:r>
              <a:rPr lang="en-US" dirty="0" smtClean="0"/>
              <a:t>Norfolk Southern and CSX railroads</a:t>
            </a:r>
          </a:p>
          <a:p>
            <a:pPr lvl="1">
              <a:lnSpc>
                <a:spcPct val="100000"/>
              </a:lnSpc>
            </a:pPr>
            <a:r>
              <a:rPr lang="en-US" dirty="0" smtClean="0"/>
              <a:t>Route also serves </a:t>
            </a:r>
            <a:r>
              <a:rPr lang="en-US" i="1" dirty="0" smtClean="0"/>
              <a:t>Piedmont</a:t>
            </a:r>
            <a:r>
              <a:rPr lang="en-US" dirty="0" smtClean="0"/>
              <a:t> and </a:t>
            </a:r>
            <a:r>
              <a:rPr lang="en-US" i="1" dirty="0" smtClean="0"/>
              <a:t>Carolinian</a:t>
            </a:r>
            <a:r>
              <a:rPr lang="en-US" dirty="0" smtClean="0"/>
              <a:t> passenger trains</a:t>
            </a:r>
          </a:p>
          <a:p>
            <a:pPr lvl="1">
              <a:lnSpc>
                <a:spcPct val="100000"/>
              </a:lnSpc>
            </a:pPr>
            <a:r>
              <a:rPr lang="en-US" dirty="0" smtClean="0"/>
              <a:t>Total project cost - $26.6M</a:t>
            </a:r>
          </a:p>
          <a:p>
            <a:pPr lvl="1">
              <a:lnSpc>
                <a:spcPct val="100000"/>
              </a:lnSpc>
            </a:pPr>
            <a:r>
              <a:rPr lang="en-US" dirty="0" smtClean="0"/>
              <a:t>Potential funding shares</a:t>
            </a:r>
          </a:p>
          <a:p>
            <a:pPr lvl="2">
              <a:lnSpc>
                <a:spcPct val="100000"/>
              </a:lnSpc>
            </a:pPr>
            <a:r>
              <a:rPr lang="en-US" dirty="0" smtClean="0"/>
              <a:t>$15.98M (TIGER or FASTLANE)</a:t>
            </a:r>
          </a:p>
          <a:p>
            <a:pPr lvl="2">
              <a:lnSpc>
                <a:spcPct val="100000"/>
              </a:lnSpc>
            </a:pPr>
            <a:r>
              <a:rPr lang="en-US" dirty="0" smtClean="0"/>
              <a:t>$5.33M (FHWA)</a:t>
            </a:r>
          </a:p>
          <a:p>
            <a:pPr lvl="2">
              <a:lnSpc>
                <a:spcPct val="100000"/>
              </a:lnSpc>
            </a:pPr>
            <a:r>
              <a:rPr lang="en-US" dirty="0" smtClean="0"/>
              <a:t>$5.33M (NCDOT STI)</a:t>
            </a:r>
          </a:p>
          <a:p>
            <a:pPr lvl="1">
              <a:lnSpc>
                <a:spcPct val="100000"/>
              </a:lnSpc>
            </a:pPr>
            <a:r>
              <a:rPr lang="en-US" dirty="0" smtClean="0"/>
              <a:t>MPO submitted project in STP P4.0</a:t>
            </a:r>
          </a:p>
          <a:p>
            <a:pPr lvl="2">
              <a:lnSpc>
                <a:spcPct val="100000"/>
              </a:lnSpc>
            </a:pPr>
            <a:endParaRPr lang="en-US" dirty="0" smtClean="0"/>
          </a:p>
          <a:p>
            <a:pPr lvl="2">
              <a:lnSpc>
                <a:spcPct val="100000"/>
              </a:lnSpc>
            </a:pPr>
            <a:endParaRPr lang="en-US" dirty="0" smtClean="0"/>
          </a:p>
          <a:p>
            <a:pPr marL="342900" lvl="1" indent="0">
              <a:lnSpc>
                <a:spcPct val="100000"/>
              </a:lnSpc>
              <a:buNone/>
            </a:pPr>
            <a:endParaRPr lang="en-US" dirty="0" smtClean="0"/>
          </a:p>
        </p:txBody>
      </p:sp>
      <p:sp>
        <p:nvSpPr>
          <p:cNvPr id="4" name="Slide Number Placeholder 3"/>
          <p:cNvSpPr>
            <a:spLocks noGrp="1"/>
          </p:cNvSpPr>
          <p:nvPr>
            <p:ph type="sldNum" sz="quarter" idx="12"/>
          </p:nvPr>
        </p:nvSpPr>
        <p:spPr/>
        <p:txBody>
          <a:bodyPr/>
          <a:lstStyle/>
          <a:p>
            <a:fld id="{11F27F3A-B3E9-41ED-AF8F-A365F10BB65F}" type="slidenum">
              <a:rPr lang="en-US" smtClean="0"/>
              <a:pPr/>
              <a:t>23</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6289" y="1018865"/>
            <a:ext cx="3247930" cy="5009102"/>
          </a:xfrm>
          <a:prstGeom prst="rect">
            <a:avLst/>
          </a:prstGeom>
          <a:ln>
            <a:solidFill>
              <a:srgbClr val="7F7F7F"/>
            </a:solidFill>
          </a:ln>
        </p:spPr>
      </p:pic>
      <p:sp>
        <p:nvSpPr>
          <p:cNvPr id="5" name="TextBox 4"/>
          <p:cNvSpPr txBox="1"/>
          <p:nvPr/>
        </p:nvSpPr>
        <p:spPr>
          <a:xfrm>
            <a:off x="2435180" y="5710461"/>
            <a:ext cx="1120820" cy="215444"/>
          </a:xfrm>
          <a:prstGeom prst="rect">
            <a:avLst/>
          </a:prstGeom>
          <a:noFill/>
        </p:spPr>
        <p:txBody>
          <a:bodyPr wrap="none" rtlCol="0">
            <a:spAutoFit/>
          </a:bodyPr>
          <a:lstStyle/>
          <a:p>
            <a:pPr algn="r"/>
            <a:r>
              <a:rPr lang="en-US" sz="800" dirty="0" smtClean="0">
                <a:solidFill>
                  <a:schemeClr val="bg1">
                    <a:lumMod val="95000"/>
                  </a:schemeClr>
                </a:solidFill>
                <a:latin typeface="Arial"/>
                <a:cs typeface="Arial"/>
              </a:rPr>
              <a:t>Adam Schultz Photo</a:t>
            </a:r>
          </a:p>
        </p:txBody>
      </p:sp>
    </p:spTree>
    <p:extLst>
      <p:ext uri="{BB962C8B-B14F-4D97-AF65-F5344CB8AC3E}">
        <p14:creationId xmlns:p14="http://schemas.microsoft.com/office/powerpoint/2010/main" xmlns="" val="10369669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NCDOT TIGER and FASTLANE Applications</a:t>
            </a:r>
          </a:p>
        </p:txBody>
      </p:sp>
      <p:sp>
        <p:nvSpPr>
          <p:cNvPr id="3" name="Content Placeholder 2"/>
          <p:cNvSpPr>
            <a:spLocks noGrp="1"/>
          </p:cNvSpPr>
          <p:nvPr>
            <p:ph idx="1"/>
          </p:nvPr>
        </p:nvSpPr>
        <p:spPr>
          <a:xfrm>
            <a:off x="628650" y="834190"/>
            <a:ext cx="7886700" cy="2964705"/>
          </a:xfrm>
        </p:spPr>
        <p:txBody>
          <a:bodyPr>
            <a:normAutofit lnSpcReduction="10000"/>
          </a:bodyPr>
          <a:lstStyle/>
          <a:p>
            <a:pPr>
              <a:lnSpc>
                <a:spcPct val="100000"/>
              </a:lnSpc>
            </a:pPr>
            <a:r>
              <a:rPr lang="en-US" dirty="0" smtClean="0"/>
              <a:t>Charlotte Wye</a:t>
            </a:r>
          </a:p>
          <a:p>
            <a:pPr>
              <a:lnSpc>
                <a:spcPct val="100000"/>
              </a:lnSpc>
            </a:pPr>
            <a:r>
              <a:rPr lang="en-US" dirty="0" smtClean="0"/>
              <a:t>Improve access to NS Intermodal Facility and improve fluidity on the network for freight and passenger trains</a:t>
            </a:r>
          </a:p>
          <a:p>
            <a:pPr>
              <a:lnSpc>
                <a:spcPct val="100000"/>
              </a:lnSpc>
            </a:pPr>
            <a:r>
              <a:rPr lang="en-US" dirty="0" smtClean="0"/>
              <a:t>Will enhance ability to turn passenger trains</a:t>
            </a:r>
          </a:p>
          <a:p>
            <a:pPr>
              <a:lnSpc>
                <a:spcPct val="100000"/>
              </a:lnSpc>
            </a:pPr>
            <a:r>
              <a:rPr lang="en-US" dirty="0" smtClean="0"/>
              <a:t>Total project cost - $10M</a:t>
            </a:r>
            <a:endParaRPr lang="en-US" dirty="0"/>
          </a:p>
          <a:p>
            <a:pPr>
              <a:lnSpc>
                <a:spcPct val="100000"/>
              </a:lnSpc>
            </a:pPr>
            <a:r>
              <a:rPr lang="en-US" dirty="0" smtClean="0"/>
              <a:t>Potential funding shares</a:t>
            </a:r>
          </a:p>
          <a:p>
            <a:pPr lvl="1">
              <a:lnSpc>
                <a:spcPct val="100000"/>
              </a:lnSpc>
            </a:pPr>
            <a:r>
              <a:rPr lang="en-US" dirty="0" smtClean="0"/>
              <a:t>$5M (TIGER or FASTLANE)</a:t>
            </a:r>
          </a:p>
          <a:p>
            <a:pPr lvl="1">
              <a:lnSpc>
                <a:spcPct val="100000"/>
              </a:lnSpc>
            </a:pPr>
            <a:r>
              <a:rPr lang="en-US" dirty="0" smtClean="0"/>
              <a:t>$4.5M (NCDOT)</a:t>
            </a:r>
          </a:p>
          <a:p>
            <a:pPr lvl="1">
              <a:lnSpc>
                <a:spcPct val="100000"/>
              </a:lnSpc>
            </a:pPr>
            <a:r>
              <a:rPr lang="en-US" dirty="0" smtClean="0"/>
              <a:t>$0.5M (Other Non-Federal)</a:t>
            </a:r>
          </a:p>
        </p:txBody>
      </p:sp>
      <p:sp>
        <p:nvSpPr>
          <p:cNvPr id="4" name="Slide Number Placeholder 3"/>
          <p:cNvSpPr>
            <a:spLocks noGrp="1"/>
          </p:cNvSpPr>
          <p:nvPr>
            <p:ph type="sldNum" sz="quarter" idx="12"/>
          </p:nvPr>
        </p:nvSpPr>
        <p:spPr/>
        <p:txBody>
          <a:bodyPr/>
          <a:lstStyle/>
          <a:p>
            <a:fld id="{11F27F3A-B3E9-41ED-AF8F-A365F10BB65F}" type="slidenum">
              <a:rPr lang="en-US" smtClean="0"/>
              <a:pPr/>
              <a:t>24</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8650" y="3798896"/>
            <a:ext cx="7886700" cy="2592227"/>
          </a:xfrm>
          <a:prstGeom prst="rect">
            <a:avLst/>
          </a:prstGeom>
          <a:ln>
            <a:solidFill>
              <a:srgbClr val="7F7F7F"/>
            </a:solidFill>
          </a:ln>
        </p:spPr>
      </p:pic>
    </p:spTree>
    <p:extLst>
      <p:ext uri="{BB962C8B-B14F-4D97-AF65-F5344CB8AC3E}">
        <p14:creationId xmlns:p14="http://schemas.microsoft.com/office/powerpoint/2010/main" xmlns="" val="27031334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F27F3A-B3E9-41ED-AF8F-A365F10BB65F}" type="slidenum">
              <a:rPr lang="en-US" smtClean="0"/>
              <a:pPr/>
              <a:t>25</a:t>
            </a:fld>
            <a:endParaRPr lang="en-US"/>
          </a:p>
        </p:txBody>
      </p:sp>
      <p:sp>
        <p:nvSpPr>
          <p:cNvPr id="4" name="Title 3"/>
          <p:cNvSpPr>
            <a:spLocks noGrp="1"/>
          </p:cNvSpPr>
          <p:nvPr>
            <p:ph type="ctrTitle"/>
          </p:nvPr>
        </p:nvSpPr>
        <p:spPr/>
        <p:txBody>
          <a:bodyPr/>
          <a:lstStyle/>
          <a:p>
            <a:r>
              <a:rPr lang="en-US" dirty="0" smtClean="0"/>
              <a:t>Thank you. Questions?</a:t>
            </a:r>
            <a:endParaRPr lang="en-US" dirty="0"/>
          </a:p>
        </p:txBody>
      </p:sp>
      <p:pic>
        <p:nvPicPr>
          <p:cNvPr id="10" name="Picture Placeholder 9"/>
          <p:cNvPicPr>
            <a:picLocks noGrp="1" noChangeAspect="1"/>
          </p:cNvPicPr>
          <p:nvPr>
            <p:ph type="pic" sz="quarter" idx="13"/>
          </p:nvPr>
        </p:nvPicPr>
        <p:blipFill>
          <a:blip r:embed="rId2" cstate="print">
            <a:extLst>
              <a:ext uri="{28A0092B-C50C-407E-A947-70E740481C1C}">
                <a14:useLocalDpi xmlns:a14="http://schemas.microsoft.com/office/drawing/2010/main" xmlns="" val="0"/>
              </a:ext>
            </a:extLst>
          </a:blip>
          <a:srcRect t="7905" b="7905"/>
          <a:stretch>
            <a:fillRect/>
          </a:stretch>
        </p:blipFill>
        <p:spPr/>
      </p:pic>
    </p:spTree>
    <p:extLst>
      <p:ext uri="{BB962C8B-B14F-4D97-AF65-F5344CB8AC3E}">
        <p14:creationId xmlns:p14="http://schemas.microsoft.com/office/powerpoint/2010/main" xmlns="" val="64381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Piedmont Improvement Program Funding</a:t>
            </a:r>
            <a:endParaRPr lang="en-US" dirty="0"/>
          </a:p>
        </p:txBody>
      </p:sp>
      <p:sp>
        <p:nvSpPr>
          <p:cNvPr id="10" name="Content Placeholder 9"/>
          <p:cNvSpPr>
            <a:spLocks noGrp="1"/>
          </p:cNvSpPr>
          <p:nvPr>
            <p:ph idx="1"/>
          </p:nvPr>
        </p:nvSpPr>
        <p:spPr>
          <a:xfrm>
            <a:off x="628649" y="1228729"/>
            <a:ext cx="7965139" cy="4795553"/>
          </a:xfrm>
        </p:spPr>
        <p:txBody>
          <a:bodyPr>
            <a:normAutofit/>
          </a:bodyPr>
          <a:lstStyle/>
          <a:p>
            <a:pPr marL="0" lvl="0" indent="0">
              <a:lnSpc>
                <a:spcPct val="100000"/>
              </a:lnSpc>
              <a:buNone/>
            </a:pPr>
            <a:r>
              <a:rPr lang="en-US" dirty="0" smtClean="0">
                <a:latin typeface="Arial"/>
                <a:ea typeface="Arial"/>
                <a:cs typeface="Arial"/>
                <a:sym typeface="Arial"/>
              </a:rPr>
              <a:t>2010 – NCDOT </a:t>
            </a:r>
            <a:r>
              <a:rPr lang="en-US" dirty="0">
                <a:latin typeface="Arial"/>
                <a:ea typeface="Arial"/>
                <a:cs typeface="Arial"/>
                <a:sym typeface="Arial"/>
              </a:rPr>
              <a:t>was awarded $520 million in FRA ARRA grants to fund improvements along the rail corridor between Charlotte and </a:t>
            </a:r>
            <a:r>
              <a:rPr lang="en-US" dirty="0" smtClean="0">
                <a:latin typeface="Arial"/>
                <a:ea typeface="Arial"/>
                <a:cs typeface="Arial"/>
                <a:sym typeface="Arial"/>
              </a:rPr>
              <a:t>Raleigh.</a:t>
            </a:r>
          </a:p>
          <a:p>
            <a:pPr marL="0" lvl="0" indent="0">
              <a:lnSpc>
                <a:spcPct val="100000"/>
              </a:lnSpc>
              <a:buNone/>
            </a:pPr>
            <a:r>
              <a:rPr lang="en-US" b="1" dirty="0" smtClean="0">
                <a:latin typeface="+mj-lt"/>
                <a:ea typeface="Arial Bold"/>
                <a:cs typeface="Arial Bold"/>
                <a:sym typeface="Arial Bold"/>
              </a:rPr>
              <a:t>Projects benefit Passenger </a:t>
            </a:r>
            <a:r>
              <a:rPr lang="en-US" b="1" dirty="0">
                <a:latin typeface="+mj-lt"/>
                <a:ea typeface="Arial Bold"/>
                <a:cs typeface="Arial Bold"/>
                <a:sym typeface="Arial Bold"/>
              </a:rPr>
              <a:t>and Freight:</a:t>
            </a:r>
            <a:endParaRPr lang="en-US" b="1" dirty="0">
              <a:latin typeface="+mj-lt"/>
              <a:ea typeface="Arial"/>
              <a:cs typeface="Arial"/>
              <a:sym typeface="Arial"/>
            </a:endParaRPr>
          </a:p>
          <a:p>
            <a:pPr marL="514350" indent="-188913">
              <a:lnSpc>
                <a:spcPct val="100000"/>
              </a:lnSpc>
              <a:spcBef>
                <a:spcPts val="500"/>
              </a:spcBef>
              <a:buClr>
                <a:schemeClr val="bg1">
                  <a:lumMod val="50000"/>
                </a:schemeClr>
              </a:buClr>
              <a:buSzPct val="100000"/>
            </a:pPr>
            <a:r>
              <a:rPr lang="en-US" dirty="0">
                <a:latin typeface="Arial"/>
                <a:ea typeface="Arial"/>
                <a:cs typeface="Arial"/>
                <a:sym typeface="Arial"/>
              </a:rPr>
              <a:t>Safer and more reliable train service </a:t>
            </a:r>
          </a:p>
          <a:p>
            <a:pPr marL="514350" indent="-188913">
              <a:lnSpc>
                <a:spcPct val="100000"/>
              </a:lnSpc>
              <a:spcBef>
                <a:spcPts val="500"/>
              </a:spcBef>
              <a:buClr>
                <a:schemeClr val="bg1">
                  <a:lumMod val="50000"/>
                </a:schemeClr>
              </a:buClr>
              <a:buSzPct val="100000"/>
            </a:pPr>
            <a:r>
              <a:rPr lang="en-US" dirty="0">
                <a:latin typeface="Arial"/>
                <a:ea typeface="Arial"/>
                <a:cs typeface="Arial"/>
                <a:sym typeface="Arial"/>
              </a:rPr>
              <a:t>Increased railroad capacity</a:t>
            </a:r>
          </a:p>
          <a:p>
            <a:pPr marL="514350" indent="-188913">
              <a:lnSpc>
                <a:spcPct val="100000"/>
              </a:lnSpc>
              <a:spcBef>
                <a:spcPts val="500"/>
              </a:spcBef>
              <a:buClr>
                <a:schemeClr val="bg1">
                  <a:lumMod val="50000"/>
                </a:schemeClr>
              </a:buClr>
              <a:buSzPct val="100000"/>
            </a:pPr>
            <a:r>
              <a:rPr lang="en-US" dirty="0">
                <a:latin typeface="Arial"/>
                <a:ea typeface="Arial"/>
                <a:cs typeface="Arial"/>
                <a:sym typeface="Arial"/>
              </a:rPr>
              <a:t>Job growth and commercial development </a:t>
            </a:r>
            <a:r>
              <a:rPr lang="en-US" dirty="0" smtClean="0">
                <a:latin typeface="Arial"/>
                <a:ea typeface="Arial"/>
                <a:cs typeface="Arial"/>
                <a:sym typeface="Arial"/>
              </a:rPr>
              <a:t>opportunities</a:t>
            </a:r>
            <a:endParaRPr lang="en-US" dirty="0">
              <a:latin typeface="Arial"/>
              <a:ea typeface="Arial"/>
              <a:cs typeface="Arial"/>
              <a:sym typeface="Arial"/>
            </a:endParaRPr>
          </a:p>
          <a:p>
            <a:pPr marL="514350" indent="-188913">
              <a:lnSpc>
                <a:spcPct val="100000"/>
              </a:lnSpc>
              <a:spcBef>
                <a:spcPts val="500"/>
              </a:spcBef>
              <a:buClr>
                <a:schemeClr val="bg1">
                  <a:lumMod val="50000"/>
                </a:schemeClr>
              </a:buClr>
              <a:buSzPct val="100000"/>
            </a:pPr>
            <a:r>
              <a:rPr lang="en-US" dirty="0">
                <a:latin typeface="Arial"/>
                <a:ea typeface="Arial"/>
                <a:cs typeface="Arial"/>
                <a:sym typeface="Arial"/>
              </a:rPr>
              <a:t>Better connectivity between Raleigh and Charlotte and towns in between</a:t>
            </a:r>
          </a:p>
          <a:p>
            <a:pPr marL="514350" indent="-188913">
              <a:lnSpc>
                <a:spcPct val="100000"/>
              </a:lnSpc>
              <a:spcBef>
                <a:spcPts val="500"/>
              </a:spcBef>
              <a:buClr>
                <a:schemeClr val="bg1">
                  <a:lumMod val="50000"/>
                </a:schemeClr>
              </a:buClr>
              <a:buSzPct val="100000"/>
            </a:pPr>
            <a:r>
              <a:rPr lang="en-US" dirty="0">
                <a:latin typeface="Arial"/>
                <a:ea typeface="Arial"/>
                <a:cs typeface="Arial"/>
                <a:sym typeface="Arial"/>
              </a:rPr>
              <a:t>Better equipment and stations to support North Carolina’s </a:t>
            </a:r>
            <a:br>
              <a:rPr lang="en-US" dirty="0">
                <a:latin typeface="Arial"/>
                <a:ea typeface="Arial"/>
                <a:cs typeface="Arial"/>
                <a:sym typeface="Arial"/>
              </a:rPr>
            </a:br>
            <a:r>
              <a:rPr lang="en-US" i="1" dirty="0">
                <a:latin typeface="Arial"/>
                <a:ea typeface="Arial"/>
                <a:cs typeface="Arial"/>
                <a:sym typeface="Arial"/>
              </a:rPr>
              <a:t>Piedmont</a:t>
            </a:r>
            <a:r>
              <a:rPr lang="en-US" dirty="0">
                <a:latin typeface="Arial"/>
                <a:ea typeface="Arial"/>
                <a:cs typeface="Arial"/>
                <a:sym typeface="Arial"/>
              </a:rPr>
              <a:t> and </a:t>
            </a:r>
            <a:r>
              <a:rPr lang="en-US" i="1" dirty="0">
                <a:latin typeface="Arial"/>
                <a:ea typeface="Arial"/>
                <a:cs typeface="Arial"/>
                <a:sym typeface="Arial"/>
              </a:rPr>
              <a:t>Carolinian</a:t>
            </a:r>
            <a:r>
              <a:rPr lang="en-US" dirty="0">
                <a:latin typeface="Arial"/>
                <a:ea typeface="Arial"/>
                <a:cs typeface="Arial"/>
                <a:sym typeface="Arial"/>
              </a:rPr>
              <a:t> train service</a:t>
            </a:r>
          </a:p>
          <a:p>
            <a:pPr marL="514350" indent="-188913">
              <a:lnSpc>
                <a:spcPct val="100000"/>
              </a:lnSpc>
              <a:spcBef>
                <a:spcPts val="500"/>
              </a:spcBef>
              <a:spcAft>
                <a:spcPts val="700"/>
              </a:spcAft>
              <a:buClr>
                <a:schemeClr val="bg1">
                  <a:lumMod val="50000"/>
                </a:schemeClr>
              </a:buClr>
              <a:buSzPct val="100000"/>
            </a:pPr>
            <a:r>
              <a:rPr lang="en-US" dirty="0">
                <a:latin typeface="Arial"/>
                <a:ea typeface="Arial"/>
                <a:cs typeface="Arial"/>
                <a:sym typeface="Arial"/>
              </a:rPr>
              <a:t>Introduction of a 3</a:t>
            </a:r>
            <a:r>
              <a:rPr lang="en-US" baseline="30000" dirty="0">
                <a:latin typeface="Arial"/>
                <a:ea typeface="Arial"/>
                <a:cs typeface="Arial"/>
                <a:sym typeface="Arial"/>
              </a:rPr>
              <a:t>rd</a:t>
            </a:r>
            <a:r>
              <a:rPr lang="en-US" dirty="0">
                <a:latin typeface="Arial"/>
                <a:ea typeface="Arial"/>
                <a:cs typeface="Arial"/>
                <a:sym typeface="Arial"/>
              </a:rPr>
              <a:t> and 4</a:t>
            </a:r>
            <a:r>
              <a:rPr lang="en-US" baseline="30000" dirty="0">
                <a:latin typeface="Arial"/>
                <a:ea typeface="Arial"/>
                <a:cs typeface="Arial"/>
                <a:sym typeface="Arial"/>
              </a:rPr>
              <a:t>th</a:t>
            </a:r>
            <a:r>
              <a:rPr lang="en-US" dirty="0">
                <a:latin typeface="Arial"/>
                <a:ea typeface="Arial"/>
                <a:cs typeface="Arial"/>
                <a:sym typeface="Arial"/>
              </a:rPr>
              <a:t> </a:t>
            </a:r>
            <a:r>
              <a:rPr lang="en-US" dirty="0" smtClean="0">
                <a:latin typeface="Arial"/>
                <a:ea typeface="Arial"/>
                <a:cs typeface="Arial"/>
                <a:sym typeface="Arial"/>
              </a:rPr>
              <a:t>Frequency</a:t>
            </a:r>
            <a:endParaRPr lang="en-US" dirty="0">
              <a:latin typeface="Arial"/>
              <a:ea typeface="Arial"/>
              <a:cs typeface="Arial"/>
              <a:sym typeface="Arial"/>
            </a:endParaRPr>
          </a:p>
        </p:txBody>
      </p:sp>
      <p:sp>
        <p:nvSpPr>
          <p:cNvPr id="2" name="Slide Number Placeholder 1"/>
          <p:cNvSpPr>
            <a:spLocks noGrp="1"/>
          </p:cNvSpPr>
          <p:nvPr>
            <p:ph type="sldNum" sz="quarter" idx="12"/>
          </p:nvPr>
        </p:nvSpPr>
        <p:spPr/>
        <p:txBody>
          <a:bodyPr/>
          <a:lstStyle/>
          <a:p>
            <a:fld id="{11F27F3A-B3E9-41ED-AF8F-A365F10BB65F}" type="slidenum">
              <a:rPr lang="en-US" smtClean="0"/>
              <a:pPr/>
              <a:t>3</a:t>
            </a:fld>
            <a:endParaRPr lang="en-US"/>
          </a:p>
        </p:txBody>
      </p:sp>
      <p:pic>
        <p:nvPicPr>
          <p:cNvPr id="9" name="Picture 8" descr="PIP.pn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6031871" y="4448895"/>
            <a:ext cx="2018491" cy="1345660"/>
          </a:xfrm>
          <a:prstGeom prst="rect">
            <a:avLst/>
          </a:prstGeom>
        </p:spPr>
      </p:pic>
    </p:spTree>
    <p:extLst>
      <p:ext uri="{BB962C8B-B14F-4D97-AF65-F5344CB8AC3E}">
        <p14:creationId xmlns:p14="http://schemas.microsoft.com/office/powerpoint/2010/main" xmlns="" val="142304812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Piedmont Improvement Program </a:t>
            </a:r>
            <a:r>
              <a:rPr lang="en-US" dirty="0"/>
              <a:t>(</a:t>
            </a:r>
            <a:r>
              <a:rPr lang="en-US" dirty="0" smtClean="0"/>
              <a:t>PIP)</a:t>
            </a:r>
            <a:endParaRPr lang="en-US" dirty="0"/>
          </a:p>
        </p:txBody>
      </p:sp>
      <p:sp>
        <p:nvSpPr>
          <p:cNvPr id="10" name="Content Placeholder 9"/>
          <p:cNvSpPr>
            <a:spLocks noGrp="1"/>
          </p:cNvSpPr>
          <p:nvPr>
            <p:ph idx="1"/>
          </p:nvPr>
        </p:nvSpPr>
        <p:spPr>
          <a:xfrm>
            <a:off x="628649" y="1228729"/>
            <a:ext cx="7965139" cy="4795553"/>
          </a:xfrm>
        </p:spPr>
        <p:txBody>
          <a:bodyPr>
            <a:normAutofit/>
          </a:bodyPr>
          <a:lstStyle/>
          <a:p>
            <a:pPr marL="0" indent="0">
              <a:lnSpc>
                <a:spcPct val="100000"/>
              </a:lnSpc>
              <a:buNone/>
            </a:pPr>
            <a:r>
              <a:rPr lang="en-US" b="1" dirty="0" smtClean="0"/>
              <a:t>2010-2017 – $520M Federal ARRA Funding</a:t>
            </a:r>
          </a:p>
          <a:p>
            <a:pPr>
              <a:lnSpc>
                <a:spcPct val="100000"/>
              </a:lnSpc>
            </a:pPr>
            <a:r>
              <a:rPr lang="en-US" dirty="0" smtClean="0"/>
              <a:t>5 </a:t>
            </a:r>
            <a:r>
              <a:rPr lang="en-US" dirty="0"/>
              <a:t>Station Improvement Projects</a:t>
            </a:r>
          </a:p>
          <a:p>
            <a:pPr>
              <a:lnSpc>
                <a:spcPct val="100000"/>
              </a:lnSpc>
            </a:pPr>
            <a:r>
              <a:rPr lang="en-US" dirty="0"/>
              <a:t>2 Locomotive &amp; Rail Car Maintenance Facility Projects </a:t>
            </a:r>
            <a:endParaRPr lang="en-US" dirty="0" smtClean="0"/>
          </a:p>
          <a:p>
            <a:pPr>
              <a:lnSpc>
                <a:spcPct val="100000"/>
              </a:lnSpc>
            </a:pPr>
            <a:r>
              <a:rPr lang="en-US" dirty="0" smtClean="0"/>
              <a:t>NC BYTRAIN Passenger Coaches</a:t>
            </a:r>
            <a:r>
              <a:rPr lang="en-US" dirty="0"/>
              <a:t>, </a:t>
            </a:r>
            <a:r>
              <a:rPr lang="en-US" dirty="0" smtClean="0"/>
              <a:t>Locomotives</a:t>
            </a:r>
            <a:r>
              <a:rPr lang="en-US" dirty="0"/>
              <a:t>, </a:t>
            </a:r>
            <a:r>
              <a:rPr lang="en-US" dirty="0" smtClean="0"/>
              <a:t>Cab Control Units</a:t>
            </a:r>
            <a:endParaRPr lang="en-US" dirty="0"/>
          </a:p>
          <a:p>
            <a:pPr>
              <a:lnSpc>
                <a:spcPct val="100000"/>
              </a:lnSpc>
            </a:pPr>
            <a:r>
              <a:rPr lang="en-US" dirty="0"/>
              <a:t>12 Grade Separations</a:t>
            </a:r>
          </a:p>
          <a:p>
            <a:pPr>
              <a:lnSpc>
                <a:spcPct val="100000"/>
              </a:lnSpc>
            </a:pPr>
            <a:r>
              <a:rPr lang="en-US" dirty="0" smtClean="0"/>
              <a:t>2</a:t>
            </a:r>
            <a:r>
              <a:rPr lang="en-US" dirty="0"/>
              <a:t>3</a:t>
            </a:r>
            <a:r>
              <a:rPr lang="en-US" dirty="0" smtClean="0"/>
              <a:t> </a:t>
            </a:r>
            <a:r>
              <a:rPr lang="en-US" dirty="0"/>
              <a:t>Public Crossing </a:t>
            </a:r>
            <a:r>
              <a:rPr lang="en-US" dirty="0" smtClean="0"/>
              <a:t>Closures</a:t>
            </a:r>
            <a:endParaRPr lang="en-US" dirty="0"/>
          </a:p>
          <a:p>
            <a:pPr>
              <a:lnSpc>
                <a:spcPct val="100000"/>
              </a:lnSpc>
            </a:pPr>
            <a:r>
              <a:rPr lang="en-US" dirty="0" smtClean="0"/>
              <a:t>1</a:t>
            </a:r>
            <a:r>
              <a:rPr lang="en-US" dirty="0"/>
              <a:t>5 Private Crossing </a:t>
            </a:r>
            <a:r>
              <a:rPr lang="en-US" dirty="0" smtClean="0"/>
              <a:t>Closures</a:t>
            </a:r>
            <a:endParaRPr lang="en-US" dirty="0"/>
          </a:p>
          <a:p>
            <a:pPr>
              <a:lnSpc>
                <a:spcPct val="100000"/>
              </a:lnSpc>
            </a:pPr>
            <a:r>
              <a:rPr lang="en-US" dirty="0"/>
              <a:t>2 Passing </a:t>
            </a:r>
            <a:r>
              <a:rPr lang="en-US" dirty="0" smtClean="0"/>
              <a:t>Sidings (5 miles)</a:t>
            </a:r>
            <a:endParaRPr lang="en-US" dirty="0"/>
          </a:p>
          <a:p>
            <a:pPr>
              <a:lnSpc>
                <a:spcPct val="100000"/>
              </a:lnSpc>
            </a:pPr>
            <a:r>
              <a:rPr lang="en-US" dirty="0"/>
              <a:t>3 Double Track </a:t>
            </a:r>
            <a:r>
              <a:rPr lang="en-US" dirty="0" smtClean="0"/>
              <a:t>Projects</a:t>
            </a:r>
            <a:br>
              <a:rPr lang="en-US" dirty="0" smtClean="0"/>
            </a:br>
            <a:r>
              <a:rPr lang="en-US" dirty="0" smtClean="0"/>
              <a:t>(26 miles)</a:t>
            </a:r>
          </a:p>
        </p:txBody>
      </p:sp>
      <p:sp>
        <p:nvSpPr>
          <p:cNvPr id="2" name="Slide Number Placeholder 1"/>
          <p:cNvSpPr>
            <a:spLocks noGrp="1"/>
          </p:cNvSpPr>
          <p:nvPr>
            <p:ph type="sldNum" sz="quarter" idx="12"/>
          </p:nvPr>
        </p:nvSpPr>
        <p:spPr/>
        <p:txBody>
          <a:bodyPr/>
          <a:lstStyle/>
          <a:p>
            <a:fld id="{11F27F3A-B3E9-41ED-AF8F-A365F10BB65F}" type="slidenum">
              <a:rPr lang="en-US" smtClean="0"/>
              <a:pPr/>
              <a:t>4</a:t>
            </a:fld>
            <a:endParaRPr lang="en-US"/>
          </a:p>
        </p:txBody>
      </p:sp>
      <p:pic>
        <p:nvPicPr>
          <p:cNvPr id="7" name="Picture 6" descr="140806_DukeCurveLayTrack.jp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4164462" y="2878144"/>
            <a:ext cx="4350888" cy="3263166"/>
          </a:xfrm>
          <a:prstGeom prst="rect">
            <a:avLst/>
          </a:prstGeom>
          <a:ln w="6350" cmpd="sng">
            <a:solidFill>
              <a:schemeClr val="tx1">
                <a:lumMod val="50000"/>
                <a:lumOff val="50000"/>
              </a:schemeClr>
            </a:solidFill>
          </a:ln>
        </p:spPr>
      </p:pic>
    </p:spTree>
    <p:extLst>
      <p:ext uri="{BB962C8B-B14F-4D97-AF65-F5344CB8AC3E}">
        <p14:creationId xmlns:p14="http://schemas.microsoft.com/office/powerpoint/2010/main" xmlns="" val="152831245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F27F3A-B3E9-41ED-AF8F-A365F10BB65F}" type="slidenum">
              <a:rPr lang="en-US" smtClean="0"/>
              <a:pPr/>
              <a:t>5</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24946" y="414938"/>
            <a:ext cx="7884964" cy="6014916"/>
          </a:xfrm>
          <a:prstGeom prst="rect">
            <a:avLst/>
          </a:prstGeom>
        </p:spPr>
      </p:pic>
    </p:spTree>
    <p:extLst>
      <p:ext uri="{BB962C8B-B14F-4D97-AF65-F5344CB8AC3E}">
        <p14:creationId xmlns:p14="http://schemas.microsoft.com/office/powerpoint/2010/main" xmlns="" val="380324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Piedmont Improvement Program – Project Status</a:t>
            </a:r>
            <a:endParaRPr lang="en-US" dirty="0"/>
          </a:p>
        </p:txBody>
      </p:sp>
      <p:sp>
        <p:nvSpPr>
          <p:cNvPr id="10" name="Content Placeholder 9"/>
          <p:cNvSpPr>
            <a:spLocks noGrp="1"/>
          </p:cNvSpPr>
          <p:nvPr>
            <p:ph idx="1"/>
          </p:nvPr>
        </p:nvSpPr>
        <p:spPr>
          <a:xfrm>
            <a:off x="628650" y="976184"/>
            <a:ext cx="8261050" cy="5490717"/>
          </a:xfrm>
        </p:spPr>
        <p:txBody>
          <a:bodyPr>
            <a:normAutofit/>
          </a:bodyPr>
          <a:lstStyle/>
          <a:p>
            <a:pPr marL="0" indent="0">
              <a:buNone/>
            </a:pPr>
            <a:r>
              <a:rPr lang="en-US" b="1" dirty="0" smtClean="0">
                <a:latin typeface="Arial"/>
                <a:cs typeface="Arial"/>
              </a:rPr>
              <a:t>Work to date:</a:t>
            </a:r>
          </a:p>
          <a:p>
            <a:r>
              <a:rPr lang="en-US" dirty="0" smtClean="0">
                <a:latin typeface="Arial"/>
                <a:cs typeface="Arial"/>
              </a:rPr>
              <a:t>6 bridges completed</a:t>
            </a:r>
          </a:p>
          <a:p>
            <a:r>
              <a:rPr lang="en-US" dirty="0" smtClean="0">
                <a:latin typeface="Arial"/>
                <a:cs typeface="Arial"/>
              </a:rPr>
              <a:t>21 at-grade crossings closed</a:t>
            </a:r>
          </a:p>
          <a:p>
            <a:r>
              <a:rPr lang="en-US" dirty="0" smtClean="0">
                <a:latin typeface="Arial"/>
                <a:cs typeface="Arial"/>
              </a:rPr>
              <a:t>Station improvements complete</a:t>
            </a:r>
          </a:p>
          <a:p>
            <a:pPr lvl="1"/>
            <a:r>
              <a:rPr lang="en-US" dirty="0" smtClean="0">
                <a:latin typeface="Arial"/>
                <a:cs typeface="Arial"/>
              </a:rPr>
              <a:t>Cary, High Point, Kannapolis, Burlington</a:t>
            </a:r>
          </a:p>
          <a:p>
            <a:r>
              <a:rPr lang="en-US" dirty="0" smtClean="0">
                <a:latin typeface="Arial"/>
                <a:cs typeface="Arial"/>
              </a:rPr>
              <a:t>Raleigh Maintenance Facility expansion </a:t>
            </a:r>
            <a:br>
              <a:rPr lang="en-US" dirty="0" smtClean="0">
                <a:latin typeface="Arial"/>
                <a:cs typeface="Arial"/>
              </a:rPr>
            </a:br>
            <a:r>
              <a:rPr lang="en-US" dirty="0" smtClean="0">
                <a:latin typeface="Arial"/>
                <a:cs typeface="Arial"/>
              </a:rPr>
              <a:t>complete </a:t>
            </a:r>
          </a:p>
          <a:p>
            <a:pPr>
              <a:spcAft>
                <a:spcPts val="1200"/>
              </a:spcAft>
            </a:pPr>
            <a:r>
              <a:rPr lang="en-US" dirty="0" smtClean="0">
                <a:latin typeface="Arial"/>
                <a:cs typeface="Arial"/>
              </a:rPr>
              <a:t>5 locomotives rebuilt, 10 railcars refurbished</a:t>
            </a:r>
          </a:p>
          <a:p>
            <a:pPr marL="0" indent="0">
              <a:buNone/>
            </a:pPr>
            <a:r>
              <a:rPr lang="en-US" b="1" dirty="0">
                <a:latin typeface="Arial"/>
                <a:cs typeface="Arial"/>
              </a:rPr>
              <a:t>What we expect to complete in 2016?</a:t>
            </a:r>
          </a:p>
          <a:p>
            <a:r>
              <a:rPr lang="en-US" dirty="0" smtClean="0">
                <a:latin typeface="Arial"/>
                <a:cs typeface="Arial"/>
              </a:rPr>
              <a:t>The remaining 6 bridges and </a:t>
            </a:r>
            <a:r>
              <a:rPr lang="en-US" dirty="0">
                <a:latin typeface="Arial"/>
                <a:cs typeface="Arial"/>
              </a:rPr>
              <a:t>17 crossing </a:t>
            </a:r>
            <a:r>
              <a:rPr lang="en-US" dirty="0" smtClean="0">
                <a:latin typeface="Arial"/>
                <a:cs typeface="Arial"/>
              </a:rPr>
              <a:t>closures</a:t>
            </a:r>
          </a:p>
          <a:p>
            <a:r>
              <a:rPr lang="en-US" dirty="0" smtClean="0">
                <a:latin typeface="Arial"/>
                <a:cs typeface="Arial"/>
              </a:rPr>
              <a:t>All passing sidings between Greensboro and Cary</a:t>
            </a:r>
          </a:p>
          <a:p>
            <a:pPr>
              <a:spcAft>
                <a:spcPts val="1200"/>
              </a:spcAft>
            </a:pPr>
            <a:r>
              <a:rPr lang="en-US" dirty="0">
                <a:latin typeface="Arial"/>
                <a:cs typeface="Arial"/>
              </a:rPr>
              <a:t>M</a:t>
            </a:r>
            <a:r>
              <a:rPr lang="en-US" dirty="0" smtClean="0">
                <a:latin typeface="Arial"/>
                <a:cs typeface="Arial"/>
              </a:rPr>
              <a:t>ajority of the second track construction between Charlotte and Greensboro</a:t>
            </a:r>
          </a:p>
          <a:p>
            <a:pPr marL="0" indent="0">
              <a:buNone/>
            </a:pPr>
            <a:r>
              <a:rPr lang="en-US" b="1" dirty="0" smtClean="0">
                <a:latin typeface="Arial"/>
                <a:cs typeface="Arial"/>
              </a:rPr>
              <a:t>In 2017 all PIP Projects will be complete</a:t>
            </a:r>
            <a:endParaRPr lang="en-US" b="1" dirty="0">
              <a:latin typeface="Arial"/>
              <a:cs typeface="Arial"/>
            </a:endParaRPr>
          </a:p>
          <a:p>
            <a:r>
              <a:rPr lang="en-US" dirty="0">
                <a:latin typeface="Arial"/>
                <a:cs typeface="Arial"/>
              </a:rPr>
              <a:t>A</a:t>
            </a:r>
            <a:r>
              <a:rPr lang="en-US" dirty="0" smtClean="0">
                <a:latin typeface="Arial"/>
                <a:cs typeface="Arial"/>
              </a:rPr>
              <a:t>ll remaining projects between Charlotte and Greensboro</a:t>
            </a:r>
          </a:p>
          <a:p>
            <a:r>
              <a:rPr lang="en-US" dirty="0" smtClean="0">
                <a:latin typeface="Arial"/>
                <a:cs typeface="Arial"/>
              </a:rPr>
              <a:t>Charlotte Maintenance Facility and support tracks</a:t>
            </a:r>
            <a:endParaRPr lang="en-US" dirty="0">
              <a:latin typeface="Arial"/>
              <a:cs typeface="Arial"/>
            </a:endParaRPr>
          </a:p>
          <a:p>
            <a:pPr algn="r"/>
            <a:endParaRPr lang="en-US" dirty="0">
              <a:solidFill>
                <a:srgbClr val="1F497D"/>
              </a:solidFill>
              <a:latin typeface="Arial"/>
              <a:cs typeface="Arial"/>
            </a:endParaRPr>
          </a:p>
          <a:p>
            <a:endParaRPr lang="en-US" dirty="0" smtClean="0">
              <a:latin typeface="Arial"/>
              <a:cs typeface="Arial"/>
            </a:endParaRPr>
          </a:p>
          <a:p>
            <a:endParaRPr lang="en-US" dirty="0">
              <a:latin typeface="Arial"/>
              <a:cs typeface="Arial"/>
            </a:endParaRPr>
          </a:p>
          <a:p>
            <a:endParaRPr lang="en-US" dirty="0">
              <a:latin typeface="Arial"/>
              <a:cs typeface="Arial"/>
            </a:endParaRPr>
          </a:p>
        </p:txBody>
      </p:sp>
      <p:sp>
        <p:nvSpPr>
          <p:cNvPr id="2" name="Slide Number Placeholder 1"/>
          <p:cNvSpPr>
            <a:spLocks noGrp="1"/>
          </p:cNvSpPr>
          <p:nvPr>
            <p:ph type="sldNum" sz="quarter" idx="12"/>
          </p:nvPr>
        </p:nvSpPr>
        <p:spPr/>
        <p:txBody>
          <a:bodyPr/>
          <a:lstStyle/>
          <a:p>
            <a:fld id="{11F27F3A-B3E9-41ED-AF8F-A365F10BB65F}" type="slidenum">
              <a:rPr lang="en-US" smtClean="0"/>
              <a:pPr/>
              <a:t>6</a:t>
            </a:fld>
            <a:endParaRPr lang="en-US"/>
          </a:p>
        </p:txBody>
      </p:sp>
      <p:sp>
        <p:nvSpPr>
          <p:cNvPr id="5" name="TextBox 4"/>
          <p:cNvSpPr txBox="1"/>
          <p:nvPr/>
        </p:nvSpPr>
        <p:spPr>
          <a:xfrm>
            <a:off x="5542205" y="3310235"/>
            <a:ext cx="3246120" cy="461665"/>
          </a:xfrm>
          <a:prstGeom prst="rect">
            <a:avLst/>
          </a:prstGeom>
          <a:noFill/>
        </p:spPr>
        <p:txBody>
          <a:bodyPr wrap="square" rtlCol="0">
            <a:spAutoFit/>
          </a:bodyPr>
          <a:lstStyle/>
          <a:p>
            <a:pPr algn="ctr"/>
            <a:r>
              <a:rPr lang="en-US" sz="1200" b="1" i="1" dirty="0" smtClean="0">
                <a:solidFill>
                  <a:schemeClr val="bg1"/>
                </a:solidFill>
                <a:latin typeface="Arial"/>
                <a:cs typeface="Arial"/>
              </a:rPr>
              <a:t>First train across newly opened bridge over Hopson Road</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xmlns=""/>
              </a:ext>
            </a:extLst>
          </a:blip>
          <a:srcRect l="3219"/>
          <a:stretch/>
        </p:blipFill>
        <p:spPr>
          <a:xfrm>
            <a:off x="5417482" y="1159672"/>
            <a:ext cx="3370843" cy="2612228"/>
          </a:xfrm>
          <a:prstGeom prst="rect">
            <a:avLst/>
          </a:prstGeom>
          <a:ln>
            <a:solidFill>
              <a:schemeClr val="bg1">
                <a:lumMod val="50000"/>
              </a:schemeClr>
            </a:solidFill>
          </a:ln>
        </p:spPr>
      </p:pic>
      <p:sp>
        <p:nvSpPr>
          <p:cNvPr id="11" name="TextBox 10"/>
          <p:cNvSpPr txBox="1"/>
          <p:nvPr/>
        </p:nvSpPr>
        <p:spPr>
          <a:xfrm>
            <a:off x="5448574" y="3310235"/>
            <a:ext cx="3246120" cy="461665"/>
          </a:xfrm>
          <a:prstGeom prst="rect">
            <a:avLst/>
          </a:prstGeom>
          <a:noFill/>
        </p:spPr>
        <p:txBody>
          <a:bodyPr wrap="square" rtlCol="0">
            <a:spAutoFit/>
          </a:bodyPr>
          <a:lstStyle/>
          <a:p>
            <a:pPr algn="ctr"/>
            <a:r>
              <a:rPr lang="en-US" sz="1200" b="1" i="1" dirty="0" smtClean="0">
                <a:solidFill>
                  <a:schemeClr val="bg1"/>
                </a:solidFill>
                <a:latin typeface="Arial"/>
                <a:cs typeface="Arial"/>
              </a:rPr>
              <a:t>First train across newly opened bridge over Hopson Road</a:t>
            </a:r>
          </a:p>
        </p:txBody>
      </p:sp>
    </p:spTree>
    <p:extLst>
      <p:ext uri="{BB962C8B-B14F-4D97-AF65-F5344CB8AC3E}">
        <p14:creationId xmlns:p14="http://schemas.microsoft.com/office/powerpoint/2010/main" xmlns="" val="4654882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print">
            <a:extLst>
              <a:ext uri="{28A0092B-C50C-407E-A947-70E740481C1C}">
                <a14:useLocalDpi xmlns:a14="http://schemas.microsoft.com/office/drawing/2010/main" xmlns="" val="0"/>
              </a:ext>
            </a:extLst>
          </a:blip>
          <a:srcRect t="3006" b="3006"/>
          <a:stretch>
            <a:fillRect/>
          </a:stretch>
        </p:blipFill>
        <p:spPr>
          <a:ln>
            <a:solidFill>
              <a:srgbClr val="7F7F7F"/>
            </a:solidFill>
          </a:ln>
        </p:spPr>
      </p:pic>
      <p:sp>
        <p:nvSpPr>
          <p:cNvPr id="3" name="Title 2"/>
          <p:cNvSpPr>
            <a:spLocks noGrp="1"/>
          </p:cNvSpPr>
          <p:nvPr>
            <p:ph type="title"/>
          </p:nvPr>
        </p:nvSpPr>
        <p:spPr/>
        <p:txBody>
          <a:bodyPr/>
          <a:lstStyle/>
          <a:p>
            <a:r>
              <a:rPr lang="en-US" dirty="0" smtClean="0"/>
              <a:t>Piedmont Improvement Program</a:t>
            </a:r>
            <a:endParaRPr lang="en-US" dirty="0"/>
          </a:p>
        </p:txBody>
      </p:sp>
    </p:spTree>
    <p:extLst>
      <p:ext uri="{BB962C8B-B14F-4D97-AF65-F5344CB8AC3E}">
        <p14:creationId xmlns:p14="http://schemas.microsoft.com/office/powerpoint/2010/main" xmlns="" val="810601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Piedmont </a:t>
            </a:r>
            <a:r>
              <a:rPr lang="en-US" smtClean="0"/>
              <a:t>Improvement Program</a:t>
            </a:r>
            <a:endParaRPr lang="en-US" dirty="0"/>
          </a:p>
        </p:txBody>
      </p:sp>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xmlns="" val="0"/>
              </a:ext>
            </a:extLst>
          </a:blip>
          <a:srcRect t="3006" b="3006"/>
          <a:stretch>
            <a:fillRect/>
          </a:stretch>
        </p:blipFill>
        <p:spPr/>
      </p:pic>
    </p:spTree>
    <p:extLst>
      <p:ext uri="{BB962C8B-B14F-4D97-AF65-F5344CB8AC3E}">
        <p14:creationId xmlns:p14="http://schemas.microsoft.com/office/powerpoint/2010/main" xmlns="" val="9115515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Piedmont </a:t>
            </a:r>
            <a:r>
              <a:rPr lang="en-US" smtClean="0"/>
              <a:t>Improvement Program</a:t>
            </a:r>
            <a:endParaRPr lang="en-US" dirty="0"/>
          </a:p>
        </p:txBody>
      </p:sp>
      <p:pic>
        <p:nvPicPr>
          <p:cNvPr id="4" name="Picture Placeholder 3"/>
          <p:cNvPicPr>
            <a:picLocks noGrp="1" noChangeAspect="1"/>
          </p:cNvPicPr>
          <p:nvPr>
            <p:ph type="pic" sz="quarter" idx="13"/>
          </p:nvPr>
        </p:nvPicPr>
        <p:blipFill rotWithShape="1">
          <a:blip r:embed="rId3" cstate="print">
            <a:extLst>
              <a:ext uri="{28A0092B-C50C-407E-A947-70E740481C1C}">
                <a14:useLocalDpi xmlns:a14="http://schemas.microsoft.com/office/drawing/2010/main" xmlns="" val="0"/>
              </a:ext>
            </a:extLst>
          </a:blip>
          <a:srcRect l="5287" t="222" r="256" b="-222"/>
          <a:stretch/>
        </p:blipFill>
        <p:spPr>
          <a:xfrm>
            <a:off x="616293" y="1253440"/>
            <a:ext cx="7886700" cy="5560216"/>
          </a:xfrm>
          <a:ln>
            <a:solidFill>
              <a:srgbClr val="7F7F7F"/>
            </a:solidFill>
          </a:ln>
        </p:spPr>
      </p:pic>
    </p:spTree>
    <p:extLst>
      <p:ext uri="{BB962C8B-B14F-4D97-AF65-F5344CB8AC3E}">
        <p14:creationId xmlns:p14="http://schemas.microsoft.com/office/powerpoint/2010/main" xmlns="" val="591688090"/>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r">
          <a:defRPr dirty="0" smtClean="0">
            <a:solidFill>
              <a:srgbClr val="1F497D"/>
            </a:solidFill>
            <a:latin typeface="Arial"/>
            <a:cs typeface="Aria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bb67b8f7-63b1-4dd1-bd7f-43855ae83e4d">Templates</Category>
    <da523fd3740241199a34d402e63771f7 xmlns="084f7c45-40c1-4552-b9db-b0297b44ff26">
      <Terms xmlns="http://schemas.microsoft.com/office/infopath/2007/PartnerControls">
        <TermInfo xmlns="http://schemas.microsoft.com/office/infopath/2007/PartnerControls">
          <TermName xmlns="http://schemas.microsoft.com/office/infopath/2007/PartnerControls">Unrestricted</TermName>
          <TermId xmlns="http://schemas.microsoft.com/office/infopath/2007/PartnerControls">636b637e-5f92-4725-a3a5-7ffa269098d1</TermId>
        </TermInfo>
      </Terms>
    </da523fd3740241199a34d402e63771f7>
    <_dlc_DocId xmlns="725b9b1f-91c5-4804-815f-3b5f0ffb0426">INSIDE-161-13</_dlc_DocId>
    <p9e26a8c28404ce9b38fa889d42538da xmlns="084f7c45-40c1-4552-b9db-b0297b44ff26">
      <Terms xmlns="http://schemas.microsoft.com/office/infopath/2007/PartnerControls">
        <TermInfo xmlns="http://schemas.microsoft.com/office/infopath/2007/PartnerControls">
          <TermName xmlns="http://schemas.microsoft.com/office/infopath/2007/PartnerControls">Presentations</TermName>
          <TermId xmlns="http://schemas.microsoft.com/office/infopath/2007/PartnerControls">42a9a3f5-86e7-4c9d-84c8-583bc2621149</TermId>
        </TermInfo>
      </Terms>
    </p9e26a8c28404ce9b38fa889d42538da>
    <ImageCreateDate xmlns="BB67B8F7-63B1-4DD1-BD7F-43855AE83E4D" xsi:nil="true"/>
    <_dlc_DocIdUrl xmlns="725b9b1f-91c5-4804-815f-3b5f0ffb0426">
      <Url>https://inside.ncdot.gov/Business/_layouts/15/DocIdRedir.aspx?ID=INSIDE-161-13</Url>
      <Description>INSIDE-161-13</Description>
    </_dlc_DocIdUrl>
    <TaxCatchAll xmlns="084f7c45-40c1-4552-b9db-b0297b44ff26">
      <Value>48</Value>
      <Value>51</Value>
    </TaxCatchAl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EE7069B8A6D6C641B3CB665A60392103" ma:contentTypeVersion="6" ma:contentTypeDescription="Upload an image." ma:contentTypeScope="" ma:versionID="e50ab53311ba8bc5120100a75d6e5b45">
  <xsd:schema xmlns:xsd="http://www.w3.org/2001/XMLSchema" xmlns:xs="http://www.w3.org/2001/XMLSchema" xmlns:p="http://schemas.microsoft.com/office/2006/metadata/properties" xmlns:ns1="http://schemas.microsoft.com/sharepoint/v3" xmlns:ns2="BB67B8F7-63B1-4DD1-BD7F-43855AE83E4D" xmlns:ns3="725b9b1f-91c5-4804-815f-3b5f0ffb0426" xmlns:ns4="bb67b8f7-63b1-4dd1-bd7f-43855ae83e4d" xmlns:ns5="084f7c45-40c1-4552-b9db-b0297b44ff26" targetNamespace="http://schemas.microsoft.com/office/2006/metadata/properties" ma:root="true" ma:fieldsID="1c3d02379c85e05ea267e1786f50209e" ns1:_="" ns2:_="" ns3:_="" ns4:_="" ns5:_="">
    <xsd:import namespace="http://schemas.microsoft.com/sharepoint/v3"/>
    <xsd:import namespace="BB67B8F7-63B1-4DD1-BD7F-43855AE83E4D"/>
    <xsd:import namespace="725b9b1f-91c5-4804-815f-3b5f0ffb0426"/>
    <xsd:import namespace="bb67b8f7-63b1-4dd1-bd7f-43855ae83e4d"/>
    <xsd:import namespace="084f7c45-40c1-4552-b9db-b0297b44ff26"/>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_dlc_DocId" minOccurs="0"/>
                <xsd:element ref="ns3:_dlc_DocIdUrl" minOccurs="0"/>
                <xsd:element ref="ns3:_dlc_DocIdPersistId" minOccurs="0"/>
                <xsd:element ref="ns4:Category"/>
                <xsd:element ref="ns5:p9e26a8c28404ce9b38fa889d42538da" minOccurs="0"/>
                <xsd:element ref="ns5:TaxCatchAll" minOccurs="0"/>
                <xsd:element ref="ns5:da523fd3740241199a34d402e63771f7"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BB67B8F7-63B1-4DD1-BD7F-43855AE83E4D"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4"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25b9b1f-91c5-4804-815f-3b5f0ffb0426" elementFormDefault="qualified">
    <xsd:import namespace="http://schemas.microsoft.com/office/2006/documentManagement/types"/>
    <xsd:import namespace="http://schemas.microsoft.com/office/infopath/2007/PartnerControls"/>
    <xsd:element name="_dlc_DocId" ma:index="25" nillable="true" ma:displayName="Document ID Value" ma:description="The value of the document ID assigned to this item." ma:internalName="_dlc_DocId" ma:readOnly="true">
      <xsd:simpleType>
        <xsd:restriction base="dms:Text"/>
      </xsd:simpleType>
    </xsd:element>
    <xsd:element name="_dlc_DocIdUrl" ma:index="2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b67b8f7-63b1-4dd1-bd7f-43855ae83e4d" elementFormDefault="qualified">
    <xsd:import namespace="http://schemas.microsoft.com/office/2006/documentManagement/types"/>
    <xsd:import namespace="http://schemas.microsoft.com/office/infopath/2007/PartnerControls"/>
    <xsd:element name="Category" ma:index="28" ma:displayName="Category" ma:format="Dropdown" ma:internalName="Category">
      <xsd:simpleType>
        <xsd:restriction base="dms:Choice">
          <xsd:enumeration value="Templates"/>
          <xsd:enumeration value="Content Templates"/>
        </xsd:restriction>
      </xsd:simpleType>
    </xsd:element>
  </xsd:schema>
  <xsd:schema xmlns:xsd="http://www.w3.org/2001/XMLSchema" xmlns:xs="http://www.w3.org/2001/XMLSchema" xmlns:dms="http://schemas.microsoft.com/office/2006/documentManagement/types" xmlns:pc="http://schemas.microsoft.com/office/infopath/2007/PartnerControls" targetNamespace="084f7c45-40c1-4552-b9db-b0297b44ff26" elementFormDefault="qualified">
    <xsd:import namespace="http://schemas.microsoft.com/office/2006/documentManagement/types"/>
    <xsd:import namespace="http://schemas.microsoft.com/office/infopath/2007/PartnerControls"/>
    <xsd:element name="p9e26a8c28404ce9b38fa889d42538da" ma:index="30" nillable="true" ma:taxonomy="true" ma:internalName="p9e26a8c28404ce9b38fa889d42538da" ma:taxonomyFieldName="Business_x0020_Content_x0020_Type" ma:displayName="Business Content Type" ma:default="" ma:fieldId="{99e26a8c-2840-4ce9-b38f-a889d42538da}" ma:sspId="7ef604a7-ebc4-47af-96e9-7f1ad444f50a" ma:termSetId="2ff7b169-9fb2-40a6-ac65-07cdb4f286fd" ma:anchorId="00000000-0000-0000-0000-000000000000" ma:open="false" ma:isKeyword="false">
      <xsd:complexType>
        <xsd:sequence>
          <xsd:element ref="pc:Terms" minOccurs="0" maxOccurs="1"/>
        </xsd:sequence>
      </xsd:complexType>
    </xsd:element>
    <xsd:element name="TaxCatchAll" ma:index="31" nillable="true" ma:displayName="Taxonomy Catch All Column" ma:hidden="true" ma:list="{3f6a9ba5-cf43-4263-9f56-a029298e0666}" ma:internalName="TaxCatchAll" ma:showField="CatchAllData" ma:web="725b9b1f-91c5-4804-815f-3b5f0ffb0426">
      <xsd:complexType>
        <xsd:complexContent>
          <xsd:extension base="dms:MultiChoiceLookup">
            <xsd:sequence>
              <xsd:element name="Value" type="dms:Lookup" maxOccurs="unbounded" minOccurs="0" nillable="true"/>
            </xsd:sequence>
          </xsd:extension>
        </xsd:complexContent>
      </xsd:complexType>
    </xsd:element>
    <xsd:element name="da523fd3740241199a34d402e63771f7" ma:index="33" nillable="true" ma:taxonomy="true" ma:internalName="da523fd3740241199a34d402e63771f7" ma:taxonomyFieldName="Data_x0020_Security_x0020_Classification" ma:displayName="Data Security Classification" ma:default="" ma:fieldId="{da523fd3-7402-4119-9a34-d402e63771f7}" ma:sspId="7ef604a7-ebc4-47af-96e9-7f1ad444f50a" ma:termSetId="191f5913-cb04-4caa-b768-2dce4110a145"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D21E0E-FD7B-4E59-A8CA-EC08FCCD0355}">
  <ds:schemaRefs>
    <ds:schemaRef ds:uri="http://schemas.microsoft.com/office/infopath/2007/PartnerControls"/>
    <ds:schemaRef ds:uri="http://purl.org/dc/dcmitype/"/>
    <ds:schemaRef ds:uri="BB67B8F7-63B1-4DD1-BD7F-43855AE83E4D"/>
    <ds:schemaRef ds:uri="bb67b8f7-63b1-4dd1-bd7f-43855ae83e4d"/>
    <ds:schemaRef ds:uri="http://schemas.microsoft.com/office/2006/metadata/properties"/>
    <ds:schemaRef ds:uri="http://schemas.microsoft.com/sharepoint/v3"/>
    <ds:schemaRef ds:uri="http://purl.org/dc/elements/1.1/"/>
    <ds:schemaRef ds:uri="725b9b1f-91c5-4804-815f-3b5f0ffb0426"/>
    <ds:schemaRef ds:uri="http://schemas.microsoft.com/office/2006/documentManagement/types"/>
    <ds:schemaRef ds:uri="http://schemas.openxmlformats.org/package/2006/metadata/core-properties"/>
    <ds:schemaRef ds:uri="084f7c45-40c1-4552-b9db-b0297b44ff26"/>
    <ds:schemaRef ds:uri="http://www.w3.org/XML/1998/namespace"/>
    <ds:schemaRef ds:uri="http://purl.org/dc/terms/"/>
  </ds:schemaRefs>
</ds:datastoreItem>
</file>

<file path=customXml/itemProps2.xml><?xml version="1.0" encoding="utf-8"?>
<ds:datastoreItem xmlns:ds="http://schemas.openxmlformats.org/officeDocument/2006/customXml" ds:itemID="{73C2E6A0-5FBD-43C8-B1CA-BBCB309C03DA}">
  <ds:schemaRefs>
    <ds:schemaRef ds:uri="http://schemas.microsoft.com/sharepoint/events"/>
  </ds:schemaRefs>
</ds:datastoreItem>
</file>

<file path=customXml/itemProps3.xml><?xml version="1.0" encoding="utf-8"?>
<ds:datastoreItem xmlns:ds="http://schemas.openxmlformats.org/officeDocument/2006/customXml" ds:itemID="{79C1993C-1D95-44BC-AC46-0A52230EE0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B67B8F7-63B1-4DD1-BD7F-43855AE83E4D"/>
    <ds:schemaRef ds:uri="725b9b1f-91c5-4804-815f-3b5f0ffb0426"/>
    <ds:schemaRef ds:uri="bb67b8f7-63b1-4dd1-bd7f-43855ae83e4d"/>
    <ds:schemaRef ds:uri="084f7c45-40c1-4552-b9db-b0297b44ff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9DE023D-F9F7-499C-B544-D9EB24AB06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4752</TotalTime>
  <Words>1224</Words>
  <Application>Microsoft Office PowerPoint</Application>
  <PresentationFormat>On-screen Show (4:3)</PresentationFormat>
  <Paragraphs>225</Paragraphs>
  <Slides>25</Slides>
  <Notes>18</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2_Office Theme</vt:lpstr>
      <vt:lpstr>VA-NC Interstate High Speed Rail Compact Current Projects and Initiatives</vt:lpstr>
      <vt:lpstr>Rail Division Mission</vt:lpstr>
      <vt:lpstr>Piedmont Improvement Program Funding</vt:lpstr>
      <vt:lpstr>Piedmont Improvement Program (PIP)</vt:lpstr>
      <vt:lpstr>Slide 5</vt:lpstr>
      <vt:lpstr>Piedmont Improvement Program – Project Status</vt:lpstr>
      <vt:lpstr>Piedmont Improvement Program</vt:lpstr>
      <vt:lpstr>Piedmont Improvement Program</vt:lpstr>
      <vt:lpstr>Piedmont Improvement Program</vt:lpstr>
      <vt:lpstr>Piedmont Improvement Program</vt:lpstr>
      <vt:lpstr>Freight Rail &amp; Rail Crossing Safety Improvement Fund</vt:lpstr>
      <vt:lpstr>Freight Rail &amp; Rail Crossing Safety Improvement Fund</vt:lpstr>
      <vt:lpstr>Future Freight Challenges</vt:lpstr>
      <vt:lpstr>NC’s Rail Plan – Freight Recommendations</vt:lpstr>
      <vt:lpstr>NC’s Rail Plan – Passenger Recommendations</vt:lpstr>
      <vt:lpstr>Good Stations + Right Location Impact Ridership Building the Bookends of NC By Train Service</vt:lpstr>
      <vt:lpstr>New Marketing Initiatives</vt:lpstr>
      <vt:lpstr>Focus on Rail Safety</vt:lpstr>
      <vt:lpstr>Crossing Improvements have made NC Railroads Safer</vt:lpstr>
      <vt:lpstr>BeRailSafe Initiatives</vt:lpstr>
      <vt:lpstr>TIGER and FASTLANE Grants</vt:lpstr>
      <vt:lpstr>TIGER and FASTLANE Grants</vt:lpstr>
      <vt:lpstr>NCDOT TIGER and FASTLANE Applications</vt:lpstr>
      <vt:lpstr>NCDOT TIGER and FASTLANE Applications</vt:lpstr>
      <vt:lpstr>Thank you. 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 Transportation PowerPoint Template 4x3</dc:title>
  <dc:creator>Taryn Dietrich</dc:creator>
  <cp:lastModifiedBy>wne72245</cp:lastModifiedBy>
  <cp:revision>177</cp:revision>
  <cp:lastPrinted>2015-09-11T17:34:15Z</cp:lastPrinted>
  <dcterms:created xsi:type="dcterms:W3CDTF">2015-07-07T20:02:11Z</dcterms:created>
  <dcterms:modified xsi:type="dcterms:W3CDTF">2016-03-28T13:34:18Z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usiness Content Type">
    <vt:lpwstr>51;#Presentations|42a9a3f5-86e7-4c9d-84c8-583bc2621149</vt:lpwstr>
  </property>
  <property fmtid="{D5CDD505-2E9C-101B-9397-08002B2CF9AE}" pid="3" name="Data Security Classification">
    <vt:lpwstr>48;#Unrestricted|636b637e-5f92-4725-a3a5-7ffa269098d1</vt:lpwstr>
  </property>
  <property fmtid="{D5CDD505-2E9C-101B-9397-08002B2CF9AE}" pid="4" name="ContentTypeId">
    <vt:lpwstr>0x0101009148F5A04DDD49CBA7127AADA5FB792B00AADE34325A8B49CDA8BB4DB53328F21400EE7069B8A6D6C641B3CB665A60392103</vt:lpwstr>
  </property>
  <property fmtid="{D5CDD505-2E9C-101B-9397-08002B2CF9AE}" pid="5" name="Business_x0020_Content_x0020_Type">
    <vt:lpwstr>51;#Presentations|42a9a3f5-86e7-4c9d-84c8-583bc2621149</vt:lpwstr>
  </property>
  <property fmtid="{D5CDD505-2E9C-101B-9397-08002B2CF9AE}" pid="6" name="Data_x0020_Security_x0020_Classification">
    <vt:lpwstr>48;#Unrestricted|636b637e-5f92-4725-a3a5-7ffa269098d1</vt:lpwstr>
  </property>
  <property fmtid="{D5CDD505-2E9C-101B-9397-08002B2CF9AE}" pid="7" name="_dlc_DocIdItemGuid">
    <vt:lpwstr>c974b46a-9c4e-4c03-9af6-bff31cfa2493</vt:lpwstr>
  </property>
</Properties>
</file>