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0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8" autoAdjust="0"/>
    <p:restoredTop sz="94660"/>
  </p:normalViewPr>
  <p:slideViewPr>
    <p:cSldViewPr snapToGrid="0">
      <p:cViewPr varScale="1">
        <p:scale>
          <a:sx n="80" d="100"/>
          <a:sy n="80" d="100"/>
        </p:scale>
        <p:origin x="-90" y="-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069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178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8514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09223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566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47715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3473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9794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185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734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398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623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94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035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50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56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136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FE0AE9-85C5-4407-8AF0-958571FAAF88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53A3F4-6580-4346-B650-80CB572E95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5681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  <p:sldLayoutId id="2147483924" r:id="rId14"/>
    <p:sldLayoutId id="2147483925" r:id="rId15"/>
    <p:sldLayoutId id="2147483926" r:id="rId16"/>
    <p:sldLayoutId id="21474839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Fixing America’s Surface Transportation (FAST) Act </a:t>
            </a:r>
            <a:br>
              <a:rPr lang="en-US" sz="3200" b="1" dirty="0" smtClean="0"/>
            </a:br>
            <a:r>
              <a:rPr lang="en-US" sz="2200" dirty="0" smtClean="0"/>
              <a:t> 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David Ewing, States for Passenger Rail Coalition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84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0097" y="3254594"/>
            <a:ext cx="8599021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3" algn="ctr">
              <a:lnSpc>
                <a:spcPts val="2040"/>
              </a:lnSpc>
            </a:pPr>
            <a:r>
              <a:rPr lang="en-US" sz="2000" dirty="0" smtClean="0">
                <a:solidFill>
                  <a:srgbClr val="0A0A0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NEC</a:t>
            </a:r>
            <a:r>
              <a:rPr lang="en-US" sz="2000" dirty="0" smtClean="0">
                <a:solidFill>
                  <a:srgbClr val="0A0A0A"/>
                </a:solidFill>
                <a:effectLst/>
                <a:ea typeface="Times New Roman" panose="02020603050405020304" pitchFamily="18" charset="0"/>
              </a:rPr>
              <a:t> and National System replace Capital and Operating</a:t>
            </a:r>
            <a:endParaRPr lang="en-US" sz="20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04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3929461"/>
              </p:ext>
            </p:extLst>
          </p:nvPr>
        </p:nvGraphicFramePr>
        <p:xfrm>
          <a:off x="1472622" y="3296848"/>
          <a:ext cx="8851900" cy="1238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3677"/>
                <a:gridCol w="810491"/>
                <a:gridCol w="800100"/>
                <a:gridCol w="852055"/>
                <a:gridCol w="862445"/>
                <a:gridCol w="841664"/>
                <a:gridCol w="1471468"/>
              </a:tblGrid>
              <a:tr h="307975">
                <a:tc gridSpan="7">
                  <a:txBody>
                    <a:bodyPr/>
                    <a:lstStyle/>
                    <a:p>
                      <a:pPr marL="127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panose="020F0502020204030204" pitchFamily="34" charset="0"/>
                        </a:rPr>
                        <a:t>Amtrak</a:t>
                      </a:r>
                      <a:r>
                        <a:rPr lang="en-US" sz="1200" b="1" baseline="0" dirty="0" smtClean="0">
                          <a:effectLst/>
                          <a:latin typeface="Calibri" panose="020F0502020204030204" pitchFamily="34" charset="0"/>
                        </a:rPr>
                        <a:t> Grant Authorized Funding Levels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TOTALS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Northeast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 Corridor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$450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$474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$515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$557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$600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$2,596,000,000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766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National Network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$1.026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$1.085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$1.143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$1.200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$5,454,000,000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617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85097"/>
            <a:ext cx="6096000" cy="12721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2000" dirty="0" smtClean="0">
                <a:solidFill>
                  <a:srgbClr val="0A0A0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Three Programs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CONSOLIDATED RAIL INFRASTRUCTURE AND SAFETY IMPROVEMENTS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1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82883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</a:t>
            </a:r>
            <a:r>
              <a:rPr lang="en-US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GOOD REPAIR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68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6827" y="269033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RESTORATION AND ENHANCEMENT GRANTS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71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2812981"/>
              </p:ext>
            </p:extLst>
          </p:nvPr>
        </p:nvGraphicFramePr>
        <p:xfrm>
          <a:off x="1414868" y="2975895"/>
          <a:ext cx="8851900" cy="1398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9750"/>
                <a:gridCol w="917353"/>
                <a:gridCol w="925033"/>
                <a:gridCol w="914400"/>
                <a:gridCol w="882502"/>
                <a:gridCol w="776178"/>
                <a:gridCol w="1356684"/>
              </a:tblGrid>
              <a:tr h="307975">
                <a:tc gridSpan="7">
                  <a:txBody>
                    <a:bodyPr/>
                    <a:lstStyle/>
                    <a:p>
                      <a:pPr marL="127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Authorized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Funding Levels – Major Programs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TOTALS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6637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Consolidated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Rail Infrastructure and Safety Improvements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$98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$190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$230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$255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$330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$1,103,000,000 b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764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State of Good Repair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$82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$140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$175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$300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$300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 $997,000,000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637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Restoration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 and Enhancement Grants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 $100,000,000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70050" y="3398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413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7800711"/>
              </p:ext>
            </p:extLst>
          </p:nvPr>
        </p:nvGraphicFramePr>
        <p:xfrm>
          <a:off x="3869690" y="3635534"/>
          <a:ext cx="445262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995"/>
                <a:gridCol w="1483995"/>
                <a:gridCol w="1484630"/>
              </a:tblGrid>
              <a:tr h="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Amtrak Grant History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14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15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Amtrak Operating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340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250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Amtrak Capital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$1.050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$1.140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Amtrak Total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$1.390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$1.390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97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9011245"/>
              </p:ext>
            </p:extLst>
          </p:nvPr>
        </p:nvGraphicFramePr>
        <p:xfrm>
          <a:off x="3226391" y="2898775"/>
          <a:ext cx="6406707" cy="25450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515190"/>
                <a:gridCol w="818707"/>
                <a:gridCol w="2105247"/>
                <a:gridCol w="967563"/>
              </a:tblGrid>
              <a:tr h="307975">
                <a:tc gridSpan="4">
                  <a:txBody>
                    <a:bodyPr/>
                    <a:lstStyle/>
                    <a:p>
                      <a:pPr marL="127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FY 2016 Details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Authorized Levels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2016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Appropriated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Levels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2016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Northeast Corridor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$450 m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Operating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$   288.5 </a:t>
                      </a: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766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National Network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$1 b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Capital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$1.101.5 </a:t>
                      </a: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766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Amtrak Grant Total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$1.450 b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Amtrak Grant Total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$1.390.0 </a:t>
                      </a: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637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Consolidated Rail</a:t>
                      </a:r>
                      <a:r>
                        <a:rPr lang="en-US" sz="1200" b="0" baseline="0" dirty="0" smtClean="0">
                          <a:effectLst/>
                          <a:latin typeface="Calibri" panose="020F0502020204030204" pitchFamily="34" charset="0"/>
                        </a:rPr>
                        <a:t> Infrastructure and Safety Improvements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$98 m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gridSpan="2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764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State of</a:t>
                      </a:r>
                      <a:r>
                        <a:rPr lang="en-US" sz="1200" b="0" baseline="0" dirty="0" smtClean="0">
                          <a:effectLst/>
                          <a:latin typeface="Calibri" panose="020F0502020204030204" pitchFamily="34" charset="0"/>
                        </a:rPr>
                        <a:t> Good Repair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$82 m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6370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</a:rPr>
                        <a:t>Restoration and Enhancement Grants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$20 m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98800" y="28987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69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8999004"/>
              </p:ext>
            </p:extLst>
          </p:nvPr>
        </p:nvGraphicFramePr>
        <p:xfrm>
          <a:off x="3127375" y="3635534"/>
          <a:ext cx="593725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995"/>
                <a:gridCol w="1483995"/>
                <a:gridCol w="1484630"/>
                <a:gridCol w="148463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Recent Amtrak Grant History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14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15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16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Operating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340 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250 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288.5 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Capital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$1.050 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$1.140 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$1.101.5 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Amtrak 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$1.390 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$1.390 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$1.390.0 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27375" y="3617754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4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6401088"/>
              </p:ext>
            </p:extLst>
          </p:nvPr>
        </p:nvGraphicFramePr>
        <p:xfrm>
          <a:off x="3125787" y="2468213"/>
          <a:ext cx="5940425" cy="2220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4325"/>
                <a:gridCol w="3086100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FY 17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FAST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SECTIONS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AUTHORIZED LEVEL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cap="all" spc="-25" dirty="0" smtClean="0">
                          <a:effectLst/>
                          <a:latin typeface="Calibri" panose="020F0502020204030204" pitchFamily="34" charset="0"/>
                        </a:rPr>
                        <a:t>Consolidated </a:t>
                      </a:r>
                      <a:r>
                        <a:rPr lang="en-US" sz="1200" b="0" cap="all" spc="-25" dirty="0">
                          <a:effectLst/>
                          <a:latin typeface="Calibri" panose="020F0502020204030204" pitchFamily="34" charset="0"/>
                        </a:rPr>
                        <a:t>RAIL INFRASTRUCTURE AND SAFETY </a:t>
                      </a:r>
                      <a:r>
                        <a:rPr lang="en-US" sz="1200" b="0" cap="all" spc="-25" dirty="0" smtClean="0">
                          <a:effectLst/>
                          <a:latin typeface="Calibri" panose="020F0502020204030204" pitchFamily="34" charset="0"/>
                        </a:rPr>
                        <a:t>IMPROVEMENT</a:t>
                      </a: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190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</a:pPr>
                      <a:r>
                        <a:rPr lang="en-US" sz="1200" b="0" cap="all" spc="-25" dirty="0">
                          <a:effectLst/>
                          <a:latin typeface="Calibri" panose="020F0502020204030204" pitchFamily="34" charset="0"/>
                        </a:rPr>
                        <a:t>FEDERAL-STATE PARTNERSHIP FOR STATE OF GOOD REPAIR </a:t>
                      </a: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140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</a:pPr>
                      <a:r>
                        <a:rPr lang="en-US" sz="1200" b="0" cap="all" spc="-25" dirty="0">
                          <a:effectLst/>
                          <a:latin typeface="Calibri" panose="020F0502020204030204" pitchFamily="34" charset="0"/>
                        </a:rPr>
                        <a:t>RESTORATION AND ENHANCEMENT </a:t>
                      </a:r>
                      <a:r>
                        <a:rPr lang="en-US" sz="1200" b="0" cap="all" spc="-25" dirty="0" smtClean="0">
                          <a:effectLst/>
                          <a:latin typeface="Calibri" panose="020F0502020204030204" pitchFamily="34" charset="0"/>
                        </a:rPr>
                        <a:t>grants </a:t>
                      </a: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  20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Grant Sub 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350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NEC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   474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</a:rPr>
                        <a:t>National Network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$1.026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Amtrak Sub 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$1.500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1.850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11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979390"/>
            <a:ext cx="6096000" cy="2068259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States for Passenger Rail Coalition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state DOT rail divisions and 2 agencies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Virginia and North Carolina members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Safe, efficient intercity passenger rail service within a national passenger rail system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6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88560"/>
            <a:ext cx="6096000" cy="16400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000" dirty="0" smtClean="0">
                <a:solidFill>
                  <a:srgbClr val="1A2A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Math Problem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1A2A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$1.850 Billion Authorized for FY 2017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1.390 Billion Passenger Rail Appropriated Level for FYs 14-16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   460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illion Shortfall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8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16277" y="3244334"/>
            <a:ext cx="14013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1A2A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891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6215" y="3244334"/>
            <a:ext cx="27349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1A2A3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910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2839416"/>
            <a:ext cx="6522027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Fixing America’s Surface Transportation (FAST) Act (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 Act)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 extensions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Signed December 4, 2015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1300 page authorizing legislation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$305 billion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year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16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929985"/>
            <a:ext cx="6096000" cy="3385542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1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Anemic overall funding but offers predictability to state highway and transit programs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consensus on how to fund the core program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dedicated funding for intercity passenger rail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dedicated funds means that rail programs are subject to annual appropriations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93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020555"/>
            <a:ext cx="6096000" cy="2397579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1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Importance</a:t>
            </a:r>
          </a:p>
          <a:p>
            <a:pPr marL="1371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 financial certainty for highway and transit programs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Established a freight program 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a rail title: A first for a federal surface transportation bill</a:t>
            </a:r>
          </a:p>
        </p:txBody>
      </p:sp>
    </p:spTree>
    <p:extLst>
      <p:ext uri="{BB962C8B-B14F-4D97-AF65-F5344CB8AC3E}">
        <p14:creationId xmlns:p14="http://schemas.microsoft.com/office/powerpoint/2010/main" xmlns="" val="40315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9237" y="2368914"/>
            <a:ext cx="6096000" cy="338554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lvl="3" algn="ctr">
              <a:lnSpc>
                <a:spcPct val="107000"/>
              </a:lnSpc>
            </a:pP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Highlights of the Rail Title</a:t>
            </a:r>
          </a:p>
          <a:p>
            <a:pPr lvl="3">
              <a:lnSpc>
                <a:spcPct val="107000"/>
              </a:lnSpc>
            </a:pP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Strengthens the RRIF programs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 a State Supported Route Committee to manage PRIIA Section 209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and historic preservation requirements now the same as highways and transit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Restructured the Amtrak grant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 three new programs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1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827393"/>
            <a:ext cx="6096000" cy="2726900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Section 130 Highway-Rail Grade Crossing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example of the power of dedicated funds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Expanded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Dedicated funding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Formulaic distribution of funds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120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6300393"/>
              </p:ext>
            </p:extLst>
          </p:nvPr>
        </p:nvGraphicFramePr>
        <p:xfrm>
          <a:off x="2241550" y="3158966"/>
          <a:ext cx="7708900" cy="1684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9750"/>
                <a:gridCol w="971550"/>
                <a:gridCol w="914400"/>
                <a:gridCol w="914400"/>
                <a:gridCol w="914400"/>
                <a:gridCol w="914400"/>
              </a:tblGrid>
              <a:tr h="307975">
                <a:tc gridSpan="6">
                  <a:txBody>
                    <a:bodyPr/>
                    <a:lstStyle/>
                    <a:p>
                      <a:pPr marL="127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Section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130 Authorization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 Levels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Fiscal Year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2017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623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Authorization Total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$225 m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$230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$235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$240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$245 m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6235"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North Carolina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$7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$7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$7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$7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$7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62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Virginia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$5 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573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998113"/>
            <a:ext cx="6096000" cy="1891287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3" algn="ctr">
              <a:lnSpc>
                <a:spcPts val="2040"/>
              </a:lnSpc>
            </a:pPr>
            <a:r>
              <a:rPr lang="en-US" sz="2000" dirty="0" smtClean="0">
                <a:solidFill>
                  <a:srgbClr val="0A0A0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Rail Title</a:t>
            </a:r>
          </a:p>
          <a:p>
            <a:pPr marR="0" lvl="3">
              <a:lnSpc>
                <a:spcPts val="2040"/>
              </a:lnSpc>
            </a:pPr>
            <a:endParaRPr lang="en-US" sz="2000" dirty="0" smtClean="0">
              <a:solidFill>
                <a:srgbClr val="0A0A0A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0" lvl="3">
              <a:lnSpc>
                <a:spcPts val="2040"/>
              </a:lnSpc>
            </a:pPr>
            <a:r>
              <a:rPr lang="en-US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$10.4 billion in total rail program funding under the FAST Act are authorized for five years from the General Fund, comprised of $8.2 billion for Amtrak and $2.2 billion for the FRA programs.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9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262</TotalTime>
  <Words>632</Words>
  <Application>Microsoft Office PowerPoint</Application>
  <PresentationFormat>Custom</PresentationFormat>
  <Paragraphs>203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Slice</vt:lpstr>
      <vt:lpstr>Fixing America’s Surface Transportation (FAST) Act      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Fixing America’s Surface Transportation (FAST) Act –</dc:title>
  <dc:creator>David Ewing</dc:creator>
  <cp:lastModifiedBy>wne72245</cp:lastModifiedBy>
  <cp:revision>43</cp:revision>
  <cp:lastPrinted>2016-03-17T18:13:35Z</cp:lastPrinted>
  <dcterms:created xsi:type="dcterms:W3CDTF">2016-03-17T14:39:43Z</dcterms:created>
  <dcterms:modified xsi:type="dcterms:W3CDTF">2016-03-28T13:40:38Z</dcterms:modified>
</cp:coreProperties>
</file>