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1"/>
  </p:notesMasterIdLst>
  <p:handoutMasterIdLst>
    <p:handoutMasterId r:id="rId22"/>
  </p:handoutMasterIdLst>
  <p:sldIdLst>
    <p:sldId id="256" r:id="rId2"/>
    <p:sldId id="302" r:id="rId3"/>
    <p:sldId id="333" r:id="rId4"/>
    <p:sldId id="269" r:id="rId5"/>
    <p:sldId id="338" r:id="rId6"/>
    <p:sldId id="339" r:id="rId7"/>
    <p:sldId id="347" r:id="rId8"/>
    <p:sldId id="348" r:id="rId9"/>
    <p:sldId id="335" r:id="rId10"/>
    <p:sldId id="340" r:id="rId11"/>
    <p:sldId id="336" r:id="rId12"/>
    <p:sldId id="341" r:id="rId13"/>
    <p:sldId id="342" r:id="rId14"/>
    <p:sldId id="334" r:id="rId15"/>
    <p:sldId id="332" r:id="rId16"/>
    <p:sldId id="343" r:id="rId17"/>
    <p:sldId id="344" r:id="rId18"/>
    <p:sldId id="345" r:id="rId19"/>
    <p:sldId id="34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Smith" initials="C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0033CC"/>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265" autoAdjust="0"/>
  </p:normalViewPr>
  <p:slideViewPr>
    <p:cSldViewPr snapToGrid="0">
      <p:cViewPr>
        <p:scale>
          <a:sx n="80" d="100"/>
          <a:sy n="80" d="100"/>
        </p:scale>
        <p:origin x="-72" y="-51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01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2.7323338748044927E-2"/>
          <c:y val="0.19602592275390796"/>
          <c:w val="0.71883804743728008"/>
          <c:h val="0.74027311402600104"/>
        </c:manualLayout>
      </c:layout>
      <c:pie3DChart>
        <c:varyColors val="1"/>
        <c:ser>
          <c:idx val="0"/>
          <c:order val="0"/>
          <c:tx>
            <c:strRef>
              <c:f>Sheet3!$B$1</c:f>
              <c:strCache>
                <c:ptCount val="1"/>
                <c:pt idx="0">
                  <c:v>Amount</c:v>
                </c:pt>
              </c:strCache>
            </c:strRef>
          </c:tx>
          <c:dPt>
            <c:idx val="0"/>
            <c:explosion val="8"/>
          </c:dPt>
          <c:dPt>
            <c:idx val="1"/>
            <c:explosion val="6"/>
          </c:dPt>
          <c:dPt>
            <c:idx val="2"/>
            <c:explosion val="6"/>
          </c:dPt>
          <c:dPt>
            <c:idx val="3"/>
            <c:explosion val="8"/>
          </c:dPt>
          <c:dLbls>
            <c:dLbl>
              <c:idx val="2"/>
              <c:layout>
                <c:manualLayout>
                  <c:x val="5.8074122534734859E-2"/>
                  <c:y val="9.9862180225588296E-3"/>
                </c:manualLayout>
              </c:layout>
              <c:dLblPos val="bestFit"/>
              <c:showVal val="1"/>
            </c:dLbl>
            <c:dLbl>
              <c:idx val="4"/>
              <c:layout>
                <c:manualLayout>
                  <c:x val="-9.2848789255333533E-2"/>
                  <c:y val="-3.9653717313723975E-2"/>
                </c:manualLayout>
              </c:layout>
              <c:dLblPos val="bestFit"/>
              <c:showVal val="1"/>
            </c:dLbl>
            <c:txPr>
              <a:bodyPr/>
              <a:lstStyle/>
              <a:p>
                <a:pPr>
                  <a:defRPr sz="2000" b="1">
                    <a:latin typeface="+mj-lt"/>
                  </a:defRPr>
                </a:pPr>
                <a:endParaRPr lang="en-US"/>
              </a:p>
            </c:txPr>
            <c:dLblPos val="ctr"/>
            <c:showVal val="1"/>
            <c:showLeaderLines val="1"/>
          </c:dLbls>
          <c:cat>
            <c:strRef>
              <c:f>Sheet3!$A$2:$A$6</c:f>
              <c:strCache>
                <c:ptCount val="5"/>
                <c:pt idx="0">
                  <c:v>CPR Bonds</c:v>
                </c:pt>
                <c:pt idx="1">
                  <c:v>Federal Funds</c:v>
                </c:pt>
                <c:pt idx="2">
                  <c:v>Local Funds</c:v>
                </c:pt>
                <c:pt idx="3">
                  <c:v>TTF</c:v>
                </c:pt>
                <c:pt idx="4">
                  <c:v>VTA 2000</c:v>
                </c:pt>
              </c:strCache>
            </c:strRef>
          </c:cat>
          <c:val>
            <c:numRef>
              <c:f>Sheet3!$B$2:$B$6</c:f>
              <c:numCache>
                <c:formatCode>"$"#,##0.0</c:formatCode>
                <c:ptCount val="5"/>
                <c:pt idx="0">
                  <c:v>37.200000000000003</c:v>
                </c:pt>
                <c:pt idx="1">
                  <c:v>49.8</c:v>
                </c:pt>
                <c:pt idx="2">
                  <c:v>0.9</c:v>
                </c:pt>
                <c:pt idx="3">
                  <c:v>97.8</c:v>
                </c:pt>
                <c:pt idx="4">
                  <c:v>2.4</c:v>
                </c:pt>
              </c:numCache>
            </c:numRef>
          </c:val>
        </c:ser>
        <c:dLbls>
          <c:showPercent val="1"/>
        </c:dLbls>
      </c:pie3DChart>
    </c:plotArea>
    <c:legend>
      <c:legendPos val="r"/>
      <c:layout>
        <c:manualLayout>
          <c:xMode val="edge"/>
          <c:yMode val="edge"/>
          <c:x val="0.75103019617732381"/>
          <c:y val="3.9558583641293422E-2"/>
          <c:w val="0.24443940297247543"/>
          <c:h val="0.71871283013580911"/>
        </c:manualLayout>
      </c:layout>
      <c:txPr>
        <a:bodyPr/>
        <a:lstStyle/>
        <a:p>
          <a:pPr>
            <a:defRPr sz="2000">
              <a:latin typeface="+mj-lt"/>
            </a:defRPr>
          </a:pPr>
          <a:endParaRPr lang="en-US"/>
        </a:p>
      </c:txPr>
    </c:legend>
    <c:plotVisOnly val="1"/>
    <c:dispBlanksAs val="zero"/>
  </c:chart>
  <c:externalData r:id="rId1"/>
</c:chartSpace>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42C61-82FA-47D8-A87E-DA891DE37BC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86189D-501D-4C3B-ABBB-ACBC2DDFAB1B}">
      <dgm:prSet custT="1"/>
      <dgm:spPr/>
      <dgm:t>
        <a:bodyPr/>
        <a:lstStyle/>
        <a:p>
          <a:pPr rtl="0"/>
          <a:r>
            <a:rPr lang="en-US" sz="2000" dirty="0" smtClean="0">
              <a:latin typeface="+mn-lt"/>
            </a:rPr>
            <a:t>2004</a:t>
          </a:r>
          <a:endParaRPr lang="en-US" sz="2000" dirty="0">
            <a:latin typeface="+mn-lt"/>
          </a:endParaRPr>
        </a:p>
      </dgm:t>
    </dgm:pt>
    <dgm:pt modelId="{65E337BB-F529-477E-9DBE-DF9742E95447}" type="parTrans" cxnId="{BD4BC0AF-1D5A-43A5-B51E-9292C73ACC47}">
      <dgm:prSet/>
      <dgm:spPr/>
      <dgm:t>
        <a:bodyPr/>
        <a:lstStyle/>
        <a:p>
          <a:endParaRPr lang="en-US" sz="2000">
            <a:latin typeface="+mn-lt"/>
          </a:endParaRPr>
        </a:p>
      </dgm:t>
    </dgm:pt>
    <dgm:pt modelId="{55737C16-8978-4570-A8BD-9A70E25CEE22}" type="sibTrans" cxnId="{BD4BC0AF-1D5A-43A5-B51E-9292C73ACC47}">
      <dgm:prSet/>
      <dgm:spPr/>
      <dgm:t>
        <a:bodyPr/>
        <a:lstStyle/>
        <a:p>
          <a:endParaRPr lang="en-US" sz="2000">
            <a:latin typeface="+mn-lt"/>
          </a:endParaRPr>
        </a:p>
      </dgm:t>
    </dgm:pt>
    <dgm:pt modelId="{427BD089-B0AE-4C16-BB17-9044C369CC0F}">
      <dgm:prSet custT="1"/>
      <dgm:spPr/>
      <dgm:t>
        <a:bodyPr/>
        <a:lstStyle/>
        <a:p>
          <a:pPr rtl="0"/>
          <a:r>
            <a:rPr lang="en-US" sz="2000" dirty="0" smtClean="0">
              <a:latin typeface="+mn-lt"/>
            </a:rPr>
            <a:t>2008</a:t>
          </a:r>
          <a:endParaRPr lang="en-US" sz="2000" dirty="0">
            <a:latin typeface="+mn-lt"/>
          </a:endParaRPr>
        </a:p>
      </dgm:t>
    </dgm:pt>
    <dgm:pt modelId="{24CB2C98-2F2E-4FD2-B47E-91FDD20D9BBE}" type="parTrans" cxnId="{96D21398-96E9-4F82-A198-F023FCFD318F}">
      <dgm:prSet/>
      <dgm:spPr/>
      <dgm:t>
        <a:bodyPr/>
        <a:lstStyle/>
        <a:p>
          <a:endParaRPr lang="en-US" sz="2000">
            <a:latin typeface="+mn-lt"/>
          </a:endParaRPr>
        </a:p>
      </dgm:t>
    </dgm:pt>
    <dgm:pt modelId="{2D005DA0-68F2-4911-B278-E82ABED6847D}" type="sibTrans" cxnId="{96D21398-96E9-4F82-A198-F023FCFD318F}">
      <dgm:prSet/>
      <dgm:spPr/>
      <dgm:t>
        <a:bodyPr/>
        <a:lstStyle/>
        <a:p>
          <a:endParaRPr lang="en-US" sz="2000">
            <a:latin typeface="+mn-lt"/>
          </a:endParaRPr>
        </a:p>
      </dgm:t>
    </dgm:pt>
    <dgm:pt modelId="{9D7DA99D-0BAF-4E31-A1AD-8F629ACB34C7}">
      <dgm:prSet custT="1"/>
      <dgm:spPr/>
      <dgm:t>
        <a:bodyPr/>
        <a:lstStyle/>
        <a:p>
          <a:pPr rtl="0"/>
          <a:r>
            <a:rPr lang="en-US" sz="2000" dirty="0" smtClean="0">
              <a:latin typeface="+mn-lt"/>
            </a:rPr>
            <a:t>2008</a:t>
          </a:r>
          <a:endParaRPr lang="en-US" sz="2000" dirty="0">
            <a:latin typeface="+mn-lt"/>
          </a:endParaRPr>
        </a:p>
      </dgm:t>
    </dgm:pt>
    <dgm:pt modelId="{F6551C8F-74B9-43E1-BA20-B123AE027C6C}" type="parTrans" cxnId="{B611DBE5-7506-43C4-AAD5-E153880D5FD2}">
      <dgm:prSet/>
      <dgm:spPr/>
      <dgm:t>
        <a:bodyPr/>
        <a:lstStyle/>
        <a:p>
          <a:endParaRPr lang="en-US" sz="2000">
            <a:latin typeface="+mn-lt"/>
          </a:endParaRPr>
        </a:p>
      </dgm:t>
    </dgm:pt>
    <dgm:pt modelId="{FEB08A9B-E0E0-4122-917D-DE5D14A338BB}" type="sibTrans" cxnId="{B611DBE5-7506-43C4-AAD5-E153880D5FD2}">
      <dgm:prSet/>
      <dgm:spPr/>
      <dgm:t>
        <a:bodyPr/>
        <a:lstStyle/>
        <a:p>
          <a:endParaRPr lang="en-US" sz="2000">
            <a:latin typeface="+mn-lt"/>
          </a:endParaRPr>
        </a:p>
      </dgm:t>
    </dgm:pt>
    <dgm:pt modelId="{C333E7AC-E8B6-4E18-B331-4DCCA6FBC755}">
      <dgm:prSet custT="1"/>
      <dgm:spPr/>
      <dgm:t>
        <a:bodyPr/>
        <a:lstStyle/>
        <a:p>
          <a:pPr rtl="0"/>
          <a:r>
            <a:rPr lang="en-US" sz="2000" dirty="0" smtClean="0">
              <a:latin typeface="+mn-lt"/>
            </a:rPr>
            <a:t>2009</a:t>
          </a:r>
          <a:endParaRPr lang="en-US" sz="2000" dirty="0">
            <a:latin typeface="+mn-lt"/>
          </a:endParaRPr>
        </a:p>
      </dgm:t>
    </dgm:pt>
    <dgm:pt modelId="{FD59132A-DB18-4C0A-815D-A6E019B2B0D2}" type="parTrans" cxnId="{D4554C5A-571E-4F0B-8EA4-FED0B6AA82C7}">
      <dgm:prSet/>
      <dgm:spPr/>
      <dgm:t>
        <a:bodyPr/>
        <a:lstStyle/>
        <a:p>
          <a:endParaRPr lang="en-US" sz="2000">
            <a:latin typeface="+mn-lt"/>
          </a:endParaRPr>
        </a:p>
      </dgm:t>
    </dgm:pt>
    <dgm:pt modelId="{8D6573BE-5BFD-473F-AD27-E9391D191E48}" type="sibTrans" cxnId="{D4554C5A-571E-4F0B-8EA4-FED0B6AA82C7}">
      <dgm:prSet/>
      <dgm:spPr/>
      <dgm:t>
        <a:bodyPr/>
        <a:lstStyle/>
        <a:p>
          <a:endParaRPr lang="en-US" sz="2000">
            <a:latin typeface="+mn-lt"/>
          </a:endParaRPr>
        </a:p>
      </dgm:t>
    </dgm:pt>
    <dgm:pt modelId="{C19E824F-82A6-439F-9EA5-E6DE6F87B06D}">
      <dgm:prSet custT="1"/>
      <dgm:spPr/>
      <dgm:t>
        <a:bodyPr/>
        <a:lstStyle/>
        <a:p>
          <a:pPr rtl="0"/>
          <a:r>
            <a:rPr lang="en-US" sz="2000" dirty="0" smtClean="0">
              <a:latin typeface="+mn-lt"/>
            </a:rPr>
            <a:t>2013</a:t>
          </a:r>
          <a:endParaRPr lang="en-US" sz="2000" dirty="0">
            <a:latin typeface="+mn-lt"/>
          </a:endParaRPr>
        </a:p>
      </dgm:t>
    </dgm:pt>
    <dgm:pt modelId="{68F7C739-069E-4EFB-BF66-6D9EAB8016A6}" type="parTrans" cxnId="{C5754A98-E1B7-44EA-8BEC-1778A1BE2E04}">
      <dgm:prSet/>
      <dgm:spPr/>
      <dgm:t>
        <a:bodyPr/>
        <a:lstStyle/>
        <a:p>
          <a:endParaRPr lang="en-US" sz="2000">
            <a:latin typeface="+mn-lt"/>
          </a:endParaRPr>
        </a:p>
      </dgm:t>
    </dgm:pt>
    <dgm:pt modelId="{1AC073E0-137B-43A1-B0B0-9CC7B84DBBB6}" type="sibTrans" cxnId="{C5754A98-E1B7-44EA-8BEC-1778A1BE2E04}">
      <dgm:prSet/>
      <dgm:spPr/>
      <dgm:t>
        <a:bodyPr/>
        <a:lstStyle/>
        <a:p>
          <a:endParaRPr lang="en-US" sz="2000">
            <a:latin typeface="+mn-lt"/>
          </a:endParaRPr>
        </a:p>
      </dgm:t>
    </dgm:pt>
    <dgm:pt modelId="{D6667B40-5E58-4566-8F99-9D24D27B0D74}">
      <dgm:prSet custT="1"/>
      <dgm:spPr/>
      <dgm:t>
        <a:bodyPr/>
        <a:lstStyle/>
        <a:p>
          <a:pPr rtl="0"/>
          <a:r>
            <a:rPr lang="en-US" sz="2000" dirty="0" smtClean="0">
              <a:latin typeface="+mn-lt"/>
            </a:rPr>
            <a:t>State Rail Plan re-initiated on a 4 year cycle</a:t>
          </a:r>
          <a:endParaRPr lang="en-US" sz="2000" dirty="0">
            <a:latin typeface="+mn-lt"/>
          </a:endParaRPr>
        </a:p>
      </dgm:t>
    </dgm:pt>
    <dgm:pt modelId="{774656D8-9D37-4D46-ABF8-8F6B71DE164A}" type="parTrans" cxnId="{FEEBDF2B-4F5E-4588-8547-B2E1811DB162}">
      <dgm:prSet/>
      <dgm:spPr/>
      <dgm:t>
        <a:bodyPr/>
        <a:lstStyle/>
        <a:p>
          <a:endParaRPr lang="en-US">
            <a:latin typeface="+mn-lt"/>
          </a:endParaRPr>
        </a:p>
      </dgm:t>
    </dgm:pt>
    <dgm:pt modelId="{82ACC6BC-D05E-4D31-BF9B-16009E70CCAE}" type="sibTrans" cxnId="{FEEBDF2B-4F5E-4588-8547-B2E1811DB162}">
      <dgm:prSet/>
      <dgm:spPr/>
      <dgm:t>
        <a:bodyPr/>
        <a:lstStyle/>
        <a:p>
          <a:endParaRPr lang="en-US">
            <a:latin typeface="+mn-lt"/>
          </a:endParaRPr>
        </a:p>
      </dgm:t>
    </dgm:pt>
    <dgm:pt modelId="{5C3729EA-0C9E-4DF7-9569-DF8E76CDEE75}">
      <dgm:prSet custT="1"/>
      <dgm:spPr/>
      <dgm:t>
        <a:bodyPr/>
        <a:lstStyle/>
        <a:p>
          <a:pPr rtl="0"/>
          <a:r>
            <a:rPr lang="en-US" sz="2000" dirty="0" smtClean="0">
              <a:latin typeface="+mn-lt"/>
            </a:rPr>
            <a:t>State Rail Plan under PRIIA guidelines</a:t>
          </a:r>
          <a:endParaRPr lang="en-US" sz="2000" dirty="0">
            <a:latin typeface="+mn-lt"/>
          </a:endParaRPr>
        </a:p>
      </dgm:t>
    </dgm:pt>
    <dgm:pt modelId="{B4342DBC-1A30-447F-ADC8-FE212840B047}" type="parTrans" cxnId="{46273713-171D-4CA7-810D-6A782A7B3D24}">
      <dgm:prSet/>
      <dgm:spPr/>
      <dgm:t>
        <a:bodyPr/>
        <a:lstStyle/>
        <a:p>
          <a:endParaRPr lang="en-US">
            <a:latin typeface="+mn-lt"/>
          </a:endParaRPr>
        </a:p>
      </dgm:t>
    </dgm:pt>
    <dgm:pt modelId="{566016C1-CA9E-450D-9BCC-8220F29B9119}" type="sibTrans" cxnId="{46273713-171D-4CA7-810D-6A782A7B3D24}">
      <dgm:prSet/>
      <dgm:spPr/>
      <dgm:t>
        <a:bodyPr/>
        <a:lstStyle/>
        <a:p>
          <a:endParaRPr lang="en-US">
            <a:latin typeface="+mn-lt"/>
          </a:endParaRPr>
        </a:p>
      </dgm:t>
    </dgm:pt>
    <dgm:pt modelId="{618BC078-FFB9-49A1-8C94-162974F286EF}">
      <dgm:prSet custT="1"/>
      <dgm:spPr/>
      <dgm:t>
        <a:bodyPr/>
        <a:lstStyle/>
        <a:p>
          <a:pPr rtl="0"/>
          <a:r>
            <a:rPr lang="en-US" sz="2000" dirty="0" smtClean="0">
              <a:latin typeface="+mn-lt"/>
            </a:rPr>
            <a:t>Rail Resource Allocation Plan - added feature</a:t>
          </a:r>
          <a:endParaRPr lang="en-US" sz="2000" dirty="0">
            <a:latin typeface="+mn-lt"/>
          </a:endParaRPr>
        </a:p>
      </dgm:t>
    </dgm:pt>
    <dgm:pt modelId="{4C8E97B6-48BC-4685-B648-53A48C7A9828}" type="parTrans" cxnId="{14726DEF-2C26-4C20-9CE7-5B621C611EFC}">
      <dgm:prSet/>
      <dgm:spPr/>
      <dgm:t>
        <a:bodyPr/>
        <a:lstStyle/>
        <a:p>
          <a:endParaRPr lang="en-US">
            <a:latin typeface="+mn-lt"/>
          </a:endParaRPr>
        </a:p>
      </dgm:t>
    </dgm:pt>
    <dgm:pt modelId="{8CBC9978-5D6D-495C-BEA9-FA1072969BB2}" type="sibTrans" cxnId="{14726DEF-2C26-4C20-9CE7-5B621C611EFC}">
      <dgm:prSet/>
      <dgm:spPr/>
      <dgm:t>
        <a:bodyPr/>
        <a:lstStyle/>
        <a:p>
          <a:endParaRPr lang="en-US">
            <a:latin typeface="+mn-lt"/>
          </a:endParaRPr>
        </a:p>
      </dgm:t>
    </dgm:pt>
    <dgm:pt modelId="{3BEDFB79-A5F5-468A-BDCE-FECA384B24EA}">
      <dgm:prSet custT="1"/>
      <dgm:spPr/>
      <dgm:t>
        <a:bodyPr/>
        <a:lstStyle/>
        <a:p>
          <a:pPr rtl="0"/>
          <a:r>
            <a:rPr lang="en-US" sz="2000" dirty="0" smtClean="0">
              <a:latin typeface="+mn-lt"/>
            </a:rPr>
            <a:t>Technical Update – to meet 49 CFR 26615</a:t>
          </a:r>
          <a:endParaRPr lang="en-US" sz="2000" dirty="0">
            <a:latin typeface="+mn-lt"/>
          </a:endParaRPr>
        </a:p>
      </dgm:t>
    </dgm:pt>
    <dgm:pt modelId="{C796F870-F684-49E1-8767-5376DB0D3CE6}" type="parTrans" cxnId="{6A782E49-8CDB-4175-AD09-6FA1B9EF8475}">
      <dgm:prSet/>
      <dgm:spPr/>
      <dgm:t>
        <a:bodyPr/>
        <a:lstStyle/>
        <a:p>
          <a:endParaRPr lang="en-US">
            <a:latin typeface="+mn-lt"/>
          </a:endParaRPr>
        </a:p>
      </dgm:t>
    </dgm:pt>
    <dgm:pt modelId="{084C5E68-62EE-449B-9807-50AABEBAA80D}" type="sibTrans" cxnId="{6A782E49-8CDB-4175-AD09-6FA1B9EF8475}">
      <dgm:prSet/>
      <dgm:spPr/>
      <dgm:t>
        <a:bodyPr/>
        <a:lstStyle/>
        <a:p>
          <a:endParaRPr lang="en-US">
            <a:latin typeface="+mn-lt"/>
          </a:endParaRPr>
        </a:p>
      </dgm:t>
    </dgm:pt>
    <dgm:pt modelId="{7ACA242B-148B-45CD-A221-1C5A25F3575A}">
      <dgm:prSet custT="1"/>
      <dgm:spPr/>
      <dgm:t>
        <a:bodyPr/>
        <a:lstStyle/>
        <a:p>
          <a:pPr rtl="0"/>
          <a:r>
            <a:rPr lang="en-US" sz="2000" dirty="0" smtClean="0">
              <a:latin typeface="+mn-lt"/>
            </a:rPr>
            <a:t>State Rail Plan and Resource Allocation Plan Update 2013</a:t>
          </a:r>
          <a:endParaRPr lang="en-US" sz="2000" dirty="0">
            <a:latin typeface="+mn-lt"/>
          </a:endParaRPr>
        </a:p>
      </dgm:t>
    </dgm:pt>
    <dgm:pt modelId="{A77087BA-F574-4954-8E42-0204D862BF87}" type="parTrans" cxnId="{69DEE3D6-A4DD-4210-814B-F74221216AE4}">
      <dgm:prSet/>
      <dgm:spPr/>
      <dgm:t>
        <a:bodyPr/>
        <a:lstStyle/>
        <a:p>
          <a:endParaRPr lang="en-US">
            <a:latin typeface="+mn-lt"/>
          </a:endParaRPr>
        </a:p>
      </dgm:t>
    </dgm:pt>
    <dgm:pt modelId="{833472EB-1B7B-4927-BA25-71797BA5743F}" type="sibTrans" cxnId="{69DEE3D6-A4DD-4210-814B-F74221216AE4}">
      <dgm:prSet/>
      <dgm:spPr/>
      <dgm:t>
        <a:bodyPr/>
        <a:lstStyle/>
        <a:p>
          <a:endParaRPr lang="en-US">
            <a:latin typeface="+mn-lt"/>
          </a:endParaRPr>
        </a:p>
      </dgm:t>
    </dgm:pt>
    <dgm:pt modelId="{7E62E06B-A1E4-4862-9056-5E51CBE3554D}">
      <dgm:prSet custT="1"/>
      <dgm:spPr/>
      <dgm:t>
        <a:bodyPr/>
        <a:lstStyle/>
        <a:p>
          <a:pPr rtl="0"/>
          <a:r>
            <a:rPr lang="en-US" sz="2000" dirty="0" smtClean="0">
              <a:solidFill>
                <a:schemeClr val="bg1"/>
              </a:solidFill>
              <a:latin typeface="+mn-lt"/>
            </a:rPr>
            <a:t>2016</a:t>
          </a:r>
          <a:endParaRPr lang="en-US" sz="2000" dirty="0">
            <a:solidFill>
              <a:schemeClr val="bg1"/>
            </a:solidFill>
            <a:latin typeface="+mn-lt"/>
          </a:endParaRPr>
        </a:p>
      </dgm:t>
    </dgm:pt>
    <dgm:pt modelId="{423E374E-989E-4B1D-AC67-B1C0EE5FF252}" type="parTrans" cxnId="{3641B66F-C94C-42C3-A139-4338D1C9C000}">
      <dgm:prSet/>
      <dgm:spPr/>
      <dgm:t>
        <a:bodyPr/>
        <a:lstStyle/>
        <a:p>
          <a:endParaRPr lang="en-US">
            <a:latin typeface="+mn-lt"/>
          </a:endParaRPr>
        </a:p>
      </dgm:t>
    </dgm:pt>
    <dgm:pt modelId="{8981F198-D804-43CF-BAFE-825E4F4CAF92}" type="sibTrans" cxnId="{3641B66F-C94C-42C3-A139-4338D1C9C000}">
      <dgm:prSet/>
      <dgm:spPr/>
      <dgm:t>
        <a:bodyPr/>
        <a:lstStyle/>
        <a:p>
          <a:endParaRPr lang="en-US">
            <a:latin typeface="+mn-lt"/>
          </a:endParaRPr>
        </a:p>
      </dgm:t>
    </dgm:pt>
    <dgm:pt modelId="{26BA0EC8-FBB9-4949-AED2-5D62D68BA02C}">
      <dgm:prSet custT="1"/>
      <dgm:spPr/>
      <dgm:t>
        <a:bodyPr/>
        <a:lstStyle/>
        <a:p>
          <a:pPr rtl="0"/>
          <a:r>
            <a:rPr lang="en-US" sz="2000" dirty="0" smtClean="0">
              <a:solidFill>
                <a:schemeClr val="tx1"/>
              </a:solidFill>
              <a:latin typeface="+mn-lt"/>
            </a:rPr>
            <a:t>State Rail Plan update planned</a:t>
          </a:r>
          <a:endParaRPr lang="en-US" sz="2000" dirty="0">
            <a:solidFill>
              <a:schemeClr val="tx1"/>
            </a:solidFill>
            <a:latin typeface="+mn-lt"/>
          </a:endParaRPr>
        </a:p>
      </dgm:t>
    </dgm:pt>
    <dgm:pt modelId="{B7DD8A99-5C49-4796-9F34-8203F86B7050}" type="parTrans" cxnId="{4382D244-6880-4E1F-9378-39D9BC12BBAA}">
      <dgm:prSet/>
      <dgm:spPr/>
      <dgm:t>
        <a:bodyPr/>
        <a:lstStyle/>
        <a:p>
          <a:endParaRPr lang="en-US">
            <a:latin typeface="+mn-lt"/>
          </a:endParaRPr>
        </a:p>
      </dgm:t>
    </dgm:pt>
    <dgm:pt modelId="{FAEC74A1-0C04-406F-BA52-234704FA0A01}" type="sibTrans" cxnId="{4382D244-6880-4E1F-9378-39D9BC12BBAA}">
      <dgm:prSet/>
      <dgm:spPr/>
      <dgm:t>
        <a:bodyPr/>
        <a:lstStyle/>
        <a:p>
          <a:endParaRPr lang="en-US">
            <a:latin typeface="+mn-lt"/>
          </a:endParaRPr>
        </a:p>
      </dgm:t>
    </dgm:pt>
    <dgm:pt modelId="{61008080-3F81-496C-8E11-CB192EE0197A}" type="pres">
      <dgm:prSet presAssocID="{84E42C61-82FA-47D8-A87E-DA891DE37BC1}" presName="Name0" presStyleCnt="0">
        <dgm:presLayoutVars>
          <dgm:dir/>
          <dgm:animLvl val="lvl"/>
          <dgm:resizeHandles val="exact"/>
        </dgm:presLayoutVars>
      </dgm:prSet>
      <dgm:spPr/>
      <dgm:t>
        <a:bodyPr/>
        <a:lstStyle/>
        <a:p>
          <a:endParaRPr lang="en-US"/>
        </a:p>
      </dgm:t>
    </dgm:pt>
    <dgm:pt modelId="{165A3859-B012-462E-A494-9E820579B528}" type="pres">
      <dgm:prSet presAssocID="{4986189D-501D-4C3B-ABBB-ACBC2DDFAB1B}" presName="linNode" presStyleCnt="0"/>
      <dgm:spPr/>
    </dgm:pt>
    <dgm:pt modelId="{2BD16C3F-840D-4EC0-9D6A-6B71848E869A}" type="pres">
      <dgm:prSet presAssocID="{4986189D-501D-4C3B-ABBB-ACBC2DDFAB1B}" presName="parentText" presStyleLbl="node1" presStyleIdx="0" presStyleCnt="6" custScaleX="38889">
        <dgm:presLayoutVars>
          <dgm:chMax val="1"/>
          <dgm:bulletEnabled val="1"/>
        </dgm:presLayoutVars>
      </dgm:prSet>
      <dgm:spPr/>
      <dgm:t>
        <a:bodyPr/>
        <a:lstStyle/>
        <a:p>
          <a:endParaRPr lang="en-US"/>
        </a:p>
      </dgm:t>
    </dgm:pt>
    <dgm:pt modelId="{84661D77-697F-4936-AB42-E22CD0165863}" type="pres">
      <dgm:prSet presAssocID="{4986189D-501D-4C3B-ABBB-ACBC2DDFAB1B}" presName="descendantText" presStyleLbl="alignAccFollowNode1" presStyleIdx="0" presStyleCnt="6">
        <dgm:presLayoutVars>
          <dgm:bulletEnabled val="1"/>
        </dgm:presLayoutVars>
      </dgm:prSet>
      <dgm:spPr/>
      <dgm:t>
        <a:bodyPr/>
        <a:lstStyle/>
        <a:p>
          <a:endParaRPr lang="en-US"/>
        </a:p>
      </dgm:t>
    </dgm:pt>
    <dgm:pt modelId="{BE7CC442-9118-48A8-BD64-5F4D471567FD}" type="pres">
      <dgm:prSet presAssocID="{55737C16-8978-4570-A8BD-9A70E25CEE22}" presName="sp" presStyleCnt="0"/>
      <dgm:spPr/>
    </dgm:pt>
    <dgm:pt modelId="{DBA49A6E-7426-4DCB-BC0D-BD478750D925}" type="pres">
      <dgm:prSet presAssocID="{427BD089-B0AE-4C16-BB17-9044C369CC0F}" presName="linNode" presStyleCnt="0"/>
      <dgm:spPr/>
    </dgm:pt>
    <dgm:pt modelId="{36E34A10-351F-4981-934F-1411D9905BEA}" type="pres">
      <dgm:prSet presAssocID="{427BD089-B0AE-4C16-BB17-9044C369CC0F}" presName="parentText" presStyleLbl="node1" presStyleIdx="1" presStyleCnt="6" custScaleX="38889">
        <dgm:presLayoutVars>
          <dgm:chMax val="1"/>
          <dgm:bulletEnabled val="1"/>
        </dgm:presLayoutVars>
      </dgm:prSet>
      <dgm:spPr/>
      <dgm:t>
        <a:bodyPr/>
        <a:lstStyle/>
        <a:p>
          <a:endParaRPr lang="en-US"/>
        </a:p>
      </dgm:t>
    </dgm:pt>
    <dgm:pt modelId="{5F4FDB2D-87DD-4EE9-9BEE-D7538661407F}" type="pres">
      <dgm:prSet presAssocID="{427BD089-B0AE-4C16-BB17-9044C369CC0F}" presName="descendantText" presStyleLbl="alignAccFollowNode1" presStyleIdx="1" presStyleCnt="6">
        <dgm:presLayoutVars>
          <dgm:bulletEnabled val="1"/>
        </dgm:presLayoutVars>
      </dgm:prSet>
      <dgm:spPr/>
      <dgm:t>
        <a:bodyPr/>
        <a:lstStyle/>
        <a:p>
          <a:endParaRPr lang="en-US"/>
        </a:p>
      </dgm:t>
    </dgm:pt>
    <dgm:pt modelId="{94845CC2-1DAD-4CA1-8797-0A5A30C13449}" type="pres">
      <dgm:prSet presAssocID="{2D005DA0-68F2-4911-B278-E82ABED6847D}" presName="sp" presStyleCnt="0"/>
      <dgm:spPr/>
    </dgm:pt>
    <dgm:pt modelId="{444843BD-C994-4FE0-936D-8F6DD11B8850}" type="pres">
      <dgm:prSet presAssocID="{9D7DA99D-0BAF-4E31-A1AD-8F629ACB34C7}" presName="linNode" presStyleCnt="0"/>
      <dgm:spPr/>
    </dgm:pt>
    <dgm:pt modelId="{A1F66305-B7AF-4C0C-B400-93770CEAD8FE}" type="pres">
      <dgm:prSet presAssocID="{9D7DA99D-0BAF-4E31-A1AD-8F629ACB34C7}" presName="parentText" presStyleLbl="node1" presStyleIdx="2" presStyleCnt="6" custScaleX="38889">
        <dgm:presLayoutVars>
          <dgm:chMax val="1"/>
          <dgm:bulletEnabled val="1"/>
        </dgm:presLayoutVars>
      </dgm:prSet>
      <dgm:spPr/>
      <dgm:t>
        <a:bodyPr/>
        <a:lstStyle/>
        <a:p>
          <a:endParaRPr lang="en-US"/>
        </a:p>
      </dgm:t>
    </dgm:pt>
    <dgm:pt modelId="{2FCC7B7E-8677-49B2-90E2-E2530B79CBCD}" type="pres">
      <dgm:prSet presAssocID="{9D7DA99D-0BAF-4E31-A1AD-8F629ACB34C7}" presName="descendantText" presStyleLbl="alignAccFollowNode1" presStyleIdx="2" presStyleCnt="6">
        <dgm:presLayoutVars>
          <dgm:bulletEnabled val="1"/>
        </dgm:presLayoutVars>
      </dgm:prSet>
      <dgm:spPr/>
      <dgm:t>
        <a:bodyPr/>
        <a:lstStyle/>
        <a:p>
          <a:endParaRPr lang="en-US"/>
        </a:p>
      </dgm:t>
    </dgm:pt>
    <dgm:pt modelId="{EFBB7209-7ACA-40AC-98C1-144A49A23857}" type="pres">
      <dgm:prSet presAssocID="{FEB08A9B-E0E0-4122-917D-DE5D14A338BB}" presName="sp" presStyleCnt="0"/>
      <dgm:spPr/>
    </dgm:pt>
    <dgm:pt modelId="{6A364660-5CC4-4D01-A858-D2E3D0E14F56}" type="pres">
      <dgm:prSet presAssocID="{C333E7AC-E8B6-4E18-B331-4DCCA6FBC755}" presName="linNode" presStyleCnt="0"/>
      <dgm:spPr/>
    </dgm:pt>
    <dgm:pt modelId="{29C896B5-288B-4807-9514-656997404B8F}" type="pres">
      <dgm:prSet presAssocID="{C333E7AC-E8B6-4E18-B331-4DCCA6FBC755}" presName="parentText" presStyleLbl="node1" presStyleIdx="3" presStyleCnt="6" custScaleX="38889">
        <dgm:presLayoutVars>
          <dgm:chMax val="1"/>
          <dgm:bulletEnabled val="1"/>
        </dgm:presLayoutVars>
      </dgm:prSet>
      <dgm:spPr/>
      <dgm:t>
        <a:bodyPr/>
        <a:lstStyle/>
        <a:p>
          <a:endParaRPr lang="en-US"/>
        </a:p>
      </dgm:t>
    </dgm:pt>
    <dgm:pt modelId="{03A1A310-19A8-4EDD-AFEB-03A301B8CC5A}" type="pres">
      <dgm:prSet presAssocID="{C333E7AC-E8B6-4E18-B331-4DCCA6FBC755}" presName="descendantText" presStyleLbl="alignAccFollowNode1" presStyleIdx="3" presStyleCnt="6">
        <dgm:presLayoutVars>
          <dgm:bulletEnabled val="1"/>
        </dgm:presLayoutVars>
      </dgm:prSet>
      <dgm:spPr/>
      <dgm:t>
        <a:bodyPr/>
        <a:lstStyle/>
        <a:p>
          <a:endParaRPr lang="en-US"/>
        </a:p>
      </dgm:t>
    </dgm:pt>
    <dgm:pt modelId="{392565C1-EB92-41B7-A41F-D9B0E6E6B8AF}" type="pres">
      <dgm:prSet presAssocID="{8D6573BE-5BFD-473F-AD27-E9391D191E48}" presName="sp" presStyleCnt="0"/>
      <dgm:spPr/>
    </dgm:pt>
    <dgm:pt modelId="{11E72DA0-8DC7-45AF-AD78-8EE02446348B}" type="pres">
      <dgm:prSet presAssocID="{C19E824F-82A6-439F-9EA5-E6DE6F87B06D}" presName="linNode" presStyleCnt="0"/>
      <dgm:spPr/>
    </dgm:pt>
    <dgm:pt modelId="{64D4AAD9-C281-402A-91F4-C1E452FC3EEE}" type="pres">
      <dgm:prSet presAssocID="{C19E824F-82A6-439F-9EA5-E6DE6F87B06D}" presName="parentText" presStyleLbl="node1" presStyleIdx="4" presStyleCnt="6" custScaleX="38889">
        <dgm:presLayoutVars>
          <dgm:chMax val="1"/>
          <dgm:bulletEnabled val="1"/>
        </dgm:presLayoutVars>
      </dgm:prSet>
      <dgm:spPr/>
      <dgm:t>
        <a:bodyPr/>
        <a:lstStyle/>
        <a:p>
          <a:endParaRPr lang="en-US"/>
        </a:p>
      </dgm:t>
    </dgm:pt>
    <dgm:pt modelId="{A4EF66C2-57BE-4570-A6DA-3AF66F1A867B}" type="pres">
      <dgm:prSet presAssocID="{C19E824F-82A6-439F-9EA5-E6DE6F87B06D}" presName="descendantText" presStyleLbl="alignAccFollowNode1" presStyleIdx="4" presStyleCnt="6">
        <dgm:presLayoutVars>
          <dgm:bulletEnabled val="1"/>
        </dgm:presLayoutVars>
      </dgm:prSet>
      <dgm:spPr/>
      <dgm:t>
        <a:bodyPr/>
        <a:lstStyle/>
        <a:p>
          <a:endParaRPr lang="en-US"/>
        </a:p>
      </dgm:t>
    </dgm:pt>
    <dgm:pt modelId="{BD95E1FD-E0FE-4429-85BC-B298251E509A}" type="pres">
      <dgm:prSet presAssocID="{1AC073E0-137B-43A1-B0B0-9CC7B84DBBB6}" presName="sp" presStyleCnt="0"/>
      <dgm:spPr/>
    </dgm:pt>
    <dgm:pt modelId="{5BAAF50A-5489-402C-88CE-190FB7954AC6}" type="pres">
      <dgm:prSet presAssocID="{7E62E06B-A1E4-4862-9056-5E51CBE3554D}" presName="linNode" presStyleCnt="0"/>
      <dgm:spPr/>
    </dgm:pt>
    <dgm:pt modelId="{22FF97A1-2F6C-44CD-BBE9-24162BF9066A}" type="pres">
      <dgm:prSet presAssocID="{7E62E06B-A1E4-4862-9056-5E51CBE3554D}" presName="parentText" presStyleLbl="node1" presStyleIdx="5" presStyleCnt="6" custScaleX="38889">
        <dgm:presLayoutVars>
          <dgm:chMax val="1"/>
          <dgm:bulletEnabled val="1"/>
        </dgm:presLayoutVars>
      </dgm:prSet>
      <dgm:spPr/>
      <dgm:t>
        <a:bodyPr/>
        <a:lstStyle/>
        <a:p>
          <a:endParaRPr lang="en-US"/>
        </a:p>
      </dgm:t>
    </dgm:pt>
    <dgm:pt modelId="{6A3B2800-0E62-42EE-B850-6C459F2D8143}" type="pres">
      <dgm:prSet presAssocID="{7E62E06B-A1E4-4862-9056-5E51CBE3554D}" presName="descendantText" presStyleLbl="alignAccFollowNode1" presStyleIdx="5" presStyleCnt="6">
        <dgm:presLayoutVars>
          <dgm:bulletEnabled val="1"/>
        </dgm:presLayoutVars>
      </dgm:prSet>
      <dgm:spPr/>
      <dgm:t>
        <a:bodyPr/>
        <a:lstStyle/>
        <a:p>
          <a:endParaRPr lang="en-US"/>
        </a:p>
      </dgm:t>
    </dgm:pt>
  </dgm:ptLst>
  <dgm:cxnLst>
    <dgm:cxn modelId="{F2F2CEB4-E2A5-4CF7-8FE1-1CB41C45E48B}" type="presOf" srcId="{3BEDFB79-A5F5-468A-BDCE-FECA384B24EA}" destId="{03A1A310-19A8-4EDD-AFEB-03A301B8CC5A}" srcOrd="0" destOrd="0" presId="urn:microsoft.com/office/officeart/2005/8/layout/vList5"/>
    <dgm:cxn modelId="{52E2CFF2-A4FA-4A31-92ED-B96329178E5A}" type="presOf" srcId="{C19E824F-82A6-439F-9EA5-E6DE6F87B06D}" destId="{64D4AAD9-C281-402A-91F4-C1E452FC3EEE}" srcOrd="0" destOrd="0" presId="urn:microsoft.com/office/officeart/2005/8/layout/vList5"/>
    <dgm:cxn modelId="{E327BE27-5449-42F7-B283-92E1EE3CA09A}" type="presOf" srcId="{C333E7AC-E8B6-4E18-B331-4DCCA6FBC755}" destId="{29C896B5-288B-4807-9514-656997404B8F}" srcOrd="0" destOrd="0" presId="urn:microsoft.com/office/officeart/2005/8/layout/vList5"/>
    <dgm:cxn modelId="{FBCFFC55-E027-4EDD-B76E-D394B5535342}" type="presOf" srcId="{7E62E06B-A1E4-4862-9056-5E51CBE3554D}" destId="{22FF97A1-2F6C-44CD-BBE9-24162BF9066A}" srcOrd="0" destOrd="0" presId="urn:microsoft.com/office/officeart/2005/8/layout/vList5"/>
    <dgm:cxn modelId="{B54256BD-960B-4BEA-8DE7-6A567EB11334}" type="presOf" srcId="{D6667B40-5E58-4566-8F99-9D24D27B0D74}" destId="{84661D77-697F-4936-AB42-E22CD0165863}" srcOrd="0" destOrd="0" presId="urn:microsoft.com/office/officeart/2005/8/layout/vList5"/>
    <dgm:cxn modelId="{9D88BF86-880E-4992-B558-555F76589BF6}" type="presOf" srcId="{4986189D-501D-4C3B-ABBB-ACBC2DDFAB1B}" destId="{2BD16C3F-840D-4EC0-9D6A-6B71848E869A}" srcOrd="0" destOrd="0" presId="urn:microsoft.com/office/officeart/2005/8/layout/vList5"/>
    <dgm:cxn modelId="{FEEBDF2B-4F5E-4588-8547-B2E1811DB162}" srcId="{4986189D-501D-4C3B-ABBB-ACBC2DDFAB1B}" destId="{D6667B40-5E58-4566-8F99-9D24D27B0D74}" srcOrd="0" destOrd="0" parTransId="{774656D8-9D37-4D46-ABF8-8F6B71DE164A}" sibTransId="{82ACC6BC-D05E-4D31-BF9B-16009E70CCAE}"/>
    <dgm:cxn modelId="{733A4A2B-7AA8-4FB5-A1F6-2FB686A42048}" type="presOf" srcId="{5C3729EA-0C9E-4DF7-9569-DF8E76CDEE75}" destId="{5F4FDB2D-87DD-4EE9-9BEE-D7538661407F}" srcOrd="0" destOrd="0" presId="urn:microsoft.com/office/officeart/2005/8/layout/vList5"/>
    <dgm:cxn modelId="{6A782E49-8CDB-4175-AD09-6FA1B9EF8475}" srcId="{C333E7AC-E8B6-4E18-B331-4DCCA6FBC755}" destId="{3BEDFB79-A5F5-468A-BDCE-FECA384B24EA}" srcOrd="0" destOrd="0" parTransId="{C796F870-F684-49E1-8767-5376DB0D3CE6}" sibTransId="{084C5E68-62EE-449B-9807-50AABEBAA80D}"/>
    <dgm:cxn modelId="{3641B66F-C94C-42C3-A139-4338D1C9C000}" srcId="{84E42C61-82FA-47D8-A87E-DA891DE37BC1}" destId="{7E62E06B-A1E4-4862-9056-5E51CBE3554D}" srcOrd="5" destOrd="0" parTransId="{423E374E-989E-4B1D-AC67-B1C0EE5FF252}" sibTransId="{8981F198-D804-43CF-BAFE-825E4F4CAF92}"/>
    <dgm:cxn modelId="{D4554C5A-571E-4F0B-8EA4-FED0B6AA82C7}" srcId="{84E42C61-82FA-47D8-A87E-DA891DE37BC1}" destId="{C333E7AC-E8B6-4E18-B331-4DCCA6FBC755}" srcOrd="3" destOrd="0" parTransId="{FD59132A-DB18-4C0A-815D-A6E019B2B0D2}" sibTransId="{8D6573BE-5BFD-473F-AD27-E9391D191E48}"/>
    <dgm:cxn modelId="{B611DBE5-7506-43C4-AAD5-E153880D5FD2}" srcId="{84E42C61-82FA-47D8-A87E-DA891DE37BC1}" destId="{9D7DA99D-0BAF-4E31-A1AD-8F629ACB34C7}" srcOrd="2" destOrd="0" parTransId="{F6551C8F-74B9-43E1-BA20-B123AE027C6C}" sibTransId="{FEB08A9B-E0E0-4122-917D-DE5D14A338BB}"/>
    <dgm:cxn modelId="{4382D244-6880-4E1F-9378-39D9BC12BBAA}" srcId="{7E62E06B-A1E4-4862-9056-5E51CBE3554D}" destId="{26BA0EC8-FBB9-4949-AED2-5D62D68BA02C}" srcOrd="0" destOrd="0" parTransId="{B7DD8A99-5C49-4796-9F34-8203F86B7050}" sibTransId="{FAEC74A1-0C04-406F-BA52-234704FA0A01}"/>
    <dgm:cxn modelId="{89D41092-190A-4A82-B0C9-403BB1EEA068}" type="presOf" srcId="{26BA0EC8-FBB9-4949-AED2-5D62D68BA02C}" destId="{6A3B2800-0E62-42EE-B850-6C459F2D8143}" srcOrd="0" destOrd="0" presId="urn:microsoft.com/office/officeart/2005/8/layout/vList5"/>
    <dgm:cxn modelId="{9199CDA0-8D23-46AA-8649-5488CEF96F21}" type="presOf" srcId="{7ACA242B-148B-45CD-A221-1C5A25F3575A}" destId="{A4EF66C2-57BE-4570-A6DA-3AF66F1A867B}" srcOrd="0" destOrd="0" presId="urn:microsoft.com/office/officeart/2005/8/layout/vList5"/>
    <dgm:cxn modelId="{DFD560DB-ED02-4C67-A132-2D3A270E601F}" type="presOf" srcId="{9D7DA99D-0BAF-4E31-A1AD-8F629ACB34C7}" destId="{A1F66305-B7AF-4C0C-B400-93770CEAD8FE}" srcOrd="0" destOrd="0" presId="urn:microsoft.com/office/officeart/2005/8/layout/vList5"/>
    <dgm:cxn modelId="{BD4BC0AF-1D5A-43A5-B51E-9292C73ACC47}" srcId="{84E42C61-82FA-47D8-A87E-DA891DE37BC1}" destId="{4986189D-501D-4C3B-ABBB-ACBC2DDFAB1B}" srcOrd="0" destOrd="0" parTransId="{65E337BB-F529-477E-9DBE-DF9742E95447}" sibTransId="{55737C16-8978-4570-A8BD-9A70E25CEE22}"/>
    <dgm:cxn modelId="{6D7A08BE-BADF-4171-BE79-8B44097DCE83}" type="presOf" srcId="{84E42C61-82FA-47D8-A87E-DA891DE37BC1}" destId="{61008080-3F81-496C-8E11-CB192EE0197A}" srcOrd="0" destOrd="0" presId="urn:microsoft.com/office/officeart/2005/8/layout/vList5"/>
    <dgm:cxn modelId="{96D21398-96E9-4F82-A198-F023FCFD318F}" srcId="{84E42C61-82FA-47D8-A87E-DA891DE37BC1}" destId="{427BD089-B0AE-4C16-BB17-9044C369CC0F}" srcOrd="1" destOrd="0" parTransId="{24CB2C98-2F2E-4FD2-B47E-91FDD20D9BBE}" sibTransId="{2D005DA0-68F2-4911-B278-E82ABED6847D}"/>
    <dgm:cxn modelId="{C5754A98-E1B7-44EA-8BEC-1778A1BE2E04}" srcId="{84E42C61-82FA-47D8-A87E-DA891DE37BC1}" destId="{C19E824F-82A6-439F-9EA5-E6DE6F87B06D}" srcOrd="4" destOrd="0" parTransId="{68F7C739-069E-4EFB-BF66-6D9EAB8016A6}" sibTransId="{1AC073E0-137B-43A1-B0B0-9CC7B84DBBB6}"/>
    <dgm:cxn modelId="{14726DEF-2C26-4C20-9CE7-5B621C611EFC}" srcId="{9D7DA99D-0BAF-4E31-A1AD-8F629ACB34C7}" destId="{618BC078-FFB9-49A1-8C94-162974F286EF}" srcOrd="0" destOrd="0" parTransId="{4C8E97B6-48BC-4685-B648-53A48C7A9828}" sibTransId="{8CBC9978-5D6D-495C-BEA9-FA1072969BB2}"/>
    <dgm:cxn modelId="{02E989CF-8B0D-4DBD-8817-CEBBF94D8146}" type="presOf" srcId="{618BC078-FFB9-49A1-8C94-162974F286EF}" destId="{2FCC7B7E-8677-49B2-90E2-E2530B79CBCD}" srcOrd="0" destOrd="0" presId="urn:microsoft.com/office/officeart/2005/8/layout/vList5"/>
    <dgm:cxn modelId="{46273713-171D-4CA7-810D-6A782A7B3D24}" srcId="{427BD089-B0AE-4C16-BB17-9044C369CC0F}" destId="{5C3729EA-0C9E-4DF7-9569-DF8E76CDEE75}" srcOrd="0" destOrd="0" parTransId="{B4342DBC-1A30-447F-ADC8-FE212840B047}" sibTransId="{566016C1-CA9E-450D-9BCC-8220F29B9119}"/>
    <dgm:cxn modelId="{69DEE3D6-A4DD-4210-814B-F74221216AE4}" srcId="{C19E824F-82A6-439F-9EA5-E6DE6F87B06D}" destId="{7ACA242B-148B-45CD-A221-1C5A25F3575A}" srcOrd="0" destOrd="0" parTransId="{A77087BA-F574-4954-8E42-0204D862BF87}" sibTransId="{833472EB-1B7B-4927-BA25-71797BA5743F}"/>
    <dgm:cxn modelId="{15584BCD-46F8-491E-B46C-E0BC9B23191C}" type="presOf" srcId="{427BD089-B0AE-4C16-BB17-9044C369CC0F}" destId="{36E34A10-351F-4981-934F-1411D9905BEA}" srcOrd="0" destOrd="0" presId="urn:microsoft.com/office/officeart/2005/8/layout/vList5"/>
    <dgm:cxn modelId="{3C1242DE-DCE1-49A2-A0D5-14C827F2C3BE}" type="presParOf" srcId="{61008080-3F81-496C-8E11-CB192EE0197A}" destId="{165A3859-B012-462E-A494-9E820579B528}" srcOrd="0" destOrd="0" presId="urn:microsoft.com/office/officeart/2005/8/layout/vList5"/>
    <dgm:cxn modelId="{0B54B6C8-3169-48E4-95D2-B8E9D630263C}" type="presParOf" srcId="{165A3859-B012-462E-A494-9E820579B528}" destId="{2BD16C3F-840D-4EC0-9D6A-6B71848E869A}" srcOrd="0" destOrd="0" presId="urn:microsoft.com/office/officeart/2005/8/layout/vList5"/>
    <dgm:cxn modelId="{B0E857DD-140A-4DA7-B58B-673FE7EE547A}" type="presParOf" srcId="{165A3859-B012-462E-A494-9E820579B528}" destId="{84661D77-697F-4936-AB42-E22CD0165863}" srcOrd="1" destOrd="0" presId="urn:microsoft.com/office/officeart/2005/8/layout/vList5"/>
    <dgm:cxn modelId="{81B06515-E4D1-429C-A16B-B43861C01832}" type="presParOf" srcId="{61008080-3F81-496C-8E11-CB192EE0197A}" destId="{BE7CC442-9118-48A8-BD64-5F4D471567FD}" srcOrd="1" destOrd="0" presId="urn:microsoft.com/office/officeart/2005/8/layout/vList5"/>
    <dgm:cxn modelId="{96050323-BC93-4CD4-AB62-99B57A021DCD}" type="presParOf" srcId="{61008080-3F81-496C-8E11-CB192EE0197A}" destId="{DBA49A6E-7426-4DCB-BC0D-BD478750D925}" srcOrd="2" destOrd="0" presId="urn:microsoft.com/office/officeart/2005/8/layout/vList5"/>
    <dgm:cxn modelId="{100B705B-BBC2-44A4-87E5-FA907497B12A}" type="presParOf" srcId="{DBA49A6E-7426-4DCB-BC0D-BD478750D925}" destId="{36E34A10-351F-4981-934F-1411D9905BEA}" srcOrd="0" destOrd="0" presId="urn:microsoft.com/office/officeart/2005/8/layout/vList5"/>
    <dgm:cxn modelId="{83C0D3C5-E1E1-4D21-AD43-1B69E4CCAD21}" type="presParOf" srcId="{DBA49A6E-7426-4DCB-BC0D-BD478750D925}" destId="{5F4FDB2D-87DD-4EE9-9BEE-D7538661407F}" srcOrd="1" destOrd="0" presId="urn:microsoft.com/office/officeart/2005/8/layout/vList5"/>
    <dgm:cxn modelId="{17DFD1EC-5588-420F-944F-7B6F5FA3A52D}" type="presParOf" srcId="{61008080-3F81-496C-8E11-CB192EE0197A}" destId="{94845CC2-1DAD-4CA1-8797-0A5A30C13449}" srcOrd="3" destOrd="0" presId="urn:microsoft.com/office/officeart/2005/8/layout/vList5"/>
    <dgm:cxn modelId="{4F558CD0-1FF3-4C2B-A858-BE944C5D514F}" type="presParOf" srcId="{61008080-3F81-496C-8E11-CB192EE0197A}" destId="{444843BD-C994-4FE0-936D-8F6DD11B8850}" srcOrd="4" destOrd="0" presId="urn:microsoft.com/office/officeart/2005/8/layout/vList5"/>
    <dgm:cxn modelId="{23B98336-25DB-4D1C-B143-D15A5018E1F6}" type="presParOf" srcId="{444843BD-C994-4FE0-936D-8F6DD11B8850}" destId="{A1F66305-B7AF-4C0C-B400-93770CEAD8FE}" srcOrd="0" destOrd="0" presId="urn:microsoft.com/office/officeart/2005/8/layout/vList5"/>
    <dgm:cxn modelId="{9D814240-FC5D-4BB4-AA21-AF3818335C6D}" type="presParOf" srcId="{444843BD-C994-4FE0-936D-8F6DD11B8850}" destId="{2FCC7B7E-8677-49B2-90E2-E2530B79CBCD}" srcOrd="1" destOrd="0" presId="urn:microsoft.com/office/officeart/2005/8/layout/vList5"/>
    <dgm:cxn modelId="{02CBD1A0-725D-48E7-A403-F003121C8299}" type="presParOf" srcId="{61008080-3F81-496C-8E11-CB192EE0197A}" destId="{EFBB7209-7ACA-40AC-98C1-144A49A23857}" srcOrd="5" destOrd="0" presId="urn:microsoft.com/office/officeart/2005/8/layout/vList5"/>
    <dgm:cxn modelId="{38C904E5-C528-4346-8426-0B9BB0450221}" type="presParOf" srcId="{61008080-3F81-496C-8E11-CB192EE0197A}" destId="{6A364660-5CC4-4D01-A858-D2E3D0E14F56}" srcOrd="6" destOrd="0" presId="urn:microsoft.com/office/officeart/2005/8/layout/vList5"/>
    <dgm:cxn modelId="{C28C2FEF-08C4-42C0-AC78-A5C0E980DAAE}" type="presParOf" srcId="{6A364660-5CC4-4D01-A858-D2E3D0E14F56}" destId="{29C896B5-288B-4807-9514-656997404B8F}" srcOrd="0" destOrd="0" presId="urn:microsoft.com/office/officeart/2005/8/layout/vList5"/>
    <dgm:cxn modelId="{85242982-DCA6-4C5F-A909-34E941E8182B}" type="presParOf" srcId="{6A364660-5CC4-4D01-A858-D2E3D0E14F56}" destId="{03A1A310-19A8-4EDD-AFEB-03A301B8CC5A}" srcOrd="1" destOrd="0" presId="urn:microsoft.com/office/officeart/2005/8/layout/vList5"/>
    <dgm:cxn modelId="{0A78BB95-72BF-415E-AB3D-8B1674A9F934}" type="presParOf" srcId="{61008080-3F81-496C-8E11-CB192EE0197A}" destId="{392565C1-EB92-41B7-A41F-D9B0E6E6B8AF}" srcOrd="7" destOrd="0" presId="urn:microsoft.com/office/officeart/2005/8/layout/vList5"/>
    <dgm:cxn modelId="{8CF70157-727F-4DDB-B9EA-904AC7B16583}" type="presParOf" srcId="{61008080-3F81-496C-8E11-CB192EE0197A}" destId="{11E72DA0-8DC7-45AF-AD78-8EE02446348B}" srcOrd="8" destOrd="0" presId="urn:microsoft.com/office/officeart/2005/8/layout/vList5"/>
    <dgm:cxn modelId="{152A2342-5F45-4DEB-95D5-6478EBE47611}" type="presParOf" srcId="{11E72DA0-8DC7-45AF-AD78-8EE02446348B}" destId="{64D4AAD9-C281-402A-91F4-C1E452FC3EEE}" srcOrd="0" destOrd="0" presId="urn:microsoft.com/office/officeart/2005/8/layout/vList5"/>
    <dgm:cxn modelId="{233DE877-CF81-47F8-87C3-6083DDDFA313}" type="presParOf" srcId="{11E72DA0-8DC7-45AF-AD78-8EE02446348B}" destId="{A4EF66C2-57BE-4570-A6DA-3AF66F1A867B}" srcOrd="1" destOrd="0" presId="urn:microsoft.com/office/officeart/2005/8/layout/vList5"/>
    <dgm:cxn modelId="{50E359AA-1013-4635-B0A2-3D533DC30690}" type="presParOf" srcId="{61008080-3F81-496C-8E11-CB192EE0197A}" destId="{BD95E1FD-E0FE-4429-85BC-B298251E509A}" srcOrd="9" destOrd="0" presId="urn:microsoft.com/office/officeart/2005/8/layout/vList5"/>
    <dgm:cxn modelId="{06A97777-87A6-4837-9382-C9C8DFFAA146}" type="presParOf" srcId="{61008080-3F81-496C-8E11-CB192EE0197A}" destId="{5BAAF50A-5489-402C-88CE-190FB7954AC6}" srcOrd="10" destOrd="0" presId="urn:microsoft.com/office/officeart/2005/8/layout/vList5"/>
    <dgm:cxn modelId="{E78BB90E-E513-4C7D-BDC4-E0BAAF3DF0CA}" type="presParOf" srcId="{5BAAF50A-5489-402C-88CE-190FB7954AC6}" destId="{22FF97A1-2F6C-44CD-BBE9-24162BF9066A}" srcOrd="0" destOrd="0" presId="urn:microsoft.com/office/officeart/2005/8/layout/vList5"/>
    <dgm:cxn modelId="{341B2611-98F8-42BF-A4DF-2787FB58C5E8}" type="presParOf" srcId="{5BAAF50A-5489-402C-88CE-190FB7954AC6}" destId="{6A3B2800-0E62-42EE-B850-6C459F2D814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7A002-9612-4C6E-8352-F9560A7A6FC6}"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217C6156-7A53-49C2-8BA1-2825D841E53E}">
      <dgm:prSet/>
      <dgm:spPr/>
      <dgm:t>
        <a:bodyPr/>
        <a:lstStyle/>
        <a:p>
          <a:pPr algn="ctr" rtl="0"/>
          <a:r>
            <a:rPr lang="en-US" b="1" smtClean="0"/>
            <a:t>Network Benefit</a:t>
          </a:r>
          <a:endParaRPr lang="en-US" b="1"/>
        </a:p>
      </dgm:t>
    </dgm:pt>
    <dgm:pt modelId="{0FDE4A44-EE4E-435C-B8F6-E63BFB195E55}" type="parTrans" cxnId="{ECA9DB0E-BDAD-414A-BBF7-7D0A8FEC8456}">
      <dgm:prSet/>
      <dgm:spPr/>
      <dgm:t>
        <a:bodyPr/>
        <a:lstStyle/>
        <a:p>
          <a:pPr algn="ctr"/>
          <a:endParaRPr lang="en-US" b="1"/>
        </a:p>
      </dgm:t>
    </dgm:pt>
    <dgm:pt modelId="{B541C0E1-32FB-49A4-B11C-78B97D06E5D5}" type="sibTrans" cxnId="{ECA9DB0E-BDAD-414A-BBF7-7D0A8FEC8456}">
      <dgm:prSet/>
      <dgm:spPr/>
      <dgm:t>
        <a:bodyPr/>
        <a:lstStyle/>
        <a:p>
          <a:pPr algn="ctr"/>
          <a:endParaRPr lang="en-US" b="1"/>
        </a:p>
      </dgm:t>
    </dgm:pt>
    <dgm:pt modelId="{1AC392D6-4657-4FE3-98C2-EDDA632E708B}">
      <dgm:prSet/>
      <dgm:spPr/>
      <dgm:t>
        <a:bodyPr/>
        <a:lstStyle/>
        <a:p>
          <a:pPr algn="ctr" rtl="0"/>
          <a:r>
            <a:rPr lang="en-US" b="1" smtClean="0"/>
            <a:t>Regional Economic Benefit</a:t>
          </a:r>
          <a:endParaRPr lang="en-US" b="1"/>
        </a:p>
      </dgm:t>
    </dgm:pt>
    <dgm:pt modelId="{218EF030-2095-4859-A321-215BA262790C}" type="parTrans" cxnId="{EF60E991-358B-44F1-AD45-8EA201163D76}">
      <dgm:prSet/>
      <dgm:spPr/>
      <dgm:t>
        <a:bodyPr/>
        <a:lstStyle/>
        <a:p>
          <a:pPr algn="ctr"/>
          <a:endParaRPr lang="en-US" b="1"/>
        </a:p>
      </dgm:t>
    </dgm:pt>
    <dgm:pt modelId="{2FA5A93C-6EC6-434F-8440-E2CF7AFAB65B}" type="sibTrans" cxnId="{EF60E991-358B-44F1-AD45-8EA201163D76}">
      <dgm:prSet/>
      <dgm:spPr/>
      <dgm:t>
        <a:bodyPr/>
        <a:lstStyle/>
        <a:p>
          <a:pPr algn="ctr"/>
          <a:endParaRPr lang="en-US" b="1"/>
        </a:p>
      </dgm:t>
    </dgm:pt>
    <dgm:pt modelId="{0D92FBB6-B90A-433C-AEA5-1A3C5003FF4A}">
      <dgm:prSet/>
      <dgm:spPr/>
      <dgm:t>
        <a:bodyPr/>
        <a:lstStyle/>
        <a:p>
          <a:pPr algn="ctr" rtl="0"/>
          <a:r>
            <a:rPr lang="en-US" b="1" smtClean="0"/>
            <a:t>Independent Utility</a:t>
          </a:r>
          <a:endParaRPr lang="en-US" b="1"/>
        </a:p>
      </dgm:t>
    </dgm:pt>
    <dgm:pt modelId="{5ECD11D2-5121-4456-8E9D-912A58CBCDC8}" type="parTrans" cxnId="{17634C58-5B68-44C5-AA92-21B179F90697}">
      <dgm:prSet/>
      <dgm:spPr/>
      <dgm:t>
        <a:bodyPr/>
        <a:lstStyle/>
        <a:p>
          <a:pPr algn="ctr"/>
          <a:endParaRPr lang="en-US" b="1"/>
        </a:p>
      </dgm:t>
    </dgm:pt>
    <dgm:pt modelId="{FC8AFE93-A266-487B-8AF9-6779AC9AA2E1}" type="sibTrans" cxnId="{17634C58-5B68-44C5-AA92-21B179F90697}">
      <dgm:prSet/>
      <dgm:spPr/>
      <dgm:t>
        <a:bodyPr/>
        <a:lstStyle/>
        <a:p>
          <a:pPr algn="ctr"/>
          <a:endParaRPr lang="en-US" b="1"/>
        </a:p>
      </dgm:t>
    </dgm:pt>
    <dgm:pt modelId="{752968E8-0737-42B3-8451-67031F530EAB}">
      <dgm:prSet/>
      <dgm:spPr/>
      <dgm:t>
        <a:bodyPr/>
        <a:lstStyle/>
        <a:p>
          <a:pPr algn="ctr" rtl="0"/>
          <a:r>
            <a:rPr lang="en-US" b="1" smtClean="0"/>
            <a:t>Other Funding Support</a:t>
          </a:r>
          <a:endParaRPr lang="en-US" b="1"/>
        </a:p>
      </dgm:t>
    </dgm:pt>
    <dgm:pt modelId="{10CAEAD3-7D2C-40D0-BD07-A163CA8EDDE7}" type="parTrans" cxnId="{8DC12021-D834-443C-9943-DFBB3E2F9224}">
      <dgm:prSet/>
      <dgm:spPr/>
      <dgm:t>
        <a:bodyPr/>
        <a:lstStyle/>
        <a:p>
          <a:pPr algn="ctr"/>
          <a:endParaRPr lang="en-US" b="1"/>
        </a:p>
      </dgm:t>
    </dgm:pt>
    <dgm:pt modelId="{593DF699-CD95-4B0C-A7AC-2A427918A8AF}" type="sibTrans" cxnId="{8DC12021-D834-443C-9943-DFBB3E2F9224}">
      <dgm:prSet/>
      <dgm:spPr/>
      <dgm:t>
        <a:bodyPr/>
        <a:lstStyle/>
        <a:p>
          <a:pPr algn="ctr"/>
          <a:endParaRPr lang="en-US" b="1"/>
        </a:p>
      </dgm:t>
    </dgm:pt>
    <dgm:pt modelId="{5DAC12A1-E523-42FF-86AB-ED07107FD712}">
      <dgm:prSet/>
      <dgm:spPr/>
      <dgm:t>
        <a:bodyPr/>
        <a:lstStyle/>
        <a:p>
          <a:pPr algn="ctr" rtl="0"/>
          <a:r>
            <a:rPr lang="en-US" b="1" smtClean="0"/>
            <a:t>Regional Social Benefit</a:t>
          </a:r>
          <a:endParaRPr lang="en-US" b="1"/>
        </a:p>
      </dgm:t>
    </dgm:pt>
    <dgm:pt modelId="{DD92166A-83A3-4E2B-BD60-A8755E3808E5}" type="parTrans" cxnId="{6989BE00-1D84-4E14-B242-FADB44D9B7AC}">
      <dgm:prSet/>
      <dgm:spPr/>
      <dgm:t>
        <a:bodyPr/>
        <a:lstStyle/>
        <a:p>
          <a:pPr algn="ctr"/>
          <a:endParaRPr lang="en-US" b="1"/>
        </a:p>
      </dgm:t>
    </dgm:pt>
    <dgm:pt modelId="{11878BA7-ADD9-474A-BFAA-899398A68D6C}" type="sibTrans" cxnId="{6989BE00-1D84-4E14-B242-FADB44D9B7AC}">
      <dgm:prSet/>
      <dgm:spPr/>
      <dgm:t>
        <a:bodyPr/>
        <a:lstStyle/>
        <a:p>
          <a:pPr algn="ctr"/>
          <a:endParaRPr lang="en-US" b="1"/>
        </a:p>
      </dgm:t>
    </dgm:pt>
    <dgm:pt modelId="{22F5E0BD-6C04-44FC-833F-226B8F03C819}">
      <dgm:prSet/>
      <dgm:spPr/>
      <dgm:t>
        <a:bodyPr/>
        <a:lstStyle/>
        <a:p>
          <a:pPr algn="ctr" rtl="0"/>
          <a:r>
            <a:rPr lang="en-US" b="1" smtClean="0"/>
            <a:t>Regional Environmental Benefit</a:t>
          </a:r>
          <a:endParaRPr lang="en-US" b="1"/>
        </a:p>
      </dgm:t>
    </dgm:pt>
    <dgm:pt modelId="{2E138375-526D-4514-8E03-89892929B40E}" type="parTrans" cxnId="{8E785BE9-42E6-401C-9A94-71BC80B584C4}">
      <dgm:prSet/>
      <dgm:spPr/>
      <dgm:t>
        <a:bodyPr/>
        <a:lstStyle/>
        <a:p>
          <a:pPr algn="ctr"/>
          <a:endParaRPr lang="en-US" b="1"/>
        </a:p>
      </dgm:t>
    </dgm:pt>
    <dgm:pt modelId="{A811F799-86B7-4D9B-B938-8F9F5FE78E98}" type="sibTrans" cxnId="{8E785BE9-42E6-401C-9A94-71BC80B584C4}">
      <dgm:prSet/>
      <dgm:spPr/>
      <dgm:t>
        <a:bodyPr/>
        <a:lstStyle/>
        <a:p>
          <a:pPr algn="ctr"/>
          <a:endParaRPr lang="en-US" b="1"/>
        </a:p>
      </dgm:t>
    </dgm:pt>
    <dgm:pt modelId="{4DE25ACC-8015-45FD-8CBE-531E1C567924}">
      <dgm:prSet/>
      <dgm:spPr/>
      <dgm:t>
        <a:bodyPr/>
        <a:lstStyle/>
        <a:p>
          <a:pPr algn="ctr" rtl="0"/>
          <a:r>
            <a:rPr lang="en-US" b="1" smtClean="0"/>
            <a:t>Financial Performance of Proposed Improvement</a:t>
          </a:r>
          <a:endParaRPr lang="en-US" b="1"/>
        </a:p>
      </dgm:t>
    </dgm:pt>
    <dgm:pt modelId="{22DD906C-FBFC-4BA9-B3E7-C816E7D4A1F1}" type="parTrans" cxnId="{DD99F771-3D86-4BD5-A887-BAA0D6B01582}">
      <dgm:prSet/>
      <dgm:spPr/>
      <dgm:t>
        <a:bodyPr/>
        <a:lstStyle/>
        <a:p>
          <a:pPr algn="ctr"/>
          <a:endParaRPr lang="en-US" b="1"/>
        </a:p>
      </dgm:t>
    </dgm:pt>
    <dgm:pt modelId="{80CE74ED-36BC-4547-AAC3-266BF1320F83}" type="sibTrans" cxnId="{DD99F771-3D86-4BD5-A887-BAA0D6B01582}">
      <dgm:prSet/>
      <dgm:spPr/>
      <dgm:t>
        <a:bodyPr/>
        <a:lstStyle/>
        <a:p>
          <a:pPr algn="ctr"/>
          <a:endParaRPr lang="en-US" b="1"/>
        </a:p>
      </dgm:t>
    </dgm:pt>
    <dgm:pt modelId="{28668B86-6FC7-4FCB-81C1-DC64053E1229}">
      <dgm:prSet/>
      <dgm:spPr/>
      <dgm:t>
        <a:bodyPr/>
        <a:lstStyle/>
        <a:p>
          <a:pPr algn="ctr" rtl="0"/>
          <a:r>
            <a:rPr lang="en-US" b="1" smtClean="0"/>
            <a:t>Schedule Improvements</a:t>
          </a:r>
          <a:endParaRPr lang="en-US" b="1"/>
        </a:p>
      </dgm:t>
    </dgm:pt>
    <dgm:pt modelId="{E6016844-ABFA-4B50-B54F-8C38762F0BE0}" type="parTrans" cxnId="{0550CDD9-38A1-4A71-9A66-6EAAE0373186}">
      <dgm:prSet/>
      <dgm:spPr/>
      <dgm:t>
        <a:bodyPr/>
        <a:lstStyle/>
        <a:p>
          <a:pPr algn="ctr"/>
          <a:endParaRPr lang="en-US" b="1"/>
        </a:p>
      </dgm:t>
    </dgm:pt>
    <dgm:pt modelId="{A0EA1754-19C8-4B60-8E2B-5F1ADD9988D7}" type="sibTrans" cxnId="{0550CDD9-38A1-4A71-9A66-6EAAE0373186}">
      <dgm:prSet/>
      <dgm:spPr/>
      <dgm:t>
        <a:bodyPr/>
        <a:lstStyle/>
        <a:p>
          <a:pPr algn="ctr"/>
          <a:endParaRPr lang="en-US" b="1"/>
        </a:p>
      </dgm:t>
    </dgm:pt>
    <dgm:pt modelId="{1535520B-31A0-4E75-8930-F3F3F84531A7}" type="pres">
      <dgm:prSet presAssocID="{1D17A002-9612-4C6E-8352-F9560A7A6FC6}" presName="linear" presStyleCnt="0">
        <dgm:presLayoutVars>
          <dgm:animLvl val="lvl"/>
          <dgm:resizeHandles val="exact"/>
        </dgm:presLayoutVars>
      </dgm:prSet>
      <dgm:spPr/>
      <dgm:t>
        <a:bodyPr/>
        <a:lstStyle/>
        <a:p>
          <a:endParaRPr lang="en-US"/>
        </a:p>
      </dgm:t>
    </dgm:pt>
    <dgm:pt modelId="{0E5CB133-05EE-44CF-972D-C111459A152F}" type="pres">
      <dgm:prSet presAssocID="{217C6156-7A53-49C2-8BA1-2825D841E53E}" presName="parentText" presStyleLbl="node1" presStyleIdx="0" presStyleCnt="8">
        <dgm:presLayoutVars>
          <dgm:chMax val="0"/>
          <dgm:bulletEnabled val="1"/>
        </dgm:presLayoutVars>
      </dgm:prSet>
      <dgm:spPr/>
      <dgm:t>
        <a:bodyPr/>
        <a:lstStyle/>
        <a:p>
          <a:endParaRPr lang="en-US"/>
        </a:p>
      </dgm:t>
    </dgm:pt>
    <dgm:pt modelId="{F551973A-84D3-473F-A61E-9D2CFAC53679}" type="pres">
      <dgm:prSet presAssocID="{B541C0E1-32FB-49A4-B11C-78B97D06E5D5}" presName="spacer" presStyleCnt="0"/>
      <dgm:spPr/>
    </dgm:pt>
    <dgm:pt modelId="{826A2996-69F5-455E-B382-B1616A29918B}" type="pres">
      <dgm:prSet presAssocID="{1AC392D6-4657-4FE3-98C2-EDDA632E708B}" presName="parentText" presStyleLbl="node1" presStyleIdx="1" presStyleCnt="8">
        <dgm:presLayoutVars>
          <dgm:chMax val="0"/>
          <dgm:bulletEnabled val="1"/>
        </dgm:presLayoutVars>
      </dgm:prSet>
      <dgm:spPr/>
      <dgm:t>
        <a:bodyPr/>
        <a:lstStyle/>
        <a:p>
          <a:endParaRPr lang="en-US"/>
        </a:p>
      </dgm:t>
    </dgm:pt>
    <dgm:pt modelId="{4B19A6C0-A88A-45D3-987B-7CF04D7EB43C}" type="pres">
      <dgm:prSet presAssocID="{2FA5A93C-6EC6-434F-8440-E2CF7AFAB65B}" presName="spacer" presStyleCnt="0"/>
      <dgm:spPr/>
    </dgm:pt>
    <dgm:pt modelId="{A8984696-476F-413F-911A-2C9F5371EC32}" type="pres">
      <dgm:prSet presAssocID="{0D92FBB6-B90A-433C-AEA5-1A3C5003FF4A}" presName="parentText" presStyleLbl="node1" presStyleIdx="2" presStyleCnt="8">
        <dgm:presLayoutVars>
          <dgm:chMax val="0"/>
          <dgm:bulletEnabled val="1"/>
        </dgm:presLayoutVars>
      </dgm:prSet>
      <dgm:spPr/>
      <dgm:t>
        <a:bodyPr/>
        <a:lstStyle/>
        <a:p>
          <a:endParaRPr lang="en-US"/>
        </a:p>
      </dgm:t>
    </dgm:pt>
    <dgm:pt modelId="{368B4A51-BC5E-4EAB-9453-D3993DE9528E}" type="pres">
      <dgm:prSet presAssocID="{FC8AFE93-A266-487B-8AF9-6779AC9AA2E1}" presName="spacer" presStyleCnt="0"/>
      <dgm:spPr/>
    </dgm:pt>
    <dgm:pt modelId="{4C87DE96-B06D-4E57-81A3-C034A8B37F5D}" type="pres">
      <dgm:prSet presAssocID="{752968E8-0737-42B3-8451-67031F530EAB}" presName="parentText" presStyleLbl="node1" presStyleIdx="3" presStyleCnt="8">
        <dgm:presLayoutVars>
          <dgm:chMax val="0"/>
          <dgm:bulletEnabled val="1"/>
        </dgm:presLayoutVars>
      </dgm:prSet>
      <dgm:spPr/>
      <dgm:t>
        <a:bodyPr/>
        <a:lstStyle/>
        <a:p>
          <a:endParaRPr lang="en-US"/>
        </a:p>
      </dgm:t>
    </dgm:pt>
    <dgm:pt modelId="{8C86B987-ADED-4076-B086-E2F992923897}" type="pres">
      <dgm:prSet presAssocID="{593DF699-CD95-4B0C-A7AC-2A427918A8AF}" presName="spacer" presStyleCnt="0"/>
      <dgm:spPr/>
    </dgm:pt>
    <dgm:pt modelId="{DBE4FAD0-BCCE-4724-9303-AA828A8B71B8}" type="pres">
      <dgm:prSet presAssocID="{5DAC12A1-E523-42FF-86AB-ED07107FD712}" presName="parentText" presStyleLbl="node1" presStyleIdx="4" presStyleCnt="8">
        <dgm:presLayoutVars>
          <dgm:chMax val="0"/>
          <dgm:bulletEnabled val="1"/>
        </dgm:presLayoutVars>
      </dgm:prSet>
      <dgm:spPr/>
      <dgm:t>
        <a:bodyPr/>
        <a:lstStyle/>
        <a:p>
          <a:endParaRPr lang="en-US"/>
        </a:p>
      </dgm:t>
    </dgm:pt>
    <dgm:pt modelId="{9B159C09-97CF-4A30-A9E5-D7C72212AF8D}" type="pres">
      <dgm:prSet presAssocID="{11878BA7-ADD9-474A-BFAA-899398A68D6C}" presName="spacer" presStyleCnt="0"/>
      <dgm:spPr/>
    </dgm:pt>
    <dgm:pt modelId="{B52AA4AE-05BA-4FB9-A2B5-90FEBFBBF3A4}" type="pres">
      <dgm:prSet presAssocID="{22F5E0BD-6C04-44FC-833F-226B8F03C819}" presName="parentText" presStyleLbl="node1" presStyleIdx="5" presStyleCnt="8">
        <dgm:presLayoutVars>
          <dgm:chMax val="0"/>
          <dgm:bulletEnabled val="1"/>
        </dgm:presLayoutVars>
      </dgm:prSet>
      <dgm:spPr/>
      <dgm:t>
        <a:bodyPr/>
        <a:lstStyle/>
        <a:p>
          <a:endParaRPr lang="en-US"/>
        </a:p>
      </dgm:t>
    </dgm:pt>
    <dgm:pt modelId="{51291915-0B30-4399-906A-641E4A3CE032}" type="pres">
      <dgm:prSet presAssocID="{A811F799-86B7-4D9B-B938-8F9F5FE78E98}" presName="spacer" presStyleCnt="0"/>
      <dgm:spPr/>
    </dgm:pt>
    <dgm:pt modelId="{6D2B2093-EACF-4C9F-A090-E0AC027B9782}" type="pres">
      <dgm:prSet presAssocID="{4DE25ACC-8015-45FD-8CBE-531E1C567924}" presName="parentText" presStyleLbl="node1" presStyleIdx="6" presStyleCnt="8">
        <dgm:presLayoutVars>
          <dgm:chMax val="0"/>
          <dgm:bulletEnabled val="1"/>
        </dgm:presLayoutVars>
      </dgm:prSet>
      <dgm:spPr/>
      <dgm:t>
        <a:bodyPr/>
        <a:lstStyle/>
        <a:p>
          <a:endParaRPr lang="en-US"/>
        </a:p>
      </dgm:t>
    </dgm:pt>
    <dgm:pt modelId="{66282925-8EC2-4F8E-83A3-7C8C87898134}" type="pres">
      <dgm:prSet presAssocID="{80CE74ED-36BC-4547-AAC3-266BF1320F83}" presName="spacer" presStyleCnt="0"/>
      <dgm:spPr/>
    </dgm:pt>
    <dgm:pt modelId="{D7487DF0-712C-4F11-B5F1-D612D7223255}" type="pres">
      <dgm:prSet presAssocID="{28668B86-6FC7-4FCB-81C1-DC64053E1229}" presName="parentText" presStyleLbl="node1" presStyleIdx="7" presStyleCnt="8">
        <dgm:presLayoutVars>
          <dgm:chMax val="0"/>
          <dgm:bulletEnabled val="1"/>
        </dgm:presLayoutVars>
      </dgm:prSet>
      <dgm:spPr/>
      <dgm:t>
        <a:bodyPr/>
        <a:lstStyle/>
        <a:p>
          <a:endParaRPr lang="en-US"/>
        </a:p>
      </dgm:t>
    </dgm:pt>
  </dgm:ptLst>
  <dgm:cxnLst>
    <dgm:cxn modelId="{ECA9DB0E-BDAD-414A-BBF7-7D0A8FEC8456}" srcId="{1D17A002-9612-4C6E-8352-F9560A7A6FC6}" destId="{217C6156-7A53-49C2-8BA1-2825D841E53E}" srcOrd="0" destOrd="0" parTransId="{0FDE4A44-EE4E-435C-B8F6-E63BFB195E55}" sibTransId="{B541C0E1-32FB-49A4-B11C-78B97D06E5D5}"/>
    <dgm:cxn modelId="{17634C58-5B68-44C5-AA92-21B179F90697}" srcId="{1D17A002-9612-4C6E-8352-F9560A7A6FC6}" destId="{0D92FBB6-B90A-433C-AEA5-1A3C5003FF4A}" srcOrd="2" destOrd="0" parTransId="{5ECD11D2-5121-4456-8E9D-912A58CBCDC8}" sibTransId="{FC8AFE93-A266-487B-8AF9-6779AC9AA2E1}"/>
    <dgm:cxn modelId="{417D1C30-E670-44D6-A57D-902225A6AD9E}" type="presOf" srcId="{1D17A002-9612-4C6E-8352-F9560A7A6FC6}" destId="{1535520B-31A0-4E75-8930-F3F3F84531A7}" srcOrd="0" destOrd="0" presId="urn:microsoft.com/office/officeart/2005/8/layout/vList2"/>
    <dgm:cxn modelId="{D1105528-0674-4D4B-B0FE-0208A84E79C3}" type="presOf" srcId="{752968E8-0737-42B3-8451-67031F530EAB}" destId="{4C87DE96-B06D-4E57-81A3-C034A8B37F5D}" srcOrd="0" destOrd="0" presId="urn:microsoft.com/office/officeart/2005/8/layout/vList2"/>
    <dgm:cxn modelId="{0550CDD9-38A1-4A71-9A66-6EAAE0373186}" srcId="{1D17A002-9612-4C6E-8352-F9560A7A6FC6}" destId="{28668B86-6FC7-4FCB-81C1-DC64053E1229}" srcOrd="7" destOrd="0" parTransId="{E6016844-ABFA-4B50-B54F-8C38762F0BE0}" sibTransId="{A0EA1754-19C8-4B60-8E2B-5F1ADD9988D7}"/>
    <dgm:cxn modelId="{8DC12021-D834-443C-9943-DFBB3E2F9224}" srcId="{1D17A002-9612-4C6E-8352-F9560A7A6FC6}" destId="{752968E8-0737-42B3-8451-67031F530EAB}" srcOrd="3" destOrd="0" parTransId="{10CAEAD3-7D2C-40D0-BD07-A163CA8EDDE7}" sibTransId="{593DF699-CD95-4B0C-A7AC-2A427918A8AF}"/>
    <dgm:cxn modelId="{DD99F771-3D86-4BD5-A887-BAA0D6B01582}" srcId="{1D17A002-9612-4C6E-8352-F9560A7A6FC6}" destId="{4DE25ACC-8015-45FD-8CBE-531E1C567924}" srcOrd="6" destOrd="0" parTransId="{22DD906C-FBFC-4BA9-B3E7-C816E7D4A1F1}" sibTransId="{80CE74ED-36BC-4547-AAC3-266BF1320F83}"/>
    <dgm:cxn modelId="{6989BE00-1D84-4E14-B242-FADB44D9B7AC}" srcId="{1D17A002-9612-4C6E-8352-F9560A7A6FC6}" destId="{5DAC12A1-E523-42FF-86AB-ED07107FD712}" srcOrd="4" destOrd="0" parTransId="{DD92166A-83A3-4E2B-BD60-A8755E3808E5}" sibTransId="{11878BA7-ADD9-474A-BFAA-899398A68D6C}"/>
    <dgm:cxn modelId="{5E2051F7-896A-48AE-9F24-07C7B62573DC}" type="presOf" srcId="{5DAC12A1-E523-42FF-86AB-ED07107FD712}" destId="{DBE4FAD0-BCCE-4724-9303-AA828A8B71B8}" srcOrd="0" destOrd="0" presId="urn:microsoft.com/office/officeart/2005/8/layout/vList2"/>
    <dgm:cxn modelId="{E9774701-1A9F-4461-BE37-7450972E68B7}" type="presOf" srcId="{217C6156-7A53-49C2-8BA1-2825D841E53E}" destId="{0E5CB133-05EE-44CF-972D-C111459A152F}" srcOrd="0" destOrd="0" presId="urn:microsoft.com/office/officeart/2005/8/layout/vList2"/>
    <dgm:cxn modelId="{3D6199F0-D669-4D9F-A5CA-7574D246EFDD}" type="presOf" srcId="{1AC392D6-4657-4FE3-98C2-EDDA632E708B}" destId="{826A2996-69F5-455E-B382-B1616A29918B}" srcOrd="0" destOrd="0" presId="urn:microsoft.com/office/officeart/2005/8/layout/vList2"/>
    <dgm:cxn modelId="{3A101337-8696-4D31-B3D0-9271769DF9EC}" type="presOf" srcId="{28668B86-6FC7-4FCB-81C1-DC64053E1229}" destId="{D7487DF0-712C-4F11-B5F1-D612D7223255}" srcOrd="0" destOrd="0" presId="urn:microsoft.com/office/officeart/2005/8/layout/vList2"/>
    <dgm:cxn modelId="{F0EADD38-EDAA-489A-A8CC-E22FE046B3A7}" type="presOf" srcId="{22F5E0BD-6C04-44FC-833F-226B8F03C819}" destId="{B52AA4AE-05BA-4FB9-A2B5-90FEBFBBF3A4}" srcOrd="0" destOrd="0" presId="urn:microsoft.com/office/officeart/2005/8/layout/vList2"/>
    <dgm:cxn modelId="{EF60E991-358B-44F1-AD45-8EA201163D76}" srcId="{1D17A002-9612-4C6E-8352-F9560A7A6FC6}" destId="{1AC392D6-4657-4FE3-98C2-EDDA632E708B}" srcOrd="1" destOrd="0" parTransId="{218EF030-2095-4859-A321-215BA262790C}" sibTransId="{2FA5A93C-6EC6-434F-8440-E2CF7AFAB65B}"/>
    <dgm:cxn modelId="{94BD4C95-0D19-4BF4-9412-0A4274B738B8}" type="presOf" srcId="{4DE25ACC-8015-45FD-8CBE-531E1C567924}" destId="{6D2B2093-EACF-4C9F-A090-E0AC027B9782}" srcOrd="0" destOrd="0" presId="urn:microsoft.com/office/officeart/2005/8/layout/vList2"/>
    <dgm:cxn modelId="{97C88666-9A42-4B3E-A928-243B3F347DE2}" type="presOf" srcId="{0D92FBB6-B90A-433C-AEA5-1A3C5003FF4A}" destId="{A8984696-476F-413F-911A-2C9F5371EC32}" srcOrd="0" destOrd="0" presId="urn:microsoft.com/office/officeart/2005/8/layout/vList2"/>
    <dgm:cxn modelId="{8E785BE9-42E6-401C-9A94-71BC80B584C4}" srcId="{1D17A002-9612-4C6E-8352-F9560A7A6FC6}" destId="{22F5E0BD-6C04-44FC-833F-226B8F03C819}" srcOrd="5" destOrd="0" parTransId="{2E138375-526D-4514-8E03-89892929B40E}" sibTransId="{A811F799-86B7-4D9B-B938-8F9F5FE78E98}"/>
    <dgm:cxn modelId="{A061C8AD-D57A-43F3-9F59-E515F237501C}" type="presParOf" srcId="{1535520B-31A0-4E75-8930-F3F3F84531A7}" destId="{0E5CB133-05EE-44CF-972D-C111459A152F}" srcOrd="0" destOrd="0" presId="urn:microsoft.com/office/officeart/2005/8/layout/vList2"/>
    <dgm:cxn modelId="{4ED802B5-5C26-426F-B112-60BC5A0BB083}" type="presParOf" srcId="{1535520B-31A0-4E75-8930-F3F3F84531A7}" destId="{F551973A-84D3-473F-A61E-9D2CFAC53679}" srcOrd="1" destOrd="0" presId="urn:microsoft.com/office/officeart/2005/8/layout/vList2"/>
    <dgm:cxn modelId="{527D8EDF-11F1-4E8C-BDD7-F428C62A654E}" type="presParOf" srcId="{1535520B-31A0-4E75-8930-F3F3F84531A7}" destId="{826A2996-69F5-455E-B382-B1616A29918B}" srcOrd="2" destOrd="0" presId="urn:microsoft.com/office/officeart/2005/8/layout/vList2"/>
    <dgm:cxn modelId="{952F0C5E-6B98-4799-BC77-402D3564F0E7}" type="presParOf" srcId="{1535520B-31A0-4E75-8930-F3F3F84531A7}" destId="{4B19A6C0-A88A-45D3-987B-7CF04D7EB43C}" srcOrd="3" destOrd="0" presId="urn:microsoft.com/office/officeart/2005/8/layout/vList2"/>
    <dgm:cxn modelId="{CBB61D17-338B-428E-B2B6-C184DC1900B5}" type="presParOf" srcId="{1535520B-31A0-4E75-8930-F3F3F84531A7}" destId="{A8984696-476F-413F-911A-2C9F5371EC32}" srcOrd="4" destOrd="0" presId="urn:microsoft.com/office/officeart/2005/8/layout/vList2"/>
    <dgm:cxn modelId="{CFB97093-D7E6-4BA9-954F-C0A9AEC2BC40}" type="presParOf" srcId="{1535520B-31A0-4E75-8930-F3F3F84531A7}" destId="{368B4A51-BC5E-4EAB-9453-D3993DE9528E}" srcOrd="5" destOrd="0" presId="urn:microsoft.com/office/officeart/2005/8/layout/vList2"/>
    <dgm:cxn modelId="{AE8779A0-6AFA-4D6F-B54E-FBE109A498DF}" type="presParOf" srcId="{1535520B-31A0-4E75-8930-F3F3F84531A7}" destId="{4C87DE96-B06D-4E57-81A3-C034A8B37F5D}" srcOrd="6" destOrd="0" presId="urn:microsoft.com/office/officeart/2005/8/layout/vList2"/>
    <dgm:cxn modelId="{B13E901A-C68F-4BCF-8E38-69A8B7E5B42A}" type="presParOf" srcId="{1535520B-31A0-4E75-8930-F3F3F84531A7}" destId="{8C86B987-ADED-4076-B086-E2F992923897}" srcOrd="7" destOrd="0" presId="urn:microsoft.com/office/officeart/2005/8/layout/vList2"/>
    <dgm:cxn modelId="{5E293FD2-E3E0-4F78-87F9-9D8067BEBF57}" type="presParOf" srcId="{1535520B-31A0-4E75-8930-F3F3F84531A7}" destId="{DBE4FAD0-BCCE-4724-9303-AA828A8B71B8}" srcOrd="8" destOrd="0" presId="urn:microsoft.com/office/officeart/2005/8/layout/vList2"/>
    <dgm:cxn modelId="{FC7C970C-0FAA-40B8-8027-09AFE32D95D1}" type="presParOf" srcId="{1535520B-31A0-4E75-8930-F3F3F84531A7}" destId="{9B159C09-97CF-4A30-A9E5-D7C72212AF8D}" srcOrd="9" destOrd="0" presId="urn:microsoft.com/office/officeart/2005/8/layout/vList2"/>
    <dgm:cxn modelId="{C95EFD20-7FA2-4713-BE7C-8C714C134AC4}" type="presParOf" srcId="{1535520B-31A0-4E75-8930-F3F3F84531A7}" destId="{B52AA4AE-05BA-4FB9-A2B5-90FEBFBBF3A4}" srcOrd="10" destOrd="0" presId="urn:microsoft.com/office/officeart/2005/8/layout/vList2"/>
    <dgm:cxn modelId="{FA9581FD-8FE1-41BD-BD52-689D80FAE9C2}" type="presParOf" srcId="{1535520B-31A0-4E75-8930-F3F3F84531A7}" destId="{51291915-0B30-4399-906A-641E4A3CE032}" srcOrd="11" destOrd="0" presId="urn:microsoft.com/office/officeart/2005/8/layout/vList2"/>
    <dgm:cxn modelId="{E8DD4DFC-7947-4071-8949-2F824F7FB33D}" type="presParOf" srcId="{1535520B-31A0-4E75-8930-F3F3F84531A7}" destId="{6D2B2093-EACF-4C9F-A090-E0AC027B9782}" srcOrd="12" destOrd="0" presId="urn:microsoft.com/office/officeart/2005/8/layout/vList2"/>
    <dgm:cxn modelId="{D42482EB-A667-4EC2-B865-46827B7BD07F}" type="presParOf" srcId="{1535520B-31A0-4E75-8930-F3F3F84531A7}" destId="{66282925-8EC2-4F8E-83A3-7C8C87898134}" srcOrd="13" destOrd="0" presId="urn:microsoft.com/office/officeart/2005/8/layout/vList2"/>
    <dgm:cxn modelId="{7334E828-84F9-45DA-88D2-1D61BCC183FD}" type="presParOf" srcId="{1535520B-31A0-4E75-8930-F3F3F84531A7}" destId="{D7487DF0-712C-4F11-B5F1-D612D7223255}"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641-7651-4E9A-8FFF-034E81336A84}" type="doc">
      <dgm:prSet loTypeId="urn:microsoft.com/office/officeart/2005/8/layout/vList4#1" loCatId="list" qsTypeId="urn:microsoft.com/office/officeart/2005/8/quickstyle/simple1" qsCatId="simple" csTypeId="urn:microsoft.com/office/officeart/2005/8/colors/accent0_3" csCatId="mainScheme" phldr="1"/>
      <dgm:spPr/>
      <dgm:t>
        <a:bodyPr/>
        <a:lstStyle/>
        <a:p>
          <a:endParaRPr lang="en-US"/>
        </a:p>
      </dgm:t>
    </dgm:pt>
    <dgm:pt modelId="{D07A3945-1C1C-41DA-8EB2-4D1E2609CD25}">
      <dgm:prSet phldrT="[Text]" custT="1"/>
      <dgm:spPr/>
      <dgm:t>
        <a:bodyPr/>
        <a:lstStyle/>
        <a:p>
          <a:pPr algn="l">
            <a:spcAft>
              <a:spcPts val="800"/>
            </a:spcAft>
          </a:pPr>
          <a:r>
            <a:rPr lang="en-US" sz="1800" b="1" dirty="0" smtClean="0"/>
            <a:t>123-Mile Corridor</a:t>
          </a:r>
        </a:p>
        <a:p>
          <a:pPr algn="l">
            <a:spcAft>
              <a:spcPts val="800"/>
            </a:spcAft>
          </a:pPr>
          <a:r>
            <a:rPr lang="en-US" sz="1800" b="1" dirty="0" smtClean="0"/>
            <a:t>Northernmost Segment of the SEHSR Corridor</a:t>
          </a:r>
        </a:p>
        <a:p>
          <a:pPr algn="l">
            <a:spcAft>
              <a:spcPts val="800"/>
            </a:spcAft>
          </a:pPr>
          <a:r>
            <a:rPr lang="en-US" sz="1800" b="1" dirty="0" smtClean="0"/>
            <a:t>Connects to the Northeast Corridor</a:t>
          </a:r>
        </a:p>
        <a:p>
          <a:pPr algn="l">
            <a:spcAft>
              <a:spcPts val="800"/>
            </a:spcAft>
          </a:pPr>
          <a:r>
            <a:rPr lang="en-US" sz="1800" b="1" dirty="0" smtClean="0"/>
            <a:t>Preliminary Engineering and Environmental Review</a:t>
          </a:r>
        </a:p>
        <a:p>
          <a:pPr algn="l">
            <a:spcAft>
              <a:spcPts val="800"/>
            </a:spcAft>
          </a:pPr>
          <a:r>
            <a:rPr lang="en-US" sz="1800" b="1" dirty="0" smtClean="0"/>
            <a:t>Ridership and Revenue Review </a:t>
          </a:r>
        </a:p>
        <a:p>
          <a:pPr algn="l">
            <a:spcAft>
              <a:spcPts val="800"/>
            </a:spcAft>
          </a:pPr>
          <a:r>
            <a:rPr lang="en-US" sz="1800" b="1" dirty="0" smtClean="0"/>
            <a:t>Station Area Improvements</a:t>
          </a:r>
        </a:p>
        <a:p>
          <a:pPr algn="l">
            <a:spcAft>
              <a:spcPts val="800"/>
            </a:spcAft>
          </a:pPr>
          <a:r>
            <a:rPr lang="en-US" sz="1800" b="1" dirty="0" smtClean="0"/>
            <a:t>Service Frequency</a:t>
          </a:r>
        </a:p>
      </dgm:t>
    </dgm:pt>
    <dgm:pt modelId="{07640765-FCD4-4CF1-A627-3781B917A608}" type="parTrans" cxnId="{F80BF990-E526-41E0-ADA3-B466ABA7FAB6}">
      <dgm:prSet/>
      <dgm:spPr/>
      <dgm:t>
        <a:bodyPr/>
        <a:lstStyle/>
        <a:p>
          <a:endParaRPr lang="en-US"/>
        </a:p>
      </dgm:t>
    </dgm:pt>
    <dgm:pt modelId="{14BEA6CA-66E6-422B-9C0D-06E598E9F491}" type="sibTrans" cxnId="{F80BF990-E526-41E0-ADA3-B466ABA7FAB6}">
      <dgm:prSet/>
      <dgm:spPr/>
      <dgm:t>
        <a:bodyPr/>
        <a:lstStyle/>
        <a:p>
          <a:endParaRPr lang="en-US"/>
        </a:p>
      </dgm:t>
    </dgm:pt>
    <dgm:pt modelId="{489ABFCB-16FC-4303-B886-125E04536DAA}" type="pres">
      <dgm:prSet presAssocID="{20285641-7651-4E9A-8FFF-034E81336A84}" presName="linear" presStyleCnt="0">
        <dgm:presLayoutVars>
          <dgm:dir/>
          <dgm:resizeHandles val="exact"/>
        </dgm:presLayoutVars>
      </dgm:prSet>
      <dgm:spPr/>
      <dgm:t>
        <a:bodyPr/>
        <a:lstStyle/>
        <a:p>
          <a:endParaRPr lang="en-US"/>
        </a:p>
      </dgm:t>
    </dgm:pt>
    <dgm:pt modelId="{7BF4557D-16E7-4EF9-A2BF-00FD933C5157}" type="pres">
      <dgm:prSet presAssocID="{D07A3945-1C1C-41DA-8EB2-4D1E2609CD25}" presName="comp" presStyleCnt="0"/>
      <dgm:spPr/>
    </dgm:pt>
    <dgm:pt modelId="{96BBC6AA-A9A8-4B36-9140-C1C771424805}" type="pres">
      <dgm:prSet presAssocID="{D07A3945-1C1C-41DA-8EB2-4D1E2609CD25}" presName="box" presStyleLbl="node1" presStyleIdx="0" presStyleCnt="1" custLinFactNeighborX="-281" custLinFactNeighborY="-67300"/>
      <dgm:spPr/>
      <dgm:t>
        <a:bodyPr/>
        <a:lstStyle/>
        <a:p>
          <a:endParaRPr lang="en-US"/>
        </a:p>
      </dgm:t>
    </dgm:pt>
    <dgm:pt modelId="{ADAE9DC1-5AE4-4C02-A529-FF5481EEA2EF}" type="pres">
      <dgm:prSet presAssocID="{D07A3945-1C1C-41DA-8EB2-4D1E2609CD25}" presName="img" presStyleLbl="fgImgPlace1" presStyleIdx="0" presStyleCnt="1" custFlipVert="1" custFlipHor="1" custScaleX="28346" custScaleY="24020" custLinFactNeighborX="-49917" custLinFactNeighborY="-15577"/>
      <dgm:spPr>
        <a:solidFill>
          <a:schemeClr val="bg1">
            <a:lumMod val="85000"/>
            <a:alpha val="0"/>
          </a:schemeClr>
        </a:solidFill>
        <a:ln>
          <a:noFill/>
        </a:ln>
      </dgm:spPr>
      <dgm:t>
        <a:bodyPr/>
        <a:lstStyle/>
        <a:p>
          <a:endParaRPr lang="en-US"/>
        </a:p>
      </dgm:t>
    </dgm:pt>
    <dgm:pt modelId="{3DF2AEF9-2AC7-4FE6-AF6A-3882529F6686}" type="pres">
      <dgm:prSet presAssocID="{D07A3945-1C1C-41DA-8EB2-4D1E2609CD25}" presName="text" presStyleLbl="node1" presStyleIdx="0" presStyleCnt="1">
        <dgm:presLayoutVars>
          <dgm:bulletEnabled val="1"/>
        </dgm:presLayoutVars>
      </dgm:prSet>
      <dgm:spPr/>
      <dgm:t>
        <a:bodyPr/>
        <a:lstStyle/>
        <a:p>
          <a:endParaRPr lang="en-US"/>
        </a:p>
      </dgm:t>
    </dgm:pt>
  </dgm:ptLst>
  <dgm:cxnLst>
    <dgm:cxn modelId="{92E02F88-D5F8-46DF-8793-C08B35999568}" type="presOf" srcId="{D07A3945-1C1C-41DA-8EB2-4D1E2609CD25}" destId="{3DF2AEF9-2AC7-4FE6-AF6A-3882529F6686}" srcOrd="1" destOrd="0" presId="urn:microsoft.com/office/officeart/2005/8/layout/vList4#1"/>
    <dgm:cxn modelId="{5527F1BF-1251-435D-9F5F-44DB55E19ED3}" type="presOf" srcId="{20285641-7651-4E9A-8FFF-034E81336A84}" destId="{489ABFCB-16FC-4303-B886-125E04536DAA}" srcOrd="0" destOrd="0" presId="urn:microsoft.com/office/officeart/2005/8/layout/vList4#1"/>
    <dgm:cxn modelId="{F80BF990-E526-41E0-ADA3-B466ABA7FAB6}" srcId="{20285641-7651-4E9A-8FFF-034E81336A84}" destId="{D07A3945-1C1C-41DA-8EB2-4D1E2609CD25}" srcOrd="0" destOrd="0" parTransId="{07640765-FCD4-4CF1-A627-3781B917A608}" sibTransId="{14BEA6CA-66E6-422B-9C0D-06E598E9F491}"/>
    <dgm:cxn modelId="{4B79261B-81AE-48B9-89C6-EDE17B71CAA0}" type="presOf" srcId="{D07A3945-1C1C-41DA-8EB2-4D1E2609CD25}" destId="{96BBC6AA-A9A8-4B36-9140-C1C771424805}" srcOrd="0" destOrd="0" presId="urn:microsoft.com/office/officeart/2005/8/layout/vList4#1"/>
    <dgm:cxn modelId="{491A351E-55B3-42FF-AB16-1787BB349E35}" type="presParOf" srcId="{489ABFCB-16FC-4303-B886-125E04536DAA}" destId="{7BF4557D-16E7-4EF9-A2BF-00FD933C5157}" srcOrd="0" destOrd="0" presId="urn:microsoft.com/office/officeart/2005/8/layout/vList4#1"/>
    <dgm:cxn modelId="{A78F2E8E-E6DE-45CB-AADD-FB3D7FDC29B2}" type="presParOf" srcId="{7BF4557D-16E7-4EF9-A2BF-00FD933C5157}" destId="{96BBC6AA-A9A8-4B36-9140-C1C771424805}" srcOrd="0" destOrd="0" presId="urn:microsoft.com/office/officeart/2005/8/layout/vList4#1"/>
    <dgm:cxn modelId="{375DCF1E-C941-4426-8779-91CEC80F6D65}" type="presParOf" srcId="{7BF4557D-16E7-4EF9-A2BF-00FD933C5157}" destId="{ADAE9DC1-5AE4-4C02-A529-FF5481EEA2EF}" srcOrd="1" destOrd="0" presId="urn:microsoft.com/office/officeart/2005/8/layout/vList4#1"/>
    <dgm:cxn modelId="{ED3EF136-B1EE-4CB5-88B3-CB0C379BE4DA}" type="presParOf" srcId="{7BF4557D-16E7-4EF9-A2BF-00FD933C5157}" destId="{3DF2AEF9-2AC7-4FE6-AF6A-3882529F6686}"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9C3588-1789-48A4-9D99-D922BA28528F}" type="doc">
      <dgm:prSet loTypeId="urn:microsoft.com/office/officeart/2008/layout/PictureAccentList" loCatId="list" qsTypeId="urn:microsoft.com/office/officeart/2005/8/quickstyle/simple1" qsCatId="simple" csTypeId="urn:microsoft.com/office/officeart/2005/8/colors/accent0_3" csCatId="mainScheme" phldr="1"/>
      <dgm:spPr/>
      <dgm:t>
        <a:bodyPr/>
        <a:lstStyle/>
        <a:p>
          <a:endParaRPr lang="en-US"/>
        </a:p>
      </dgm:t>
    </dgm:pt>
    <dgm:pt modelId="{E23F0173-83C5-46BF-812F-C1357ABCD4FC}">
      <dgm:prSet phldrT="[Text]"/>
      <dgm:spPr/>
      <dgm:t>
        <a:bodyPr/>
        <a:lstStyle/>
        <a:p>
          <a:r>
            <a:rPr lang="en-US" b="1" dirty="0" smtClean="0"/>
            <a:t>Tier II Environmental Impact Statement (EIS)</a:t>
          </a:r>
          <a:endParaRPr lang="en-US" dirty="0"/>
        </a:p>
      </dgm:t>
    </dgm:pt>
    <dgm:pt modelId="{28C172E9-DE10-4643-9581-49F398209BBF}" type="parTrans" cxnId="{10EAE9F3-A12E-443B-B9D9-379D98231EC2}">
      <dgm:prSet/>
      <dgm:spPr/>
      <dgm:t>
        <a:bodyPr/>
        <a:lstStyle/>
        <a:p>
          <a:endParaRPr lang="en-US"/>
        </a:p>
      </dgm:t>
    </dgm:pt>
    <dgm:pt modelId="{B6C7412A-A33B-4F04-8FBC-FFC205A60FE9}" type="sibTrans" cxnId="{10EAE9F3-A12E-443B-B9D9-379D98231EC2}">
      <dgm:prSet/>
      <dgm:spPr/>
      <dgm:t>
        <a:bodyPr/>
        <a:lstStyle/>
        <a:p>
          <a:endParaRPr lang="en-US"/>
        </a:p>
      </dgm:t>
    </dgm:pt>
    <dgm:pt modelId="{F36B564B-5125-4F38-86B0-8AB75B542120}">
      <dgm:prSet/>
      <dgm:spPr/>
      <dgm:t>
        <a:bodyPr/>
        <a:lstStyle/>
        <a:p>
          <a:r>
            <a:rPr lang="en-US" dirty="0" smtClean="0"/>
            <a:t>Summarize broader issues discussed in the Tier I Study. </a:t>
          </a:r>
          <a:endParaRPr lang="en-US" dirty="0"/>
        </a:p>
      </dgm:t>
    </dgm:pt>
    <dgm:pt modelId="{B818DBD8-6E66-4779-A4C3-85C7B5FB4A37}" type="parTrans" cxnId="{64114491-E691-4C6D-A2D9-1BE0CDEFB3AC}">
      <dgm:prSet/>
      <dgm:spPr/>
      <dgm:t>
        <a:bodyPr/>
        <a:lstStyle/>
        <a:p>
          <a:endParaRPr lang="en-US"/>
        </a:p>
      </dgm:t>
    </dgm:pt>
    <dgm:pt modelId="{A887364A-86C3-476D-850B-A95E29F61E2F}" type="sibTrans" cxnId="{64114491-E691-4C6D-A2D9-1BE0CDEFB3AC}">
      <dgm:prSet/>
      <dgm:spPr/>
      <dgm:t>
        <a:bodyPr/>
        <a:lstStyle/>
        <a:p>
          <a:endParaRPr lang="en-US"/>
        </a:p>
      </dgm:t>
    </dgm:pt>
    <dgm:pt modelId="{F1ABFD27-7BA1-48F4-B339-888CFB085514}">
      <dgm:prSet/>
      <dgm:spPr/>
      <dgm:t>
        <a:bodyPr/>
        <a:lstStyle/>
        <a:p>
          <a:r>
            <a:rPr lang="en-US" dirty="0" smtClean="0"/>
            <a:t>Focus on site-specific impacts and mitigation for individual elements of the larger study.  </a:t>
          </a:r>
          <a:endParaRPr lang="en-US" dirty="0"/>
        </a:p>
      </dgm:t>
    </dgm:pt>
    <dgm:pt modelId="{5780C430-5737-4742-AD8A-EF4E9D011A9A}" type="parTrans" cxnId="{9AEEE66F-9F09-46B5-ABEE-853C9FAFB5CB}">
      <dgm:prSet/>
      <dgm:spPr/>
      <dgm:t>
        <a:bodyPr/>
        <a:lstStyle/>
        <a:p>
          <a:endParaRPr lang="en-US"/>
        </a:p>
      </dgm:t>
    </dgm:pt>
    <dgm:pt modelId="{3EB2699F-A892-40D6-8731-F2DAAD5847C3}" type="sibTrans" cxnId="{9AEEE66F-9F09-46B5-ABEE-853C9FAFB5CB}">
      <dgm:prSet/>
      <dgm:spPr/>
      <dgm:t>
        <a:bodyPr/>
        <a:lstStyle/>
        <a:p>
          <a:endParaRPr lang="en-US"/>
        </a:p>
      </dgm:t>
    </dgm:pt>
    <dgm:pt modelId="{BF325A03-0C14-4A48-BDE9-CD742F2D9613}">
      <dgm:prSet/>
      <dgm:spPr/>
      <dgm:t>
        <a:bodyPr/>
        <a:lstStyle/>
        <a:p>
          <a:r>
            <a:rPr lang="en-US" dirty="0" smtClean="0"/>
            <a:t>Incorporate further public/agency input.</a:t>
          </a:r>
          <a:endParaRPr lang="en-US" dirty="0"/>
        </a:p>
      </dgm:t>
    </dgm:pt>
    <dgm:pt modelId="{F1CBFA32-EDD5-47D1-B0C6-A126ADE8B747}" type="parTrans" cxnId="{E6E92749-D646-4855-A0F3-A6E5B58648E1}">
      <dgm:prSet/>
      <dgm:spPr/>
      <dgm:t>
        <a:bodyPr/>
        <a:lstStyle/>
        <a:p>
          <a:endParaRPr lang="en-US"/>
        </a:p>
      </dgm:t>
    </dgm:pt>
    <dgm:pt modelId="{0C00B8B4-867F-48F8-9A0D-115FBE81427F}" type="sibTrans" cxnId="{E6E92749-D646-4855-A0F3-A6E5B58648E1}">
      <dgm:prSet/>
      <dgm:spPr/>
      <dgm:t>
        <a:bodyPr/>
        <a:lstStyle/>
        <a:p>
          <a:endParaRPr lang="en-US"/>
        </a:p>
      </dgm:t>
    </dgm:pt>
    <dgm:pt modelId="{902BAA11-836D-4453-B3BC-83A9061A64F8}">
      <dgm:prSet/>
      <dgm:spPr/>
      <dgm:t>
        <a:bodyPr/>
        <a:lstStyle/>
        <a:p>
          <a:r>
            <a:rPr lang="en-US" dirty="0" smtClean="0"/>
            <a:t>Quantify impacts and analyze potential mitigation measures.</a:t>
          </a:r>
          <a:endParaRPr lang="en-US" dirty="0"/>
        </a:p>
      </dgm:t>
    </dgm:pt>
    <dgm:pt modelId="{310FB7B4-7E02-422A-AF2B-F50CEE49C0C7}" type="parTrans" cxnId="{471EAA22-225E-46EE-97FC-C0C3B11DB016}">
      <dgm:prSet/>
      <dgm:spPr/>
      <dgm:t>
        <a:bodyPr/>
        <a:lstStyle/>
        <a:p>
          <a:endParaRPr lang="en-US"/>
        </a:p>
      </dgm:t>
    </dgm:pt>
    <dgm:pt modelId="{ABAA2BFD-9F72-42AA-8E08-7786337EED6C}" type="sibTrans" cxnId="{471EAA22-225E-46EE-97FC-C0C3B11DB016}">
      <dgm:prSet/>
      <dgm:spPr/>
      <dgm:t>
        <a:bodyPr/>
        <a:lstStyle/>
        <a:p>
          <a:endParaRPr lang="en-US"/>
        </a:p>
      </dgm:t>
    </dgm:pt>
    <dgm:pt modelId="{005C68F8-2966-47D9-B9F5-A6834CA12CA2}">
      <dgm:prSet/>
      <dgm:spPr/>
      <dgm:t>
        <a:bodyPr/>
        <a:lstStyle/>
        <a:p>
          <a:r>
            <a:rPr lang="en-US" dirty="0" smtClean="0"/>
            <a:t>Documentation and decisions lead to permitting, final design, right-of-way acquisition, and construction.</a:t>
          </a:r>
          <a:endParaRPr lang="en-US" dirty="0"/>
        </a:p>
      </dgm:t>
    </dgm:pt>
    <dgm:pt modelId="{958D91E9-3C29-432E-90A9-8C9F17DBB90F}" type="parTrans" cxnId="{1233716B-566B-4A66-974F-7E2586508455}">
      <dgm:prSet/>
      <dgm:spPr/>
      <dgm:t>
        <a:bodyPr/>
        <a:lstStyle/>
        <a:p>
          <a:endParaRPr lang="en-US"/>
        </a:p>
      </dgm:t>
    </dgm:pt>
    <dgm:pt modelId="{23C93773-6EB1-4B14-8A7F-98A81504EB04}" type="sibTrans" cxnId="{1233716B-566B-4A66-974F-7E2586508455}">
      <dgm:prSet/>
      <dgm:spPr/>
      <dgm:t>
        <a:bodyPr/>
        <a:lstStyle/>
        <a:p>
          <a:endParaRPr lang="en-US"/>
        </a:p>
      </dgm:t>
    </dgm:pt>
    <dgm:pt modelId="{AC3518FF-C8C5-4EBB-A4BE-1F16777861C4}" type="pres">
      <dgm:prSet presAssocID="{E39C3588-1789-48A4-9D99-D922BA28528F}" presName="layout" presStyleCnt="0">
        <dgm:presLayoutVars>
          <dgm:chMax/>
          <dgm:chPref/>
          <dgm:dir/>
          <dgm:animOne val="branch"/>
          <dgm:animLvl val="lvl"/>
          <dgm:resizeHandles/>
        </dgm:presLayoutVars>
      </dgm:prSet>
      <dgm:spPr/>
      <dgm:t>
        <a:bodyPr/>
        <a:lstStyle/>
        <a:p>
          <a:endParaRPr lang="en-US"/>
        </a:p>
      </dgm:t>
    </dgm:pt>
    <dgm:pt modelId="{26B5ACA5-871A-4FF6-8AC7-28F6E91F2CC9}" type="pres">
      <dgm:prSet presAssocID="{E23F0173-83C5-46BF-812F-C1357ABCD4FC}" presName="root" presStyleCnt="0">
        <dgm:presLayoutVars>
          <dgm:chMax/>
          <dgm:chPref val="4"/>
        </dgm:presLayoutVars>
      </dgm:prSet>
      <dgm:spPr/>
    </dgm:pt>
    <dgm:pt modelId="{5F16F786-B90B-4B92-873E-F55B025E60E4}" type="pres">
      <dgm:prSet presAssocID="{E23F0173-83C5-46BF-812F-C1357ABCD4FC}" presName="rootComposite" presStyleCnt="0">
        <dgm:presLayoutVars/>
      </dgm:prSet>
      <dgm:spPr/>
    </dgm:pt>
    <dgm:pt modelId="{8C423495-E567-4B32-B72B-78340E2D1AC6}" type="pres">
      <dgm:prSet presAssocID="{E23F0173-83C5-46BF-812F-C1357ABCD4FC}" presName="rootText" presStyleLbl="node0" presStyleIdx="0" presStyleCnt="1">
        <dgm:presLayoutVars>
          <dgm:chMax/>
          <dgm:chPref val="4"/>
        </dgm:presLayoutVars>
      </dgm:prSet>
      <dgm:spPr/>
      <dgm:t>
        <a:bodyPr/>
        <a:lstStyle/>
        <a:p>
          <a:endParaRPr lang="en-US"/>
        </a:p>
      </dgm:t>
    </dgm:pt>
    <dgm:pt modelId="{4475177B-C8B2-489E-9BCA-813DEDB8A285}" type="pres">
      <dgm:prSet presAssocID="{E23F0173-83C5-46BF-812F-C1357ABCD4FC}" presName="childShape" presStyleCnt="0">
        <dgm:presLayoutVars>
          <dgm:chMax val="0"/>
          <dgm:chPref val="0"/>
        </dgm:presLayoutVars>
      </dgm:prSet>
      <dgm:spPr/>
    </dgm:pt>
    <dgm:pt modelId="{BC897AF9-94E5-4FC3-A91A-D746EA3EBB9D}" type="pres">
      <dgm:prSet presAssocID="{F36B564B-5125-4F38-86B0-8AB75B542120}" presName="childComposite" presStyleCnt="0">
        <dgm:presLayoutVars>
          <dgm:chMax val="0"/>
          <dgm:chPref val="0"/>
        </dgm:presLayoutVars>
      </dgm:prSet>
      <dgm:spPr/>
    </dgm:pt>
    <dgm:pt modelId="{CEBBB11D-06B1-4E9E-B2FF-E8B1325791C9}" type="pres">
      <dgm:prSet presAssocID="{F36B564B-5125-4F38-86B0-8AB75B542120}" presName="Image" presStyleLbl="node1" presStyleIdx="0" presStyleCnt="5"/>
      <dgm:spPr>
        <a:blipFill>
          <a:blip xmlns:r="http://schemas.openxmlformats.org/officeDocument/2006/relationships" r:embed="rId1">
            <a:lum bright="70000" contrast="-70000"/>
            <a:extLst/>
          </a:blip>
          <a:srcRect/>
          <a:stretch>
            <a:fillRect t="-19000" b="-19000"/>
          </a:stretch>
        </a:blipFill>
      </dgm:spPr>
      <dgm:t>
        <a:bodyPr/>
        <a:lstStyle/>
        <a:p>
          <a:endParaRPr lang="en-US"/>
        </a:p>
      </dgm:t>
    </dgm:pt>
    <dgm:pt modelId="{1A293E2C-7E4F-4ECC-9BE0-870EEFF3E8C1}" type="pres">
      <dgm:prSet presAssocID="{F36B564B-5125-4F38-86B0-8AB75B542120}" presName="childText" presStyleLbl="lnNode1" presStyleIdx="0" presStyleCnt="5">
        <dgm:presLayoutVars>
          <dgm:chMax val="0"/>
          <dgm:chPref val="0"/>
          <dgm:bulletEnabled val="1"/>
        </dgm:presLayoutVars>
      </dgm:prSet>
      <dgm:spPr/>
      <dgm:t>
        <a:bodyPr/>
        <a:lstStyle/>
        <a:p>
          <a:endParaRPr lang="en-US"/>
        </a:p>
      </dgm:t>
    </dgm:pt>
    <dgm:pt modelId="{23B04434-C155-42C2-AB5D-C6B85053F4B2}" type="pres">
      <dgm:prSet presAssocID="{F1ABFD27-7BA1-48F4-B339-888CFB085514}" presName="childComposite" presStyleCnt="0">
        <dgm:presLayoutVars>
          <dgm:chMax val="0"/>
          <dgm:chPref val="0"/>
        </dgm:presLayoutVars>
      </dgm:prSet>
      <dgm:spPr/>
    </dgm:pt>
    <dgm:pt modelId="{BD419CEA-D63D-4EA4-8D99-E7CF0D5D3CA8}" type="pres">
      <dgm:prSet presAssocID="{F1ABFD27-7BA1-48F4-B339-888CFB085514}" presName="Image" presStyleLbl="node1" presStyleIdx="1" presStyleCnt="5"/>
      <dgm:spPr>
        <a:blipFill>
          <a:blip xmlns:r="http://schemas.openxmlformats.org/officeDocument/2006/relationships" r:embed="rId2">
            <a:extLst/>
          </a:blip>
          <a:srcRect/>
          <a:stretch>
            <a:fillRect t="-13000" b="-13000"/>
          </a:stretch>
        </a:blipFill>
      </dgm:spPr>
      <dgm:t>
        <a:bodyPr/>
        <a:lstStyle/>
        <a:p>
          <a:endParaRPr lang="en-US"/>
        </a:p>
      </dgm:t>
    </dgm:pt>
    <dgm:pt modelId="{B546125A-9A1B-4829-B7DE-DCC22A8CEE8A}" type="pres">
      <dgm:prSet presAssocID="{F1ABFD27-7BA1-48F4-B339-888CFB085514}" presName="childText" presStyleLbl="lnNode1" presStyleIdx="1" presStyleCnt="5">
        <dgm:presLayoutVars>
          <dgm:chMax val="0"/>
          <dgm:chPref val="0"/>
          <dgm:bulletEnabled val="1"/>
        </dgm:presLayoutVars>
      </dgm:prSet>
      <dgm:spPr/>
      <dgm:t>
        <a:bodyPr/>
        <a:lstStyle/>
        <a:p>
          <a:endParaRPr lang="en-US"/>
        </a:p>
      </dgm:t>
    </dgm:pt>
    <dgm:pt modelId="{0EE23967-073E-4BB8-A1B9-5A75524CFD3D}" type="pres">
      <dgm:prSet presAssocID="{BF325A03-0C14-4A48-BDE9-CD742F2D9613}" presName="childComposite" presStyleCnt="0">
        <dgm:presLayoutVars>
          <dgm:chMax val="0"/>
          <dgm:chPref val="0"/>
        </dgm:presLayoutVars>
      </dgm:prSet>
      <dgm:spPr/>
    </dgm:pt>
    <dgm:pt modelId="{19ACB3FB-CAD6-4623-91AD-29F6687F0FA8}" type="pres">
      <dgm:prSet presAssocID="{BF325A03-0C14-4A48-BDE9-CD742F2D9613}" presName="Image" presStyleLbl="node1" presStyleIdx="2" presStyleCnt="5"/>
      <dgm:spPr>
        <a:blipFill>
          <a:blip xmlns:r="http://schemas.openxmlformats.org/officeDocument/2006/relationships" r:embed="rId3" cstate="print">
            <a:lum bright="70000" contrast="-70000"/>
            <a:extLst/>
          </a:blip>
          <a:srcRect/>
          <a:stretch>
            <a:fillRect/>
          </a:stretch>
        </a:blipFill>
      </dgm:spPr>
    </dgm:pt>
    <dgm:pt modelId="{4877FBB9-3799-42DE-A50D-E1111231AFB4}" type="pres">
      <dgm:prSet presAssocID="{BF325A03-0C14-4A48-BDE9-CD742F2D9613}" presName="childText" presStyleLbl="lnNode1" presStyleIdx="2" presStyleCnt="5">
        <dgm:presLayoutVars>
          <dgm:chMax val="0"/>
          <dgm:chPref val="0"/>
          <dgm:bulletEnabled val="1"/>
        </dgm:presLayoutVars>
      </dgm:prSet>
      <dgm:spPr/>
      <dgm:t>
        <a:bodyPr/>
        <a:lstStyle/>
        <a:p>
          <a:endParaRPr lang="en-US"/>
        </a:p>
      </dgm:t>
    </dgm:pt>
    <dgm:pt modelId="{B3240DAC-29DB-4DB6-A3EB-FF2232E91760}" type="pres">
      <dgm:prSet presAssocID="{902BAA11-836D-4453-B3BC-83A9061A64F8}" presName="childComposite" presStyleCnt="0">
        <dgm:presLayoutVars>
          <dgm:chMax val="0"/>
          <dgm:chPref val="0"/>
        </dgm:presLayoutVars>
      </dgm:prSet>
      <dgm:spPr/>
    </dgm:pt>
    <dgm:pt modelId="{3F4DBC9A-0DB9-4516-A28F-C0AD97CD220A}" type="pres">
      <dgm:prSet presAssocID="{902BAA11-836D-4453-B3BC-83A9061A64F8}" presName="Image" presStyleLbl="node1" presStyleIdx="3" presStyleCnt="5"/>
      <dgm:spPr>
        <a:blipFill>
          <a:blip xmlns:r="http://schemas.openxmlformats.org/officeDocument/2006/relationships" r:embed="rId4" cstate="print">
            <a:lum bright="70000" contrast="-70000"/>
            <a:extLst/>
          </a:blip>
          <a:srcRect/>
          <a:stretch>
            <a:fillRect t="-3000" b="-3000"/>
          </a:stretch>
        </a:blipFill>
      </dgm:spPr>
    </dgm:pt>
    <dgm:pt modelId="{DA460A18-EDE8-4BD0-8A91-75FF26370FFB}" type="pres">
      <dgm:prSet presAssocID="{902BAA11-836D-4453-B3BC-83A9061A64F8}" presName="childText" presStyleLbl="lnNode1" presStyleIdx="3" presStyleCnt="5">
        <dgm:presLayoutVars>
          <dgm:chMax val="0"/>
          <dgm:chPref val="0"/>
          <dgm:bulletEnabled val="1"/>
        </dgm:presLayoutVars>
      </dgm:prSet>
      <dgm:spPr/>
      <dgm:t>
        <a:bodyPr/>
        <a:lstStyle/>
        <a:p>
          <a:endParaRPr lang="en-US"/>
        </a:p>
      </dgm:t>
    </dgm:pt>
    <dgm:pt modelId="{84C1227F-9D38-4AE9-B675-69897057EB70}" type="pres">
      <dgm:prSet presAssocID="{005C68F8-2966-47D9-B9F5-A6834CA12CA2}" presName="childComposite" presStyleCnt="0">
        <dgm:presLayoutVars>
          <dgm:chMax val="0"/>
          <dgm:chPref val="0"/>
        </dgm:presLayoutVars>
      </dgm:prSet>
      <dgm:spPr/>
    </dgm:pt>
    <dgm:pt modelId="{D1FE1F73-0220-4F34-B77E-DBB60CB79AE1}" type="pres">
      <dgm:prSet presAssocID="{005C68F8-2966-47D9-B9F5-A6834CA12CA2}" presName="Image" presStyleLbl="node1" presStyleIdx="4" presStyleCnt="5"/>
      <dgm:spPr>
        <a:blipFill>
          <a:blip xmlns:r="http://schemas.openxmlformats.org/officeDocument/2006/relationships" r:embed="rId5">
            <a:lum bright="70000" contrast="-70000"/>
            <a:extLst/>
          </a:blip>
          <a:srcRect/>
          <a:stretch>
            <a:fillRect/>
          </a:stretch>
        </a:blipFill>
      </dgm:spPr>
    </dgm:pt>
    <dgm:pt modelId="{6E2E566A-D6EB-4E68-91EC-182832E482F8}" type="pres">
      <dgm:prSet presAssocID="{005C68F8-2966-47D9-B9F5-A6834CA12CA2}" presName="childText" presStyleLbl="lnNode1" presStyleIdx="4" presStyleCnt="5">
        <dgm:presLayoutVars>
          <dgm:chMax val="0"/>
          <dgm:chPref val="0"/>
          <dgm:bulletEnabled val="1"/>
        </dgm:presLayoutVars>
      </dgm:prSet>
      <dgm:spPr/>
      <dgm:t>
        <a:bodyPr/>
        <a:lstStyle/>
        <a:p>
          <a:endParaRPr lang="en-US"/>
        </a:p>
      </dgm:t>
    </dgm:pt>
  </dgm:ptLst>
  <dgm:cxnLst>
    <dgm:cxn modelId="{3EA27600-B98B-4442-A8C4-885B0D09EF14}" type="presOf" srcId="{E39C3588-1789-48A4-9D99-D922BA28528F}" destId="{AC3518FF-C8C5-4EBB-A4BE-1F16777861C4}" srcOrd="0" destOrd="0" presId="urn:microsoft.com/office/officeart/2008/layout/PictureAccentList"/>
    <dgm:cxn modelId="{D6E8DA43-1DB7-4B06-9787-0DEE63E2038D}" type="presOf" srcId="{F1ABFD27-7BA1-48F4-B339-888CFB085514}" destId="{B546125A-9A1B-4829-B7DE-DCC22A8CEE8A}" srcOrd="0" destOrd="0" presId="urn:microsoft.com/office/officeart/2008/layout/PictureAccentList"/>
    <dgm:cxn modelId="{471EAA22-225E-46EE-97FC-C0C3B11DB016}" srcId="{E23F0173-83C5-46BF-812F-C1357ABCD4FC}" destId="{902BAA11-836D-4453-B3BC-83A9061A64F8}" srcOrd="3" destOrd="0" parTransId="{310FB7B4-7E02-422A-AF2B-F50CEE49C0C7}" sibTransId="{ABAA2BFD-9F72-42AA-8E08-7786337EED6C}"/>
    <dgm:cxn modelId="{E6E92749-D646-4855-A0F3-A6E5B58648E1}" srcId="{E23F0173-83C5-46BF-812F-C1357ABCD4FC}" destId="{BF325A03-0C14-4A48-BDE9-CD742F2D9613}" srcOrd="2" destOrd="0" parTransId="{F1CBFA32-EDD5-47D1-B0C6-A126ADE8B747}" sibTransId="{0C00B8B4-867F-48F8-9A0D-115FBE81427F}"/>
    <dgm:cxn modelId="{A72A6504-B79E-4FDC-808B-4EC3C7FDD0EB}" type="presOf" srcId="{005C68F8-2966-47D9-B9F5-A6834CA12CA2}" destId="{6E2E566A-D6EB-4E68-91EC-182832E482F8}" srcOrd="0" destOrd="0" presId="urn:microsoft.com/office/officeart/2008/layout/PictureAccentList"/>
    <dgm:cxn modelId="{1B961E6E-96ED-4B96-92CD-62AB318476C1}" type="presOf" srcId="{F36B564B-5125-4F38-86B0-8AB75B542120}" destId="{1A293E2C-7E4F-4ECC-9BE0-870EEFF3E8C1}" srcOrd="0" destOrd="0" presId="urn:microsoft.com/office/officeart/2008/layout/PictureAccentList"/>
    <dgm:cxn modelId="{9AEEE66F-9F09-46B5-ABEE-853C9FAFB5CB}" srcId="{E23F0173-83C5-46BF-812F-C1357ABCD4FC}" destId="{F1ABFD27-7BA1-48F4-B339-888CFB085514}" srcOrd="1" destOrd="0" parTransId="{5780C430-5737-4742-AD8A-EF4E9D011A9A}" sibTransId="{3EB2699F-A892-40D6-8731-F2DAAD5847C3}"/>
    <dgm:cxn modelId="{1233716B-566B-4A66-974F-7E2586508455}" srcId="{E23F0173-83C5-46BF-812F-C1357ABCD4FC}" destId="{005C68F8-2966-47D9-B9F5-A6834CA12CA2}" srcOrd="4" destOrd="0" parTransId="{958D91E9-3C29-432E-90A9-8C9F17DBB90F}" sibTransId="{23C93773-6EB1-4B14-8A7F-98A81504EB04}"/>
    <dgm:cxn modelId="{64114491-E691-4C6D-A2D9-1BE0CDEFB3AC}" srcId="{E23F0173-83C5-46BF-812F-C1357ABCD4FC}" destId="{F36B564B-5125-4F38-86B0-8AB75B542120}" srcOrd="0" destOrd="0" parTransId="{B818DBD8-6E66-4779-A4C3-85C7B5FB4A37}" sibTransId="{A887364A-86C3-476D-850B-A95E29F61E2F}"/>
    <dgm:cxn modelId="{10EAE9F3-A12E-443B-B9D9-379D98231EC2}" srcId="{E39C3588-1789-48A4-9D99-D922BA28528F}" destId="{E23F0173-83C5-46BF-812F-C1357ABCD4FC}" srcOrd="0" destOrd="0" parTransId="{28C172E9-DE10-4643-9581-49F398209BBF}" sibTransId="{B6C7412A-A33B-4F04-8FBC-FFC205A60FE9}"/>
    <dgm:cxn modelId="{2FDC1A92-3BC1-4202-B961-FB944977CFBE}" type="presOf" srcId="{BF325A03-0C14-4A48-BDE9-CD742F2D9613}" destId="{4877FBB9-3799-42DE-A50D-E1111231AFB4}" srcOrd="0" destOrd="0" presId="urn:microsoft.com/office/officeart/2008/layout/PictureAccentList"/>
    <dgm:cxn modelId="{507CDF20-323E-4D0D-BC90-30886E28C28F}" type="presOf" srcId="{902BAA11-836D-4453-B3BC-83A9061A64F8}" destId="{DA460A18-EDE8-4BD0-8A91-75FF26370FFB}" srcOrd="0" destOrd="0" presId="urn:microsoft.com/office/officeart/2008/layout/PictureAccentList"/>
    <dgm:cxn modelId="{EF93A14C-3274-44BB-BD50-F22E2369DC82}" type="presOf" srcId="{E23F0173-83C5-46BF-812F-C1357ABCD4FC}" destId="{8C423495-E567-4B32-B72B-78340E2D1AC6}" srcOrd="0" destOrd="0" presId="urn:microsoft.com/office/officeart/2008/layout/PictureAccentList"/>
    <dgm:cxn modelId="{EBE9C484-FE9D-4F67-84F2-AFA07DFFEB81}" type="presParOf" srcId="{AC3518FF-C8C5-4EBB-A4BE-1F16777861C4}" destId="{26B5ACA5-871A-4FF6-8AC7-28F6E91F2CC9}" srcOrd="0" destOrd="0" presId="urn:microsoft.com/office/officeart/2008/layout/PictureAccentList"/>
    <dgm:cxn modelId="{F94521CF-1783-413E-9C5C-8A22EDE8691A}" type="presParOf" srcId="{26B5ACA5-871A-4FF6-8AC7-28F6E91F2CC9}" destId="{5F16F786-B90B-4B92-873E-F55B025E60E4}" srcOrd="0" destOrd="0" presId="urn:microsoft.com/office/officeart/2008/layout/PictureAccentList"/>
    <dgm:cxn modelId="{5F26F27D-5523-48AC-A7A2-086450B6B8E9}" type="presParOf" srcId="{5F16F786-B90B-4B92-873E-F55B025E60E4}" destId="{8C423495-E567-4B32-B72B-78340E2D1AC6}" srcOrd="0" destOrd="0" presId="urn:microsoft.com/office/officeart/2008/layout/PictureAccentList"/>
    <dgm:cxn modelId="{CCA6ACAB-BD74-43D0-BA10-591B683509D7}" type="presParOf" srcId="{26B5ACA5-871A-4FF6-8AC7-28F6E91F2CC9}" destId="{4475177B-C8B2-489E-9BCA-813DEDB8A285}" srcOrd="1" destOrd="0" presId="urn:microsoft.com/office/officeart/2008/layout/PictureAccentList"/>
    <dgm:cxn modelId="{C9160010-344F-4AC0-BFDF-6C43CEC0E20C}" type="presParOf" srcId="{4475177B-C8B2-489E-9BCA-813DEDB8A285}" destId="{BC897AF9-94E5-4FC3-A91A-D746EA3EBB9D}" srcOrd="0" destOrd="0" presId="urn:microsoft.com/office/officeart/2008/layout/PictureAccentList"/>
    <dgm:cxn modelId="{25C8C98D-E4D4-4464-A6B8-721BE6152FD6}" type="presParOf" srcId="{BC897AF9-94E5-4FC3-A91A-D746EA3EBB9D}" destId="{CEBBB11D-06B1-4E9E-B2FF-E8B1325791C9}" srcOrd="0" destOrd="0" presId="urn:microsoft.com/office/officeart/2008/layout/PictureAccentList"/>
    <dgm:cxn modelId="{0CA62689-E6A5-4C42-B3CB-5A17777417CC}" type="presParOf" srcId="{BC897AF9-94E5-4FC3-A91A-D746EA3EBB9D}" destId="{1A293E2C-7E4F-4ECC-9BE0-870EEFF3E8C1}" srcOrd="1" destOrd="0" presId="urn:microsoft.com/office/officeart/2008/layout/PictureAccentList"/>
    <dgm:cxn modelId="{C70342C7-0526-469E-BFBB-D04703176D95}" type="presParOf" srcId="{4475177B-C8B2-489E-9BCA-813DEDB8A285}" destId="{23B04434-C155-42C2-AB5D-C6B85053F4B2}" srcOrd="1" destOrd="0" presId="urn:microsoft.com/office/officeart/2008/layout/PictureAccentList"/>
    <dgm:cxn modelId="{B6B83650-7DD0-4E44-A4F2-C901F747B5CC}" type="presParOf" srcId="{23B04434-C155-42C2-AB5D-C6B85053F4B2}" destId="{BD419CEA-D63D-4EA4-8D99-E7CF0D5D3CA8}" srcOrd="0" destOrd="0" presId="urn:microsoft.com/office/officeart/2008/layout/PictureAccentList"/>
    <dgm:cxn modelId="{15636205-0E77-4B0E-A83C-DFB70A498FB6}" type="presParOf" srcId="{23B04434-C155-42C2-AB5D-C6B85053F4B2}" destId="{B546125A-9A1B-4829-B7DE-DCC22A8CEE8A}" srcOrd="1" destOrd="0" presId="urn:microsoft.com/office/officeart/2008/layout/PictureAccentList"/>
    <dgm:cxn modelId="{5F4C7079-6015-4676-8533-872E9AE98371}" type="presParOf" srcId="{4475177B-C8B2-489E-9BCA-813DEDB8A285}" destId="{0EE23967-073E-4BB8-A1B9-5A75524CFD3D}" srcOrd="2" destOrd="0" presId="urn:microsoft.com/office/officeart/2008/layout/PictureAccentList"/>
    <dgm:cxn modelId="{9C4BC04D-8C1E-4B6E-8470-1950EB6AE8B4}" type="presParOf" srcId="{0EE23967-073E-4BB8-A1B9-5A75524CFD3D}" destId="{19ACB3FB-CAD6-4623-91AD-29F6687F0FA8}" srcOrd="0" destOrd="0" presId="urn:microsoft.com/office/officeart/2008/layout/PictureAccentList"/>
    <dgm:cxn modelId="{26B6325B-6C7B-4E36-BE64-D049AE15D0DE}" type="presParOf" srcId="{0EE23967-073E-4BB8-A1B9-5A75524CFD3D}" destId="{4877FBB9-3799-42DE-A50D-E1111231AFB4}" srcOrd="1" destOrd="0" presId="urn:microsoft.com/office/officeart/2008/layout/PictureAccentList"/>
    <dgm:cxn modelId="{25DADC0D-6536-4E03-939F-300FA2F2D034}" type="presParOf" srcId="{4475177B-C8B2-489E-9BCA-813DEDB8A285}" destId="{B3240DAC-29DB-4DB6-A3EB-FF2232E91760}" srcOrd="3" destOrd="0" presId="urn:microsoft.com/office/officeart/2008/layout/PictureAccentList"/>
    <dgm:cxn modelId="{3467EC3B-9959-41C5-82B7-7A07829E9FBA}" type="presParOf" srcId="{B3240DAC-29DB-4DB6-A3EB-FF2232E91760}" destId="{3F4DBC9A-0DB9-4516-A28F-C0AD97CD220A}" srcOrd="0" destOrd="0" presId="urn:microsoft.com/office/officeart/2008/layout/PictureAccentList"/>
    <dgm:cxn modelId="{D695EEE0-589B-4312-8A94-5F8E94CD8CFF}" type="presParOf" srcId="{B3240DAC-29DB-4DB6-A3EB-FF2232E91760}" destId="{DA460A18-EDE8-4BD0-8A91-75FF26370FFB}" srcOrd="1" destOrd="0" presId="urn:microsoft.com/office/officeart/2008/layout/PictureAccentList"/>
    <dgm:cxn modelId="{58255823-4324-47EC-B243-6652FB7892A1}" type="presParOf" srcId="{4475177B-C8B2-489E-9BCA-813DEDB8A285}" destId="{84C1227F-9D38-4AE9-B675-69897057EB70}" srcOrd="4" destOrd="0" presId="urn:microsoft.com/office/officeart/2008/layout/PictureAccentList"/>
    <dgm:cxn modelId="{BE1D433F-7F73-4D09-B550-3B9EED3B5059}" type="presParOf" srcId="{84C1227F-9D38-4AE9-B675-69897057EB70}" destId="{D1FE1F73-0220-4F34-B77E-DBB60CB79AE1}" srcOrd="0" destOrd="0" presId="urn:microsoft.com/office/officeart/2008/layout/PictureAccentList"/>
    <dgm:cxn modelId="{FB22F1D2-91CC-45B0-ADA0-5492AF642D35}" type="presParOf" srcId="{84C1227F-9D38-4AE9-B675-69897057EB70}" destId="{6E2E566A-D6EB-4E68-91EC-182832E482F8}"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661D77-697F-4936-AB42-E22CD0165863}">
      <dsp:nvSpPr>
        <dsp:cNvPr id="0" name=""/>
        <dsp:cNvSpPr/>
      </dsp:nvSpPr>
      <dsp:spPr>
        <a:xfrm rot="5400000">
          <a:off x="5671273" y="-3012182"/>
          <a:ext cx="495572" cy="664595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n-lt"/>
            </a:rPr>
            <a:t>State Rail Plan re-initiated on a 4 year cycle</a:t>
          </a:r>
          <a:endParaRPr lang="en-US" sz="2000" kern="1200" dirty="0">
            <a:latin typeface="+mn-lt"/>
          </a:endParaRPr>
        </a:p>
      </dsp:txBody>
      <dsp:txXfrm rot="5400000">
        <a:off x="5671273" y="-3012182"/>
        <a:ext cx="495572" cy="6645959"/>
      </dsp:txXfrm>
    </dsp:sp>
    <dsp:sp modelId="{2BD16C3F-840D-4EC0-9D6A-6B71848E869A}">
      <dsp:nvSpPr>
        <dsp:cNvPr id="0" name=""/>
        <dsp:cNvSpPr/>
      </dsp:nvSpPr>
      <dsp:spPr>
        <a:xfrm>
          <a:off x="1142272" y="1063"/>
          <a:ext cx="1453807" cy="6194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mn-lt"/>
            </a:rPr>
            <a:t>2004</a:t>
          </a:r>
          <a:endParaRPr lang="en-US" sz="2000" kern="1200" dirty="0">
            <a:latin typeface="+mn-lt"/>
          </a:endParaRPr>
        </a:p>
      </dsp:txBody>
      <dsp:txXfrm>
        <a:off x="1142272" y="1063"/>
        <a:ext cx="1453807" cy="619465"/>
      </dsp:txXfrm>
    </dsp:sp>
    <dsp:sp modelId="{5F4FDB2D-87DD-4EE9-9BEE-D7538661407F}">
      <dsp:nvSpPr>
        <dsp:cNvPr id="0" name=""/>
        <dsp:cNvSpPr/>
      </dsp:nvSpPr>
      <dsp:spPr>
        <a:xfrm rot="5400000">
          <a:off x="5671273" y="-2361743"/>
          <a:ext cx="495572" cy="664595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n-lt"/>
            </a:rPr>
            <a:t>State Rail Plan under PRIIA guidelines</a:t>
          </a:r>
          <a:endParaRPr lang="en-US" sz="2000" kern="1200" dirty="0">
            <a:latin typeface="+mn-lt"/>
          </a:endParaRPr>
        </a:p>
      </dsp:txBody>
      <dsp:txXfrm rot="5400000">
        <a:off x="5671273" y="-2361743"/>
        <a:ext cx="495572" cy="6645959"/>
      </dsp:txXfrm>
    </dsp:sp>
    <dsp:sp modelId="{36E34A10-351F-4981-934F-1411D9905BEA}">
      <dsp:nvSpPr>
        <dsp:cNvPr id="0" name=""/>
        <dsp:cNvSpPr/>
      </dsp:nvSpPr>
      <dsp:spPr>
        <a:xfrm>
          <a:off x="1142272" y="651502"/>
          <a:ext cx="1453807" cy="6194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mn-lt"/>
            </a:rPr>
            <a:t>2008</a:t>
          </a:r>
          <a:endParaRPr lang="en-US" sz="2000" kern="1200" dirty="0">
            <a:latin typeface="+mn-lt"/>
          </a:endParaRPr>
        </a:p>
      </dsp:txBody>
      <dsp:txXfrm>
        <a:off x="1142272" y="651502"/>
        <a:ext cx="1453807" cy="619465"/>
      </dsp:txXfrm>
    </dsp:sp>
    <dsp:sp modelId="{2FCC7B7E-8677-49B2-90E2-E2530B79CBCD}">
      <dsp:nvSpPr>
        <dsp:cNvPr id="0" name=""/>
        <dsp:cNvSpPr/>
      </dsp:nvSpPr>
      <dsp:spPr>
        <a:xfrm rot="5400000">
          <a:off x="5671273" y="-1711304"/>
          <a:ext cx="495572" cy="664595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n-lt"/>
            </a:rPr>
            <a:t>Rail Resource Allocation Plan - added feature</a:t>
          </a:r>
          <a:endParaRPr lang="en-US" sz="2000" kern="1200" dirty="0">
            <a:latin typeface="+mn-lt"/>
          </a:endParaRPr>
        </a:p>
      </dsp:txBody>
      <dsp:txXfrm rot="5400000">
        <a:off x="5671273" y="-1711304"/>
        <a:ext cx="495572" cy="6645959"/>
      </dsp:txXfrm>
    </dsp:sp>
    <dsp:sp modelId="{A1F66305-B7AF-4C0C-B400-93770CEAD8FE}">
      <dsp:nvSpPr>
        <dsp:cNvPr id="0" name=""/>
        <dsp:cNvSpPr/>
      </dsp:nvSpPr>
      <dsp:spPr>
        <a:xfrm>
          <a:off x="1142272" y="1301941"/>
          <a:ext cx="1453807" cy="6194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mn-lt"/>
            </a:rPr>
            <a:t>2008</a:t>
          </a:r>
          <a:endParaRPr lang="en-US" sz="2000" kern="1200" dirty="0">
            <a:latin typeface="+mn-lt"/>
          </a:endParaRPr>
        </a:p>
      </dsp:txBody>
      <dsp:txXfrm>
        <a:off x="1142272" y="1301941"/>
        <a:ext cx="1453807" cy="619465"/>
      </dsp:txXfrm>
    </dsp:sp>
    <dsp:sp modelId="{03A1A310-19A8-4EDD-AFEB-03A301B8CC5A}">
      <dsp:nvSpPr>
        <dsp:cNvPr id="0" name=""/>
        <dsp:cNvSpPr/>
      </dsp:nvSpPr>
      <dsp:spPr>
        <a:xfrm rot="5400000">
          <a:off x="5671273" y="-1060866"/>
          <a:ext cx="495572" cy="664595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n-lt"/>
            </a:rPr>
            <a:t>Technical Update – to meet 49 CFR 26615</a:t>
          </a:r>
          <a:endParaRPr lang="en-US" sz="2000" kern="1200" dirty="0">
            <a:latin typeface="+mn-lt"/>
          </a:endParaRPr>
        </a:p>
      </dsp:txBody>
      <dsp:txXfrm rot="5400000">
        <a:off x="5671273" y="-1060866"/>
        <a:ext cx="495572" cy="6645959"/>
      </dsp:txXfrm>
    </dsp:sp>
    <dsp:sp modelId="{29C896B5-288B-4807-9514-656997404B8F}">
      <dsp:nvSpPr>
        <dsp:cNvPr id="0" name=""/>
        <dsp:cNvSpPr/>
      </dsp:nvSpPr>
      <dsp:spPr>
        <a:xfrm>
          <a:off x="1142272" y="1952380"/>
          <a:ext cx="1453807" cy="6194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mn-lt"/>
            </a:rPr>
            <a:t>2009</a:t>
          </a:r>
          <a:endParaRPr lang="en-US" sz="2000" kern="1200" dirty="0">
            <a:latin typeface="+mn-lt"/>
          </a:endParaRPr>
        </a:p>
      </dsp:txBody>
      <dsp:txXfrm>
        <a:off x="1142272" y="1952380"/>
        <a:ext cx="1453807" cy="619465"/>
      </dsp:txXfrm>
    </dsp:sp>
    <dsp:sp modelId="{A4EF66C2-57BE-4570-A6DA-3AF66F1A867B}">
      <dsp:nvSpPr>
        <dsp:cNvPr id="0" name=""/>
        <dsp:cNvSpPr/>
      </dsp:nvSpPr>
      <dsp:spPr>
        <a:xfrm rot="5400000">
          <a:off x="5671273" y="-410427"/>
          <a:ext cx="495572" cy="664595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mn-lt"/>
            </a:rPr>
            <a:t>State Rail Plan and Resource Allocation Plan Update 2013</a:t>
          </a:r>
          <a:endParaRPr lang="en-US" sz="2000" kern="1200" dirty="0">
            <a:latin typeface="+mn-lt"/>
          </a:endParaRPr>
        </a:p>
      </dsp:txBody>
      <dsp:txXfrm rot="5400000">
        <a:off x="5671273" y="-410427"/>
        <a:ext cx="495572" cy="6645959"/>
      </dsp:txXfrm>
    </dsp:sp>
    <dsp:sp modelId="{64D4AAD9-C281-402A-91F4-C1E452FC3EEE}">
      <dsp:nvSpPr>
        <dsp:cNvPr id="0" name=""/>
        <dsp:cNvSpPr/>
      </dsp:nvSpPr>
      <dsp:spPr>
        <a:xfrm>
          <a:off x="1142272" y="2602819"/>
          <a:ext cx="1453807" cy="6194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mn-lt"/>
            </a:rPr>
            <a:t>2013</a:t>
          </a:r>
          <a:endParaRPr lang="en-US" sz="2000" kern="1200" dirty="0">
            <a:latin typeface="+mn-lt"/>
          </a:endParaRPr>
        </a:p>
      </dsp:txBody>
      <dsp:txXfrm>
        <a:off x="1142272" y="2602819"/>
        <a:ext cx="1453807" cy="619465"/>
      </dsp:txXfrm>
    </dsp:sp>
    <dsp:sp modelId="{6A3B2800-0E62-42EE-B850-6C459F2D8143}">
      <dsp:nvSpPr>
        <dsp:cNvPr id="0" name=""/>
        <dsp:cNvSpPr/>
      </dsp:nvSpPr>
      <dsp:spPr>
        <a:xfrm rot="5400000">
          <a:off x="5671273" y="240011"/>
          <a:ext cx="495572" cy="664595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latin typeface="+mn-lt"/>
            </a:rPr>
            <a:t>State Rail Plan update planned</a:t>
          </a:r>
          <a:endParaRPr lang="en-US" sz="2000" kern="1200" dirty="0">
            <a:solidFill>
              <a:schemeClr val="tx1"/>
            </a:solidFill>
            <a:latin typeface="+mn-lt"/>
          </a:endParaRPr>
        </a:p>
      </dsp:txBody>
      <dsp:txXfrm rot="5400000">
        <a:off x="5671273" y="240011"/>
        <a:ext cx="495572" cy="6645959"/>
      </dsp:txXfrm>
    </dsp:sp>
    <dsp:sp modelId="{22FF97A1-2F6C-44CD-BBE9-24162BF9066A}">
      <dsp:nvSpPr>
        <dsp:cNvPr id="0" name=""/>
        <dsp:cNvSpPr/>
      </dsp:nvSpPr>
      <dsp:spPr>
        <a:xfrm>
          <a:off x="1142272" y="3253258"/>
          <a:ext cx="1453807" cy="61946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latin typeface="+mn-lt"/>
            </a:rPr>
            <a:t>2016</a:t>
          </a:r>
          <a:endParaRPr lang="en-US" sz="2000" kern="1200" dirty="0">
            <a:solidFill>
              <a:schemeClr val="bg1"/>
            </a:solidFill>
            <a:latin typeface="+mn-lt"/>
          </a:endParaRPr>
        </a:p>
      </dsp:txBody>
      <dsp:txXfrm>
        <a:off x="1142272" y="3253258"/>
        <a:ext cx="1453807" cy="6194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5CB133-05EE-44CF-972D-C111459A152F}">
      <dsp:nvSpPr>
        <dsp:cNvPr id="0" name=""/>
        <dsp:cNvSpPr/>
      </dsp:nvSpPr>
      <dsp:spPr>
        <a:xfrm>
          <a:off x="0" y="15840"/>
          <a:ext cx="7315199" cy="575639"/>
        </a:xfrm>
        <a:prstGeom prst="round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Network Benefit</a:t>
          </a:r>
          <a:endParaRPr lang="en-US" sz="2400" b="1" kern="1200"/>
        </a:p>
      </dsp:txBody>
      <dsp:txXfrm>
        <a:off x="0" y="15840"/>
        <a:ext cx="7315199" cy="575639"/>
      </dsp:txXfrm>
    </dsp:sp>
    <dsp:sp modelId="{826A2996-69F5-455E-B382-B1616A29918B}">
      <dsp:nvSpPr>
        <dsp:cNvPr id="0" name=""/>
        <dsp:cNvSpPr/>
      </dsp:nvSpPr>
      <dsp:spPr>
        <a:xfrm>
          <a:off x="0" y="660600"/>
          <a:ext cx="7315199" cy="575639"/>
        </a:xfrm>
        <a:prstGeom prst="roundRect">
          <a:avLst/>
        </a:prstGeom>
        <a:solidFill>
          <a:schemeClr val="accent1">
            <a:shade val="80000"/>
            <a:hueOff val="16402"/>
            <a:satOff val="54"/>
            <a:lumOff val="328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Regional Economic Benefit</a:t>
          </a:r>
          <a:endParaRPr lang="en-US" sz="2400" b="1" kern="1200"/>
        </a:p>
      </dsp:txBody>
      <dsp:txXfrm>
        <a:off x="0" y="660600"/>
        <a:ext cx="7315199" cy="575639"/>
      </dsp:txXfrm>
    </dsp:sp>
    <dsp:sp modelId="{A8984696-476F-413F-911A-2C9F5371EC32}">
      <dsp:nvSpPr>
        <dsp:cNvPr id="0" name=""/>
        <dsp:cNvSpPr/>
      </dsp:nvSpPr>
      <dsp:spPr>
        <a:xfrm>
          <a:off x="0" y="1305360"/>
          <a:ext cx="7315199" cy="575639"/>
        </a:xfrm>
        <a:prstGeom prst="roundRect">
          <a:avLst/>
        </a:prstGeom>
        <a:solidFill>
          <a:schemeClr val="accent1">
            <a:shade val="80000"/>
            <a:hueOff val="32804"/>
            <a:satOff val="108"/>
            <a:lumOff val="656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Independent Utility</a:t>
          </a:r>
          <a:endParaRPr lang="en-US" sz="2400" b="1" kern="1200"/>
        </a:p>
      </dsp:txBody>
      <dsp:txXfrm>
        <a:off x="0" y="1305360"/>
        <a:ext cx="7315199" cy="575639"/>
      </dsp:txXfrm>
    </dsp:sp>
    <dsp:sp modelId="{4C87DE96-B06D-4E57-81A3-C034A8B37F5D}">
      <dsp:nvSpPr>
        <dsp:cNvPr id="0" name=""/>
        <dsp:cNvSpPr/>
      </dsp:nvSpPr>
      <dsp:spPr>
        <a:xfrm>
          <a:off x="0" y="1950120"/>
          <a:ext cx="7315199" cy="575639"/>
        </a:xfrm>
        <a:prstGeom prst="roundRect">
          <a:avLst/>
        </a:prstGeom>
        <a:solidFill>
          <a:schemeClr val="accent1">
            <a:shade val="80000"/>
            <a:hueOff val="49207"/>
            <a:satOff val="162"/>
            <a:lumOff val="985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Other Funding Support</a:t>
          </a:r>
          <a:endParaRPr lang="en-US" sz="2400" b="1" kern="1200"/>
        </a:p>
      </dsp:txBody>
      <dsp:txXfrm>
        <a:off x="0" y="1950120"/>
        <a:ext cx="7315199" cy="575639"/>
      </dsp:txXfrm>
    </dsp:sp>
    <dsp:sp modelId="{DBE4FAD0-BCCE-4724-9303-AA828A8B71B8}">
      <dsp:nvSpPr>
        <dsp:cNvPr id="0" name=""/>
        <dsp:cNvSpPr/>
      </dsp:nvSpPr>
      <dsp:spPr>
        <a:xfrm>
          <a:off x="0" y="2594880"/>
          <a:ext cx="7315199" cy="575639"/>
        </a:xfrm>
        <a:prstGeom prst="roundRect">
          <a:avLst/>
        </a:prstGeom>
        <a:solidFill>
          <a:schemeClr val="accent1">
            <a:shade val="80000"/>
            <a:hueOff val="65609"/>
            <a:satOff val="215"/>
            <a:lumOff val="1313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Regional Social Benefit</a:t>
          </a:r>
          <a:endParaRPr lang="en-US" sz="2400" b="1" kern="1200"/>
        </a:p>
      </dsp:txBody>
      <dsp:txXfrm>
        <a:off x="0" y="2594880"/>
        <a:ext cx="7315199" cy="575639"/>
      </dsp:txXfrm>
    </dsp:sp>
    <dsp:sp modelId="{B52AA4AE-05BA-4FB9-A2B5-90FEBFBBF3A4}">
      <dsp:nvSpPr>
        <dsp:cNvPr id="0" name=""/>
        <dsp:cNvSpPr/>
      </dsp:nvSpPr>
      <dsp:spPr>
        <a:xfrm>
          <a:off x="0" y="3239640"/>
          <a:ext cx="7315199" cy="575639"/>
        </a:xfrm>
        <a:prstGeom prst="roundRect">
          <a:avLst/>
        </a:prstGeom>
        <a:solidFill>
          <a:schemeClr val="accent1">
            <a:shade val="80000"/>
            <a:hueOff val="82011"/>
            <a:satOff val="269"/>
            <a:lumOff val="164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Regional Environmental Benefit</a:t>
          </a:r>
          <a:endParaRPr lang="en-US" sz="2400" b="1" kern="1200"/>
        </a:p>
      </dsp:txBody>
      <dsp:txXfrm>
        <a:off x="0" y="3239640"/>
        <a:ext cx="7315199" cy="575639"/>
      </dsp:txXfrm>
    </dsp:sp>
    <dsp:sp modelId="{6D2B2093-EACF-4C9F-A090-E0AC027B9782}">
      <dsp:nvSpPr>
        <dsp:cNvPr id="0" name=""/>
        <dsp:cNvSpPr/>
      </dsp:nvSpPr>
      <dsp:spPr>
        <a:xfrm>
          <a:off x="0" y="3884400"/>
          <a:ext cx="7315199" cy="575639"/>
        </a:xfrm>
        <a:prstGeom prst="roundRect">
          <a:avLst/>
        </a:prstGeom>
        <a:solidFill>
          <a:schemeClr val="accent1">
            <a:shade val="80000"/>
            <a:hueOff val="98413"/>
            <a:satOff val="323"/>
            <a:lumOff val="197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Financial Performance of Proposed Improvement</a:t>
          </a:r>
          <a:endParaRPr lang="en-US" sz="2400" b="1" kern="1200"/>
        </a:p>
      </dsp:txBody>
      <dsp:txXfrm>
        <a:off x="0" y="3884400"/>
        <a:ext cx="7315199" cy="575639"/>
      </dsp:txXfrm>
    </dsp:sp>
    <dsp:sp modelId="{D7487DF0-712C-4F11-B5F1-D612D7223255}">
      <dsp:nvSpPr>
        <dsp:cNvPr id="0" name=""/>
        <dsp:cNvSpPr/>
      </dsp:nvSpPr>
      <dsp:spPr>
        <a:xfrm>
          <a:off x="0" y="4529160"/>
          <a:ext cx="7315199" cy="575639"/>
        </a:xfrm>
        <a:prstGeom prst="roundRect">
          <a:avLst/>
        </a:prstGeom>
        <a:solidFill>
          <a:schemeClr val="accent1">
            <a:shade val="80000"/>
            <a:hueOff val="114815"/>
            <a:satOff val="377"/>
            <a:lumOff val="2299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Schedule Improvements</a:t>
          </a:r>
          <a:endParaRPr lang="en-US" sz="2400" b="1" kern="1200"/>
        </a:p>
      </dsp:txBody>
      <dsp:txXfrm>
        <a:off x="0" y="4529160"/>
        <a:ext cx="7315199" cy="5756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A27ED-FE05-46CA-9D77-B6021A243656}" type="datetimeFigureOut">
              <a:rPr lang="en-US" smtClean="0"/>
              <a:pPr/>
              <a:t>3/28/2016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D9F54-52AC-47C4-B79B-DEA32A0087A7}" type="slidenum">
              <a:rPr lang="en-US" smtClean="0"/>
              <a:pPr/>
              <a:t>‹#›</a:t>
            </a:fld>
            <a:endParaRPr lang="en-US"/>
          </a:p>
        </p:txBody>
      </p:sp>
    </p:spTree>
    <p:extLst>
      <p:ext uri="{BB962C8B-B14F-4D97-AF65-F5344CB8AC3E}">
        <p14:creationId xmlns:p14="http://schemas.microsoft.com/office/powerpoint/2010/main" xmlns="" val="679624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13FB2-065E-4381-8E55-8B80418DC3C9}" type="datetimeFigureOut">
              <a:rPr lang="en-US" smtClean="0"/>
              <a:pPr/>
              <a:t>3/28/2016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234FE-D94C-4C06-ADA8-23147C1DC6B6}" type="slidenum">
              <a:rPr lang="en-US" smtClean="0"/>
              <a:pPr/>
              <a:t>‹#›</a:t>
            </a:fld>
            <a:endParaRPr lang="en-US"/>
          </a:p>
        </p:txBody>
      </p:sp>
    </p:spTree>
    <p:extLst>
      <p:ext uri="{BB962C8B-B14F-4D97-AF65-F5344CB8AC3E}">
        <p14:creationId xmlns:p14="http://schemas.microsoft.com/office/powerpoint/2010/main" xmlns="" val="26113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B78F859-F81D-49FB-B057-E9878A288DFF}" type="slidenum">
              <a:rPr lang="en-US" smtClean="0"/>
              <a:pPr/>
              <a:t>4</a:t>
            </a:fld>
            <a:endParaRPr lang="en-US" smtClean="0"/>
          </a:p>
        </p:txBody>
      </p:sp>
      <p:sp>
        <p:nvSpPr>
          <p:cNvPr id="40963" name="Rectangle 2"/>
          <p:cNvSpPr>
            <a:spLocks noGrp="1" noRot="1" noChangeAspect="1" noChangeArrowheads="1" noTextEdit="1"/>
          </p:cNvSpPr>
          <p:nvPr>
            <p:ph type="sldImg"/>
          </p:nvPr>
        </p:nvSpPr>
        <p:spPr>
          <a:xfrm>
            <a:off x="379413" y="684213"/>
            <a:ext cx="6097587" cy="3430587"/>
          </a:xfrm>
          <a:ln/>
        </p:spPr>
      </p:sp>
      <p:sp>
        <p:nvSpPr>
          <p:cNvPr id="40964" name="Rectangle 3"/>
          <p:cNvSpPr>
            <a:spLocks noGrp="1" noChangeArrowheads="1"/>
          </p:cNvSpPr>
          <p:nvPr>
            <p:ph type="body" idx="1"/>
          </p:nvPr>
        </p:nvSpPr>
        <p:spPr>
          <a:xfrm>
            <a:off x="914400" y="4339341"/>
            <a:ext cx="5029200" cy="4120734"/>
          </a:xfrm>
          <a:noFill/>
          <a:ln/>
        </p:spPr>
        <p:txBody>
          <a:bodyPr/>
          <a:lstStyle/>
          <a:p>
            <a:pPr eaLnBrk="1" hangingPunct="1"/>
            <a:r>
              <a:rPr lang="en-US" dirty="0" smtClean="0"/>
              <a:t>Access is not listed because</a:t>
            </a:r>
            <a:r>
              <a:rPr lang="en-US" baseline="0" dirty="0" smtClean="0"/>
              <a:t> it is an application-based program as opposed to a set funding distribution (has historically averaged about a million a year)</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ChangeArrowheads="1" noTextEdit="1"/>
          </p:cNvSpPr>
          <p:nvPr>
            <p:ph type="sldImg"/>
          </p:nvPr>
        </p:nvSpPr>
        <p:spPr>
          <a:xfrm>
            <a:off x="381000" y="685800"/>
            <a:ext cx="6096000" cy="3429000"/>
          </a:xfrm>
          <a:ln/>
        </p:spPr>
      </p:sp>
      <p:sp>
        <p:nvSpPr>
          <p:cNvPr id="87245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defTabSz="899997"/>
            <a:r>
              <a:rPr lang="en-US" altLang="en-US" dirty="0" smtClean="0"/>
              <a:t>Connects to NEC, which is the only current true high-speed rail corridor in the United States.</a:t>
            </a:r>
          </a:p>
          <a:p>
            <a:pPr defTabSz="899997"/>
            <a:endParaRPr lang="en-US" altLang="en-US" dirty="0" smtClean="0"/>
          </a:p>
        </p:txBody>
      </p:sp>
      <p:sp>
        <p:nvSpPr>
          <p:cNvPr id="4" name="Slide Number Placeholder 3"/>
          <p:cNvSpPr>
            <a:spLocks noGrp="1"/>
          </p:cNvSpPr>
          <p:nvPr>
            <p:ph type="sldNum" sz="quarter" idx="5"/>
          </p:nvPr>
        </p:nvSpPr>
        <p:spPr/>
        <p:txBody>
          <a:bodyPr/>
          <a:lstStyle/>
          <a:p>
            <a:pPr>
              <a:defRPr/>
            </a:pPr>
            <a:fld id="{129B7FFA-4B31-4A54-90C2-E099E3E06720}"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We are in the early stages of evaluating service options for the project, but we have three ultimate goals: we want to improve reliability and decrease travel times, and we want to increase train frequencies in order to make intercity passenger rail a competitive option for travelers. The 2002 Tier I EIS, which set the framework for our Tier II EIS, stated the purpose of the high speed rail program was ultimately just that, to provide a competitive travel option. And while higher speeds is an obvious part of that, making the system more efficient by focusing on these three service goals will go a long way in helping to satisfy our overarching purpose. </a:t>
            </a:r>
          </a:p>
          <a:p>
            <a:endParaRPr lang="en-US" altLang="en-US" smtClean="0"/>
          </a:p>
        </p:txBody>
      </p:sp>
      <p:sp>
        <p:nvSpPr>
          <p:cNvPr id="4" name="Slide Number Placeholder 3"/>
          <p:cNvSpPr>
            <a:spLocks noGrp="1"/>
          </p:cNvSpPr>
          <p:nvPr>
            <p:ph type="sldNum" sz="quarter" idx="5"/>
          </p:nvPr>
        </p:nvSpPr>
        <p:spPr/>
        <p:txBody>
          <a:bodyPr/>
          <a:lstStyle/>
          <a:p>
            <a:pPr>
              <a:defRPr/>
            </a:pPr>
            <a:fld id="{0D8504A8-0B87-44B4-98E6-39F0CAB3DA49}" type="slidenum">
              <a:rPr lang="en-US" smtClean="0"/>
              <a:pPr>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01BF707-AA32-4089-8CCA-DF2755639A24}"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smtClean="0"/>
          </a:p>
        </p:txBody>
      </p:sp>
      <p:pic>
        <p:nvPicPr>
          <p:cNvPr id="9" name="Picture 8" descr="DRPT blue logo transparent.tif"/>
          <p:cNvPicPr>
            <a:picLocks noChangeAspect="1"/>
          </p:cNvPicPr>
          <p:nvPr userDrawn="1"/>
        </p:nvPicPr>
        <p:blipFill>
          <a:blip r:embed="rId2"/>
          <a:stretch>
            <a:fillRect/>
          </a:stretch>
        </p:blipFill>
        <p:spPr>
          <a:xfrm>
            <a:off x="1051584" y="1316523"/>
            <a:ext cx="4974336" cy="1396410"/>
          </a:xfrm>
          <a:prstGeom prst="rect">
            <a:avLst/>
          </a:prstGeom>
        </p:spPr>
      </p:pic>
      <p:sp>
        <p:nvSpPr>
          <p:cNvPr id="6" name="Date Placeholder 5"/>
          <p:cNvSpPr>
            <a:spLocks noGrp="1"/>
          </p:cNvSpPr>
          <p:nvPr>
            <p:ph type="dt" sz="half" idx="10"/>
          </p:nvPr>
        </p:nvSpPr>
        <p:spPr/>
        <p:txBody>
          <a:bodyPr/>
          <a:lstStyle/>
          <a:p>
            <a:r>
              <a:rPr lang="en-US" smtClean="0"/>
              <a:t>11/19/2015</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873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7200" y="1600201"/>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n-US" smtClean="0"/>
              <a:t>11/19/2015</a:t>
            </a:r>
            <a:endParaRPr lang="en-US" dirty="0"/>
          </a:p>
        </p:txBody>
      </p:sp>
      <p:sp>
        <p:nvSpPr>
          <p:cNvPr id="9" name="Slide Number Placeholder 8"/>
          <p:cNvSpPr>
            <a:spLocks noGrp="1"/>
          </p:cNvSpPr>
          <p:nvPr>
            <p:ph type="sldNum" sz="quarter" idx="11"/>
          </p:nvPr>
        </p:nvSpPr>
        <p:spPr/>
        <p:txBody>
          <a:bodyPr/>
          <a:lstStyle/>
          <a:p>
            <a:fld id="{4FAB73BC-B049-4115-A692-8D63A059BFB8}" type="slidenum">
              <a:rPr lang="en-US" smtClean="0"/>
              <a:pPr/>
              <a:t>‹#›</a:t>
            </a:fld>
            <a:endParaRPr lang="en-US" dirty="0" smtClean="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xmlns="" val="116969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a:xfrm>
            <a:off x="609600" y="6528831"/>
            <a:ext cx="2844800" cy="365125"/>
          </a:xfrm>
          <a:prstGeom prst="rect">
            <a:avLst/>
          </a:prstGeom>
        </p:spPr>
        <p:txBody>
          <a:bodyPr/>
          <a:lstStyle>
            <a:lvl1pPr>
              <a:defRPr sz="1400">
                <a:latin typeface="Arial"/>
              </a:defRPr>
            </a:lvl1pPr>
          </a:lstStyle>
          <a:p>
            <a:r>
              <a:rPr lang="en-US" smtClean="0"/>
              <a:t>11/19/2015</a:t>
            </a:r>
            <a:endParaRPr lang="en-US" dirty="0"/>
          </a:p>
        </p:txBody>
      </p:sp>
    </p:spTree>
    <p:extLst>
      <p:ext uri="{BB962C8B-B14F-4D97-AF65-F5344CB8AC3E}">
        <p14:creationId xmlns:p14="http://schemas.microsoft.com/office/powerpoint/2010/main" xmlns="" val="291592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30630" y="973777"/>
            <a:ext cx="11934700" cy="5122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DRPT blue logo transparent.tif"/>
          <p:cNvPicPr>
            <a:picLocks noChangeAspect="1"/>
          </p:cNvPicPr>
          <p:nvPr userDrawn="1"/>
        </p:nvPicPr>
        <p:blipFill>
          <a:blip r:embed="rId2"/>
          <a:stretch>
            <a:fillRect/>
          </a:stretch>
        </p:blipFill>
        <p:spPr>
          <a:xfrm>
            <a:off x="23755" y="75669"/>
            <a:ext cx="2860847" cy="803105"/>
          </a:xfrm>
          <a:prstGeom prst="rect">
            <a:avLst/>
          </a:prstGeom>
        </p:spPr>
      </p:pic>
      <p:sp>
        <p:nvSpPr>
          <p:cNvPr id="6" name="Date Placeholder 5"/>
          <p:cNvSpPr>
            <a:spLocks noGrp="1"/>
          </p:cNvSpPr>
          <p:nvPr>
            <p:ph type="dt" sz="half" idx="10"/>
          </p:nvPr>
        </p:nvSpPr>
        <p:spPr/>
        <p:txBody>
          <a:bodyPr/>
          <a:lstStyle/>
          <a:p>
            <a:r>
              <a:rPr lang="en-US" smtClean="0"/>
              <a:t>11/19/2015</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smtClean="0"/>
          </a:p>
        </p:txBody>
      </p:sp>
    </p:spTree>
    <p:extLst>
      <p:ext uri="{BB962C8B-B14F-4D97-AF65-F5344CB8AC3E}">
        <p14:creationId xmlns:p14="http://schemas.microsoft.com/office/powerpoint/2010/main" xmlns="" val="241462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48670" y="747809"/>
            <a:ext cx="7383438" cy="662189"/>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62316" y="1678675"/>
            <a:ext cx="7369791" cy="4297360"/>
          </a:xfrm>
        </p:spPr>
        <p:txBody>
          <a:bodyPr/>
          <a:lstStyle>
            <a:lvl1pPr>
              <a:defRPr sz="28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252919" y="1123837"/>
            <a:ext cx="2947482" cy="3799037"/>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11/19/2015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252919" y="1123837"/>
            <a:ext cx="2947482" cy="37990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11/19/2015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0"/>
          </p:nvPr>
        </p:nvSpPr>
        <p:spPr/>
        <p:txBody>
          <a:bodyPr/>
          <a:lstStyle/>
          <a:p>
            <a:r>
              <a:rPr lang="en-US" smtClean="0"/>
              <a:t>11/19/2015</a:t>
            </a:r>
            <a:endParaRPr lang="en-US" dirty="0"/>
          </a:p>
        </p:txBody>
      </p:sp>
      <p:sp>
        <p:nvSpPr>
          <p:cNvPr id="10" name="Slide Number Placeholder 9"/>
          <p:cNvSpPr>
            <a:spLocks noGrp="1"/>
          </p:cNvSpPr>
          <p:nvPr>
            <p:ph type="sldNum" sz="quarter" idx="11"/>
          </p:nvPr>
        </p:nvSpPr>
        <p:spPr/>
        <p:txBody>
          <a:bodyPr/>
          <a:lstStyle/>
          <a:p>
            <a:fld id="{4FAB73BC-B049-4115-A692-8D63A059BFB8}" type="slidenum">
              <a:rPr lang="en-US" smtClean="0"/>
              <a:pPr/>
              <a:t>‹#›</a:t>
            </a:fld>
            <a:endParaRPr lang="en-US" dirty="0" smtClean="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19D02C-4913-43AB-BE9F-245167AB28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873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27200" y="1600200"/>
            <a:ext cx="8737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27200" y="3938589"/>
            <a:ext cx="8737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rot="-5400000">
            <a:off x="11112500" y="5026025"/>
            <a:ext cx="2133600" cy="635000"/>
          </a:xfrm>
          <a:prstGeom prst="rect">
            <a:avLst/>
          </a:prstGeom>
        </p:spPr>
        <p:txBody>
          <a:bodyPr/>
          <a:lstStyle>
            <a:lvl1pPr>
              <a:defRPr/>
            </a:lvl1pPr>
          </a:lstStyle>
          <a:p>
            <a:r>
              <a:rPr lang="en-US" smtClean="0"/>
              <a:t>11/19/2015</a:t>
            </a:r>
            <a:endParaRPr lang="en-US"/>
          </a:p>
        </p:txBody>
      </p:sp>
      <p:sp>
        <p:nvSpPr>
          <p:cNvPr id="6" name="Footer Placeholder 5"/>
          <p:cNvSpPr>
            <a:spLocks noGrp="1"/>
          </p:cNvSpPr>
          <p:nvPr>
            <p:ph type="ftr" sz="quarter" idx="11"/>
          </p:nvPr>
        </p:nvSpPr>
        <p:spPr>
          <a:xfrm>
            <a:off x="4224867" y="6381750"/>
            <a:ext cx="49784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381750"/>
            <a:ext cx="2844800" cy="476250"/>
          </a:xfrm>
        </p:spPr>
        <p:txBody>
          <a:bodyPr/>
          <a:lstStyle>
            <a:lvl1pPr>
              <a:defRPr/>
            </a:lvl1pPr>
          </a:lstStyle>
          <a:p>
            <a:fld id="{9867EEBC-1C05-49FF-9F1A-CCFE517626B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873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7200" y="1600201"/>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42672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42672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rot="-5400000">
            <a:off x="11112500" y="5026025"/>
            <a:ext cx="2133600" cy="635000"/>
          </a:xfrm>
          <a:prstGeom prst="rect">
            <a:avLst/>
          </a:prstGeom>
        </p:spPr>
        <p:txBody>
          <a:bodyPr/>
          <a:lstStyle>
            <a:lvl1pPr>
              <a:defRPr/>
            </a:lvl1pPr>
          </a:lstStyle>
          <a:p>
            <a:pPr>
              <a:defRPr/>
            </a:pPr>
            <a:r>
              <a:rPr lang="en-US" smtClean="0"/>
              <a:t>11/19/2015</a:t>
            </a:r>
            <a:endParaRPr lang="en-US"/>
          </a:p>
        </p:txBody>
      </p:sp>
      <p:sp>
        <p:nvSpPr>
          <p:cNvPr id="7" name="Footer Placeholder 6"/>
          <p:cNvSpPr>
            <a:spLocks noGrp="1"/>
          </p:cNvSpPr>
          <p:nvPr>
            <p:ph type="ftr" sz="quarter" idx="11"/>
          </p:nvPr>
        </p:nvSpPr>
        <p:spPr>
          <a:xfrm>
            <a:off x="4224867" y="6381750"/>
            <a:ext cx="49784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121496C3-1E17-4EEA-B1DE-7853BB3251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419D02C-4913-43AB-BE9F-245167AB28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3799037"/>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mtClean="0"/>
              <a:t>11/19/2015</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lang="en-US" sz="1100" b="1" kern="1200" dirty="0">
                <a:solidFill>
                  <a:schemeClr val="tx1">
                    <a:lumMod val="50000"/>
                    <a:lumOff val="50000"/>
                  </a:schemeClr>
                </a:solidFill>
                <a:latin typeface="+mn-lt"/>
                <a:ea typeface="+mn-ea"/>
                <a:cs typeface="+mn-cs"/>
              </a:defRPr>
            </a:lvl1pPr>
          </a:lstStyle>
          <a:p>
            <a:fld id="{4FAB73BC-B049-4115-A692-8D63A059BFB8}" type="slidenum">
              <a:rPr lang="en-US" smtClean="0"/>
              <a:pPr/>
              <a:t>‹#›</a:t>
            </a:fld>
            <a:endParaRPr lang="en-US" dirty="0" smtClean="0"/>
          </a:p>
        </p:txBody>
      </p:sp>
      <p:pic>
        <p:nvPicPr>
          <p:cNvPr id="15" name="Picture 14" descr="DRPT blue logo transparent.tif"/>
          <p:cNvPicPr>
            <a:picLocks noChangeAspect="1"/>
          </p:cNvPicPr>
          <p:nvPr userDrawn="1"/>
        </p:nvPicPr>
        <p:blipFill>
          <a:blip r:embed="rId13"/>
          <a:srcRect b="18357"/>
          <a:stretch>
            <a:fillRect/>
          </a:stretch>
        </p:blipFill>
        <p:spPr>
          <a:xfrm>
            <a:off x="40944" y="5269090"/>
            <a:ext cx="3330054" cy="763220"/>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65" r:id="rId2"/>
    <p:sldLayoutId id="2147483857" r:id="rId3"/>
    <p:sldLayoutId id="2147483842" r:id="rId4"/>
    <p:sldLayoutId id="2147483858" r:id="rId5"/>
    <p:sldLayoutId id="2147483860" r:id="rId6"/>
    <p:sldLayoutId id="2147483861" r:id="rId7"/>
    <p:sldLayoutId id="2147483862" r:id="rId8"/>
    <p:sldLayoutId id="2147483863" r:id="rId9"/>
    <p:sldLayoutId id="2147483864" r:id="rId10"/>
    <p:sldLayoutId id="2147483866" r:id="rId11"/>
  </p:sldLayoutIdLst>
  <p:hf hdr="0" ftr="0" dt="0"/>
  <p:txStyles>
    <p:titleStyle>
      <a:lvl1pPr algn="l" defTabSz="914400" rtl="0" eaLnBrk="1" latinLnBrk="0" hangingPunct="1">
        <a:lnSpc>
          <a:spcPct val="90000"/>
        </a:lnSpc>
        <a:spcBef>
          <a:spcPct val="0"/>
        </a:spcBef>
        <a:buNone/>
        <a:defRPr sz="4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9848" y="3198448"/>
            <a:ext cx="7315200" cy="2738328"/>
          </a:xfrm>
        </p:spPr>
        <p:txBody>
          <a:bodyPr>
            <a:normAutofit/>
          </a:bodyPr>
          <a:lstStyle/>
          <a:p>
            <a:r>
              <a:rPr lang="en-US" sz="4000" dirty="0" smtClean="0"/>
              <a:t>Virginia Rail Program Update</a:t>
            </a:r>
            <a:br>
              <a:rPr lang="en-US" sz="4000" dirty="0" smtClean="0"/>
            </a:br>
            <a:endParaRPr lang="en-US" sz="4000" b="1" dirty="0"/>
          </a:p>
        </p:txBody>
      </p:sp>
      <p:sp>
        <p:nvSpPr>
          <p:cNvPr id="3" name="Subtitle 2"/>
          <p:cNvSpPr>
            <a:spLocks noGrp="1"/>
          </p:cNvSpPr>
          <p:nvPr>
            <p:ph type="subTitle" idx="1"/>
          </p:nvPr>
        </p:nvSpPr>
        <p:spPr>
          <a:xfrm>
            <a:off x="1100015" y="4594342"/>
            <a:ext cx="7315200" cy="1010820"/>
          </a:xfrm>
        </p:spPr>
        <p:txBody>
          <a:bodyPr>
            <a:noAutofit/>
          </a:bodyPr>
          <a:lstStyle/>
          <a:p>
            <a:pPr algn="r">
              <a:lnSpc>
                <a:spcPct val="120000"/>
              </a:lnSpc>
              <a:spcBef>
                <a:spcPts val="600"/>
              </a:spcBef>
            </a:pPr>
            <a:r>
              <a:rPr lang="en-US" sz="2000" dirty="0" smtClean="0"/>
              <a:t>Virginia-North Carolina High Speed Rail Compact </a:t>
            </a:r>
          </a:p>
          <a:p>
            <a:pPr algn="r">
              <a:lnSpc>
                <a:spcPct val="120000"/>
              </a:lnSpc>
              <a:spcBef>
                <a:spcPts val="600"/>
              </a:spcBef>
            </a:pPr>
            <a:r>
              <a:rPr lang="en-US" sz="2000" dirty="0" smtClean="0"/>
              <a:t>Commission Meeting</a:t>
            </a:r>
          </a:p>
          <a:p>
            <a:pPr algn="r">
              <a:lnSpc>
                <a:spcPct val="120000"/>
              </a:lnSpc>
              <a:spcBef>
                <a:spcPts val="600"/>
              </a:spcBef>
            </a:pPr>
            <a:r>
              <a:rPr lang="en-US" sz="2000" dirty="0" smtClean="0"/>
              <a:t>March 21, 2016</a:t>
            </a:r>
          </a:p>
          <a:p>
            <a:endParaRPr lang="en-US" sz="2000" dirty="0"/>
          </a:p>
        </p:txBody>
      </p:sp>
      <p:sp>
        <p:nvSpPr>
          <p:cNvPr id="4" name="TextBox 3"/>
          <p:cNvSpPr txBox="1"/>
          <p:nvPr/>
        </p:nvSpPr>
        <p:spPr>
          <a:xfrm>
            <a:off x="9376013" y="3609759"/>
            <a:ext cx="2679508" cy="1107996"/>
          </a:xfrm>
          <a:prstGeom prst="rect">
            <a:avLst/>
          </a:prstGeom>
          <a:noFill/>
        </p:spPr>
        <p:txBody>
          <a:bodyPr wrap="square" rtlCol="0">
            <a:spAutoFit/>
          </a:bodyPr>
          <a:lstStyle/>
          <a:p>
            <a:pPr algn="ctr"/>
            <a:r>
              <a:rPr lang="en-US" sz="2400" b="1" dirty="0">
                <a:solidFill>
                  <a:srgbClr val="000066"/>
                </a:solidFill>
              </a:rPr>
              <a:t>Jennifer Mitchell</a:t>
            </a:r>
          </a:p>
          <a:p>
            <a:pPr algn="ctr"/>
            <a:r>
              <a:rPr lang="en-US" sz="2400" dirty="0" smtClean="0">
                <a:solidFill>
                  <a:srgbClr val="000066"/>
                </a:solidFill>
              </a:rPr>
              <a:t>Agency Director</a:t>
            </a:r>
          </a:p>
          <a:p>
            <a:pPr algn="ctr"/>
            <a:endParaRPr lang="en-US" b="1" dirty="0" smtClean="0">
              <a:solidFill>
                <a:srgbClr val="000066"/>
              </a:solidFill>
            </a:endParaRPr>
          </a:p>
        </p:txBody>
      </p:sp>
    </p:spTree>
    <p:extLst>
      <p:ext uri="{BB962C8B-B14F-4D97-AF65-F5344CB8AC3E}">
        <p14:creationId xmlns:p14="http://schemas.microsoft.com/office/powerpoint/2010/main" xmlns="" val="305931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95106" y="1403588"/>
            <a:ext cx="7687294" cy="2183647"/>
          </a:xfrm>
        </p:spPr>
        <p:txBody>
          <a:bodyPr>
            <a:normAutofit/>
          </a:bodyPr>
          <a:lstStyle/>
          <a:p>
            <a:pPr lvl="0"/>
            <a:r>
              <a:rPr lang="en-US" b="1" dirty="0" smtClean="0"/>
              <a:t>Long </a:t>
            </a:r>
            <a:r>
              <a:rPr lang="en-US" b="1" dirty="0"/>
              <a:t>Bridge </a:t>
            </a:r>
            <a:r>
              <a:rPr lang="en-US" dirty="0"/>
              <a:t>critical piece of overall I-95 corridor strategy as its major regional freight &amp; passenger </a:t>
            </a:r>
            <a:r>
              <a:rPr lang="en-US" dirty="0" smtClean="0"/>
              <a:t>bottleneck; Congestion </a:t>
            </a:r>
            <a:r>
              <a:rPr lang="en-US" dirty="0"/>
              <a:t>on the Long Bridge affects the entire </a:t>
            </a:r>
            <a:r>
              <a:rPr lang="en-US" dirty="0" smtClean="0"/>
              <a:t>SE</a:t>
            </a:r>
          </a:p>
          <a:p>
            <a:pPr lvl="0"/>
            <a:r>
              <a:rPr lang="en-US" dirty="0" smtClean="0"/>
              <a:t>Long </a:t>
            </a:r>
            <a:r>
              <a:rPr lang="en-US" dirty="0"/>
              <a:t>Bridge eligible for new federal freight discretionary grant program funds as well as existing TIGER </a:t>
            </a:r>
            <a:r>
              <a:rPr lang="en-US" dirty="0" smtClean="0"/>
              <a:t>program</a:t>
            </a:r>
            <a:endParaRPr lang="en-US" dirty="0"/>
          </a:p>
        </p:txBody>
      </p:sp>
      <p:pic>
        <p:nvPicPr>
          <p:cNvPr id="1026" name="Picture 2" descr="File:Virginia Express at Potomac river (868250276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463" t="23801" b="18248"/>
          <a:stretch/>
        </p:blipFill>
        <p:spPr bwMode="auto">
          <a:xfrm>
            <a:off x="3436365" y="4039213"/>
            <a:ext cx="8385791" cy="248389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5"/>
          <p:cNvSpPr>
            <a:spLocks noGrp="1"/>
          </p:cNvSpPr>
          <p:nvPr>
            <p:ph type="title"/>
          </p:nvPr>
        </p:nvSpPr>
        <p:spPr>
          <a:xfrm>
            <a:off x="252918" y="1123837"/>
            <a:ext cx="3226552" cy="3799037"/>
          </a:xfrm>
        </p:spPr>
        <p:txBody>
          <a:bodyPr anchor="ctr"/>
          <a:lstStyle/>
          <a:p>
            <a:r>
              <a:rPr lang="en-US" dirty="0" smtClean="0"/>
              <a:t>Shared </a:t>
            </a:r>
            <a:r>
              <a:rPr lang="en-US" dirty="0"/>
              <a:t>Use Corridor Improvements</a:t>
            </a:r>
            <a:endParaRPr lang="en-US" i="1" dirty="0"/>
          </a:p>
        </p:txBody>
      </p:sp>
    </p:spTree>
    <p:extLst>
      <p:ext uri="{BB962C8B-B14F-4D97-AF65-F5344CB8AC3E}">
        <p14:creationId xmlns:p14="http://schemas.microsoft.com/office/powerpoint/2010/main" xmlns="" val="241577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Map5_National Gateway_Draft1_011313.png"/>
          <p:cNvPicPr>
            <a:picLocks noChangeAspect="1" noChangeArrowheads="1"/>
          </p:cNvPicPr>
          <p:nvPr/>
        </p:nvPicPr>
        <p:blipFill>
          <a:blip r:embed="rId2" cstate="print"/>
          <a:srcRect/>
          <a:stretch>
            <a:fillRect/>
          </a:stretch>
        </p:blipFill>
        <p:spPr bwMode="auto">
          <a:xfrm>
            <a:off x="7277557" y="252470"/>
            <a:ext cx="4513262" cy="5715000"/>
          </a:xfrm>
          <a:prstGeom prst="rect">
            <a:avLst/>
          </a:prstGeom>
          <a:noFill/>
          <a:ln w="9525">
            <a:noFill/>
            <a:miter lim="800000"/>
            <a:headEnd/>
            <a:tailEnd/>
          </a:ln>
        </p:spPr>
      </p:pic>
      <p:sp>
        <p:nvSpPr>
          <p:cNvPr id="6" name="Title 5"/>
          <p:cNvSpPr>
            <a:spLocks noGrp="1"/>
          </p:cNvSpPr>
          <p:nvPr>
            <p:ph type="title"/>
          </p:nvPr>
        </p:nvSpPr>
        <p:spPr>
          <a:xfrm>
            <a:off x="252917" y="1123837"/>
            <a:ext cx="3179052" cy="3799037"/>
          </a:xfrm>
        </p:spPr>
        <p:txBody>
          <a:bodyPr/>
          <a:lstStyle/>
          <a:p>
            <a:r>
              <a:rPr lang="en-US" dirty="0" smtClean="0"/>
              <a:t>Shared </a:t>
            </a:r>
            <a:r>
              <a:rPr lang="en-US" dirty="0"/>
              <a:t>Use Corridor Improvements</a:t>
            </a:r>
            <a:endParaRPr lang="en-US" i="1" dirty="0"/>
          </a:p>
        </p:txBody>
      </p:sp>
      <p:sp>
        <p:nvSpPr>
          <p:cNvPr id="9"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11</a:t>
            </a:fld>
            <a:endParaRPr lang="en-US" dirty="0" smtClean="0"/>
          </a:p>
        </p:txBody>
      </p:sp>
      <p:sp>
        <p:nvSpPr>
          <p:cNvPr id="2" name="Content Placeholder 1"/>
          <p:cNvSpPr>
            <a:spLocks noGrp="1"/>
          </p:cNvSpPr>
          <p:nvPr>
            <p:ph idx="1"/>
          </p:nvPr>
        </p:nvSpPr>
        <p:spPr>
          <a:xfrm>
            <a:off x="3560518" y="1080656"/>
            <a:ext cx="3944696" cy="4904092"/>
          </a:xfrm>
        </p:spPr>
        <p:txBody>
          <a:bodyPr>
            <a:normAutofit/>
          </a:bodyPr>
          <a:lstStyle/>
          <a:p>
            <a:pPr marL="0" indent="0">
              <a:buNone/>
            </a:pPr>
            <a:r>
              <a:rPr lang="en-US" b="1" dirty="0" smtClean="0"/>
              <a:t>CSX National Gateway</a:t>
            </a:r>
          </a:p>
          <a:p>
            <a:r>
              <a:rPr lang="en-US" dirty="0" smtClean="0"/>
              <a:t>Double stack clearances</a:t>
            </a:r>
          </a:p>
          <a:p>
            <a:r>
              <a:rPr lang="en-US" dirty="0" smtClean="0"/>
              <a:t>Virginia Avenue Tunnel</a:t>
            </a:r>
          </a:p>
          <a:p>
            <a:r>
              <a:rPr lang="en-US" dirty="0" err="1" smtClean="0"/>
              <a:t>Kilby</a:t>
            </a:r>
            <a:r>
              <a:rPr lang="en-US" dirty="0" smtClean="0"/>
              <a:t> Yard (complete)</a:t>
            </a:r>
          </a:p>
          <a:p>
            <a:endParaRPr lang="en-US" dirty="0"/>
          </a:p>
        </p:txBody>
      </p:sp>
    </p:spTree>
    <p:extLst>
      <p:ext uri="{BB962C8B-B14F-4D97-AF65-F5344CB8AC3E}">
        <p14:creationId xmlns:p14="http://schemas.microsoft.com/office/powerpoint/2010/main" xmlns="" val="2997032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rescent corridor"/>
          <p:cNvPicPr>
            <a:picLocks noChangeAspect="1" noChangeArrowheads="1"/>
          </p:cNvPicPr>
          <p:nvPr/>
        </p:nvPicPr>
        <p:blipFill>
          <a:blip r:embed="rId2" cstate="print"/>
          <a:srcRect/>
          <a:stretch>
            <a:fillRect/>
          </a:stretch>
        </p:blipFill>
        <p:spPr bwMode="auto">
          <a:xfrm>
            <a:off x="3457400" y="-2531"/>
            <a:ext cx="6701052" cy="5031738"/>
          </a:xfrm>
          <a:prstGeom prst="rect">
            <a:avLst/>
          </a:prstGeom>
          <a:noFill/>
          <a:ln w="9525">
            <a:noFill/>
            <a:miter lim="800000"/>
            <a:headEnd/>
            <a:tailEnd/>
          </a:ln>
        </p:spPr>
      </p:pic>
      <p:sp>
        <p:nvSpPr>
          <p:cNvPr id="6" name="Title 5"/>
          <p:cNvSpPr>
            <a:spLocks noGrp="1"/>
          </p:cNvSpPr>
          <p:nvPr>
            <p:ph type="title"/>
          </p:nvPr>
        </p:nvSpPr>
        <p:spPr>
          <a:xfrm>
            <a:off x="252917" y="1123837"/>
            <a:ext cx="3179052" cy="3799037"/>
          </a:xfrm>
        </p:spPr>
        <p:txBody>
          <a:bodyPr/>
          <a:lstStyle/>
          <a:p>
            <a:r>
              <a:rPr lang="en-US" dirty="0" smtClean="0"/>
              <a:t>Shared </a:t>
            </a:r>
            <a:r>
              <a:rPr lang="en-US" dirty="0"/>
              <a:t>Use Corridor Improvements</a:t>
            </a:r>
            <a:endParaRPr lang="en-US" i="1" dirty="0"/>
          </a:p>
        </p:txBody>
      </p:sp>
      <p:sp>
        <p:nvSpPr>
          <p:cNvPr id="9"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12</a:t>
            </a:fld>
            <a:endParaRPr lang="en-US" dirty="0" smtClean="0"/>
          </a:p>
        </p:txBody>
      </p:sp>
      <p:sp>
        <p:nvSpPr>
          <p:cNvPr id="2" name="Content Placeholder 1"/>
          <p:cNvSpPr>
            <a:spLocks noGrp="1"/>
          </p:cNvSpPr>
          <p:nvPr>
            <p:ph idx="1"/>
          </p:nvPr>
        </p:nvSpPr>
        <p:spPr>
          <a:xfrm>
            <a:off x="4356157" y="4678869"/>
            <a:ext cx="7315200" cy="1959430"/>
          </a:xfrm>
        </p:spPr>
        <p:txBody>
          <a:bodyPr>
            <a:normAutofit/>
          </a:bodyPr>
          <a:lstStyle/>
          <a:p>
            <a:pPr marL="0" indent="0" algn="r">
              <a:buNone/>
            </a:pPr>
            <a:r>
              <a:rPr lang="en-US" b="1" dirty="0" smtClean="0"/>
              <a:t>Norfolk Southern Crescent Corridor</a:t>
            </a:r>
            <a:endParaRPr lang="en-US" b="1" dirty="0"/>
          </a:p>
          <a:p>
            <a:r>
              <a:rPr lang="en-US" dirty="0" smtClean="0"/>
              <a:t>Tunnel clearances</a:t>
            </a:r>
          </a:p>
          <a:p>
            <a:r>
              <a:rPr lang="en-US" dirty="0" smtClean="0"/>
              <a:t>Multiple sidings, passing and double track</a:t>
            </a:r>
          </a:p>
          <a:p>
            <a:pPr algn="r"/>
            <a:endParaRPr lang="en-US" dirty="0"/>
          </a:p>
        </p:txBody>
      </p:sp>
    </p:spTree>
    <p:extLst>
      <p:ext uri="{BB962C8B-B14F-4D97-AF65-F5344CB8AC3E}">
        <p14:creationId xmlns:p14="http://schemas.microsoft.com/office/powerpoint/2010/main" xmlns="" val="2675161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2917" y="1123837"/>
            <a:ext cx="3179052" cy="3799037"/>
          </a:xfrm>
        </p:spPr>
        <p:txBody>
          <a:bodyPr/>
          <a:lstStyle/>
          <a:p>
            <a:r>
              <a:rPr lang="en-US" dirty="0" smtClean="0"/>
              <a:t>Shared </a:t>
            </a:r>
            <a:r>
              <a:rPr lang="en-US" dirty="0"/>
              <a:t>Use Corridor Improvements</a:t>
            </a:r>
            <a:endParaRPr lang="en-US" i="1" dirty="0"/>
          </a:p>
        </p:txBody>
      </p:sp>
      <p:sp>
        <p:nvSpPr>
          <p:cNvPr id="9"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13</a:t>
            </a:fld>
            <a:endParaRPr lang="en-US" dirty="0" smtClean="0"/>
          </a:p>
        </p:txBody>
      </p:sp>
      <p:sp>
        <p:nvSpPr>
          <p:cNvPr id="2" name="Content Placeholder 1"/>
          <p:cNvSpPr>
            <a:spLocks noGrp="1"/>
          </p:cNvSpPr>
          <p:nvPr>
            <p:ph idx="1"/>
          </p:nvPr>
        </p:nvSpPr>
        <p:spPr>
          <a:xfrm>
            <a:off x="3429889" y="0"/>
            <a:ext cx="4494317" cy="3669475"/>
          </a:xfrm>
        </p:spPr>
        <p:txBody>
          <a:bodyPr>
            <a:normAutofit/>
          </a:bodyPr>
          <a:lstStyle/>
          <a:p>
            <a:pPr marL="0" indent="0" algn="ctr">
              <a:buNone/>
            </a:pPr>
            <a:r>
              <a:rPr lang="en-US" b="1" dirty="0" smtClean="0"/>
              <a:t>Port of Virginia Projects</a:t>
            </a:r>
          </a:p>
          <a:p>
            <a:pPr marL="0" indent="0">
              <a:buNone/>
            </a:pPr>
            <a:r>
              <a:rPr lang="en-US" sz="2000" b="1" dirty="0">
                <a:cs typeface="Times New Roman" pitchFamily="18" charset="0"/>
              </a:rPr>
              <a:t>Funded</a:t>
            </a:r>
          </a:p>
          <a:p>
            <a:r>
              <a:rPr lang="en-US" sz="2000" dirty="0" err="1">
                <a:cs typeface="Times New Roman" pitchFamily="18" charset="0"/>
              </a:rPr>
              <a:t>Craney</a:t>
            </a:r>
            <a:r>
              <a:rPr lang="en-US" sz="2000" dirty="0">
                <a:cs typeface="Times New Roman" pitchFamily="18" charset="0"/>
              </a:rPr>
              <a:t> Island Connector NEPA and PE</a:t>
            </a:r>
          </a:p>
          <a:p>
            <a:r>
              <a:rPr lang="en-US" sz="2000" dirty="0">
                <a:cs typeface="Times New Roman" pitchFamily="18" charset="0"/>
              </a:rPr>
              <a:t>NIT marshalling yard expansion</a:t>
            </a:r>
          </a:p>
          <a:p>
            <a:r>
              <a:rPr lang="en-US" sz="2000" dirty="0">
                <a:cs typeface="Times New Roman" pitchFamily="18" charset="0"/>
              </a:rPr>
              <a:t>APM terminal yard and marshalling yard expansion (CWRY and Port project</a:t>
            </a:r>
            <a:r>
              <a:rPr lang="en-US" sz="2000" dirty="0" smtClean="0">
                <a:cs typeface="Times New Roman" pitchFamily="18" charset="0"/>
              </a:rPr>
              <a:t>)</a:t>
            </a:r>
            <a:endParaRPr lang="en-US" sz="2000" dirty="0">
              <a:cs typeface="Times New Roman" pitchFamily="18" charset="0"/>
            </a:endParaRPr>
          </a:p>
        </p:txBody>
      </p:sp>
      <p:pic>
        <p:nvPicPr>
          <p:cNvPr id="8" name="Picture 13"/>
          <p:cNvPicPr>
            <a:picLocks noChangeAspect="1" noChangeArrowheads="1"/>
          </p:cNvPicPr>
          <p:nvPr/>
        </p:nvPicPr>
        <p:blipFill>
          <a:blip r:embed="rId2" cstate="print"/>
          <a:srcRect/>
          <a:stretch>
            <a:fillRect/>
          </a:stretch>
        </p:blipFill>
        <p:spPr>
          <a:xfrm>
            <a:off x="7850898" y="298664"/>
            <a:ext cx="4341102" cy="3252058"/>
          </a:xfrm>
          <a:prstGeom prst="rect">
            <a:avLst/>
          </a:prstGeom>
        </p:spPr>
      </p:pic>
      <p:pic>
        <p:nvPicPr>
          <p:cNvPr id="10" name="Picture 9"/>
          <p:cNvPicPr/>
          <p:nvPr/>
        </p:nvPicPr>
        <p:blipFill rotWithShape="1">
          <a:blip r:embed="rId3" cstate="print"/>
          <a:srcRect t="3615" b="6425"/>
          <a:stretch/>
        </p:blipFill>
        <p:spPr bwMode="auto">
          <a:xfrm>
            <a:off x="3445569" y="3275459"/>
            <a:ext cx="4220889" cy="3589359"/>
          </a:xfrm>
          <a:prstGeom prst="rect">
            <a:avLst/>
          </a:prstGeom>
          <a:ln>
            <a:noFill/>
          </a:ln>
          <a:extLst>
            <a:ext uri="{53640926-AAD7-44D8-BBD7-CCE9431645EC}">
              <a14:shadowObscured xmlns:a14="http://schemas.microsoft.com/office/drawing/2010/main" xmlns=""/>
            </a:ext>
          </a:extLst>
        </p:spPr>
      </p:pic>
      <p:sp>
        <p:nvSpPr>
          <p:cNvPr id="11" name="Content Placeholder 1"/>
          <p:cNvSpPr txBox="1">
            <a:spLocks/>
          </p:cNvSpPr>
          <p:nvPr/>
        </p:nvSpPr>
        <p:spPr>
          <a:xfrm>
            <a:off x="7737708" y="3460221"/>
            <a:ext cx="3944696" cy="278155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000" b="1" dirty="0" smtClean="0">
                <a:cs typeface="Times New Roman" pitchFamily="18" charset="0"/>
              </a:rPr>
              <a:t>Future Phases - unfunded</a:t>
            </a:r>
          </a:p>
          <a:p>
            <a:pPr lvl="1"/>
            <a:r>
              <a:rPr lang="en-US" sz="2000" dirty="0" smtClean="0">
                <a:cs typeface="Times New Roman" pitchFamily="18" charset="0"/>
              </a:rPr>
              <a:t>Construct </a:t>
            </a:r>
            <a:r>
              <a:rPr lang="en-US" sz="2000" dirty="0" err="1" smtClean="0">
                <a:cs typeface="Times New Roman" pitchFamily="18" charset="0"/>
              </a:rPr>
              <a:t>Craney</a:t>
            </a:r>
            <a:r>
              <a:rPr lang="en-US" sz="2000" dirty="0" smtClean="0">
                <a:cs typeface="Times New Roman" pitchFamily="18" charset="0"/>
              </a:rPr>
              <a:t> Island Connector</a:t>
            </a:r>
            <a:endParaRPr lang="en-US" sz="2000" dirty="0">
              <a:cs typeface="Times New Roman" pitchFamily="18" charset="0"/>
            </a:endParaRPr>
          </a:p>
        </p:txBody>
      </p:sp>
    </p:spTree>
    <p:extLst>
      <p:ext uri="{BB962C8B-B14F-4D97-AF65-F5344CB8AC3E}">
        <p14:creationId xmlns:p14="http://schemas.microsoft.com/office/powerpoint/2010/main" xmlns="" val="133445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1637" y="832213"/>
            <a:ext cx="7926177" cy="3040083"/>
          </a:xfrm>
        </p:spPr>
        <p:txBody>
          <a:bodyPr>
            <a:normAutofit fontScale="92500" lnSpcReduction="20000"/>
          </a:bodyPr>
          <a:lstStyle/>
          <a:p>
            <a:pPr marL="0" indent="0">
              <a:buNone/>
            </a:pPr>
            <a:r>
              <a:rPr lang="en-US" b="1" dirty="0" smtClean="0"/>
              <a:t>Extension to Roanoke</a:t>
            </a:r>
          </a:p>
          <a:p>
            <a:pPr lvl="1"/>
            <a:r>
              <a:rPr lang="en-US" dirty="0" smtClean="0"/>
              <a:t>Phase 1 construction began in November 2014 and completed August 2015</a:t>
            </a:r>
          </a:p>
          <a:p>
            <a:pPr lvl="1"/>
            <a:r>
              <a:rPr lang="en-US" dirty="0" smtClean="0"/>
              <a:t>Phase 2 is underway and 30% design complete</a:t>
            </a:r>
          </a:p>
          <a:p>
            <a:pPr lvl="1"/>
            <a:r>
              <a:rPr lang="en-US" dirty="0" smtClean="0"/>
              <a:t>Anticipated operation date during 2017</a:t>
            </a:r>
          </a:p>
          <a:p>
            <a:pPr marL="0" indent="0">
              <a:buNone/>
            </a:pPr>
            <a:r>
              <a:rPr lang="en-US" b="1" dirty="0"/>
              <a:t>Additional Lynchburg Frequency</a:t>
            </a:r>
          </a:p>
          <a:p>
            <a:pPr lvl="1"/>
            <a:r>
              <a:rPr lang="en-US" dirty="0"/>
              <a:t>Second train offering daily roundtrip service between Lynchburg and DC</a:t>
            </a:r>
          </a:p>
          <a:p>
            <a:pPr lvl="1"/>
            <a:r>
              <a:rPr lang="en-US" dirty="0"/>
              <a:t>Anticipated operation date during </a:t>
            </a:r>
            <a:r>
              <a:rPr lang="en-US" dirty="0" smtClean="0"/>
              <a:t>2017</a:t>
            </a:r>
            <a:endParaRPr lang="en-US" dirty="0"/>
          </a:p>
        </p:txBody>
      </p:sp>
      <p:sp>
        <p:nvSpPr>
          <p:cNvPr id="5" name="Title 4"/>
          <p:cNvSpPr>
            <a:spLocks noGrp="1"/>
          </p:cNvSpPr>
          <p:nvPr>
            <p:ph type="title"/>
          </p:nvPr>
        </p:nvSpPr>
        <p:spPr/>
        <p:txBody>
          <a:bodyPr/>
          <a:lstStyle/>
          <a:p>
            <a:r>
              <a:rPr lang="en-US" dirty="0" smtClean="0"/>
              <a:t>DRPT Projects:</a:t>
            </a:r>
            <a:br>
              <a:rPr lang="en-US" dirty="0" smtClean="0"/>
            </a:br>
            <a:r>
              <a:rPr lang="en-US" dirty="0" smtClean="0"/>
              <a:t>Passenger Rail</a:t>
            </a:r>
            <a:endParaRPr lang="en-US" dirty="0"/>
          </a:p>
        </p:txBody>
      </p:sp>
      <p:sp>
        <p:nvSpPr>
          <p:cNvPr id="8" name="Slide Number Placeholder 7"/>
          <p:cNvSpPr>
            <a:spLocks noGrp="1"/>
          </p:cNvSpPr>
          <p:nvPr>
            <p:ph type="sldNum" sz="quarter" idx="12"/>
          </p:nvPr>
        </p:nvSpPr>
        <p:spPr>
          <a:xfrm>
            <a:off x="10634135" y="6356350"/>
            <a:ext cx="1530927" cy="365125"/>
          </a:xfrm>
        </p:spPr>
        <p:txBody>
          <a:bodyPr/>
          <a:lstStyle/>
          <a:p>
            <a:fld id="{4FAB73BC-B049-4115-A692-8D63A059BFB8}" type="slidenum">
              <a:rPr lang="en-US" smtClean="0"/>
              <a:pPr/>
              <a:t>14</a:t>
            </a:fld>
            <a:endParaRPr lang="en-US" dirty="0" smtClean="0"/>
          </a:p>
        </p:txBody>
      </p:sp>
      <p:pic>
        <p:nvPicPr>
          <p:cNvPr id="6" name="Picture 2" descr="http://www.lynchburgva.gov/sites/default/files/styles/branding_700x240/public/COLFILES/BRANDIMAGES/AMTK%2052%20-%20returning%20behind%20LYH.%20%2009JUL201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4550"/>
          <a:stretch/>
        </p:blipFill>
        <p:spPr bwMode="auto">
          <a:xfrm>
            <a:off x="6324252" y="3919787"/>
            <a:ext cx="5713367" cy="2736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7997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603440045"/>
              </p:ext>
            </p:extLst>
          </p:nvPr>
        </p:nvGraphicFramePr>
        <p:xfrm>
          <a:off x="5730240" y="524256"/>
          <a:ext cx="5864352" cy="3206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l">
              <a:defRPr/>
            </a:pPr>
            <a:r>
              <a:rPr lang="en-US" dirty="0" smtClean="0"/>
              <a:t>DC2RVA:</a:t>
            </a:r>
            <a:br>
              <a:rPr lang="en-US" dirty="0" smtClean="0"/>
            </a:br>
            <a:r>
              <a:rPr lang="en-US" dirty="0" smtClean="0"/>
              <a:t>Higher Speed Rail Study</a:t>
            </a:r>
            <a:endParaRPr lang="en-US" dirty="0"/>
          </a:p>
        </p:txBody>
      </p:sp>
      <p:sp>
        <p:nvSpPr>
          <p:cNvPr id="34825" name="Slide Number Placeholder 3"/>
          <p:cNvSpPr txBox="1">
            <a:spLocks/>
          </p:cNvSpPr>
          <p:nvPr/>
        </p:nvSpPr>
        <p:spPr bwMode="auto">
          <a:xfrm>
            <a:off x="11516784" y="6389689"/>
            <a:ext cx="776816" cy="274637"/>
          </a:xfrm>
          <a:prstGeom prst="rect">
            <a:avLst/>
          </a:prstGeom>
          <a:noFill/>
          <a:ln w="9525">
            <a:noFill/>
            <a:miter lim="800000"/>
            <a:headEnd/>
            <a:tailEnd/>
          </a:ln>
        </p:spPr>
        <p:txBody>
          <a:bodyPr/>
          <a:lstStyle/>
          <a:p>
            <a:fld id="{76833C46-E61F-4911-806C-F9577B396C61}" type="slidenum">
              <a:rPr lang="en-US" altLang="en-US" sz="1100">
                <a:solidFill>
                  <a:schemeClr val="bg1"/>
                </a:solidFill>
                <a:latin typeface="Calibri" pitchFamily="34" charset="0"/>
              </a:rPr>
              <a:pPr/>
              <a:t>15</a:t>
            </a:fld>
            <a:endParaRPr lang="en-US" altLang="en-US" sz="1100">
              <a:latin typeface="Calibri" pitchFamily="34" charset="0"/>
            </a:endParaRPr>
          </a:p>
        </p:txBody>
      </p:sp>
      <p:pic>
        <p:nvPicPr>
          <p:cNvPr id="34824" name="Picture 2"/>
          <p:cNvPicPr>
            <a:picLocks noChangeAspect="1" noChangeArrowheads="1"/>
          </p:cNvPicPr>
          <p:nvPr/>
        </p:nvPicPr>
        <p:blipFill>
          <a:blip r:embed="rId8"/>
          <a:srcRect/>
          <a:stretch>
            <a:fillRect/>
          </a:stretch>
        </p:blipFill>
        <p:spPr bwMode="auto">
          <a:xfrm>
            <a:off x="3714355" y="829056"/>
            <a:ext cx="3283853" cy="5218150"/>
          </a:xfrm>
          <a:prstGeom prst="rect">
            <a:avLst/>
          </a:prstGeom>
          <a:noFill/>
          <a:ln w="9525">
            <a:noFill/>
            <a:miter lim="800000"/>
            <a:headEnd/>
            <a:tailEnd/>
          </a:ln>
        </p:spPr>
      </p:pic>
      <p:sp>
        <p:nvSpPr>
          <p:cNvPr id="8" name="Slide Number Placeholder 7"/>
          <p:cNvSpPr>
            <a:spLocks noGrp="1"/>
          </p:cNvSpPr>
          <p:nvPr>
            <p:ph type="sldNum" sz="quarter" idx="12"/>
          </p:nvPr>
        </p:nvSpPr>
        <p:spPr>
          <a:xfrm>
            <a:off x="10634135" y="6356350"/>
            <a:ext cx="1530927" cy="365125"/>
          </a:xfrm>
        </p:spPr>
        <p:txBody>
          <a:bodyPr/>
          <a:lstStyle/>
          <a:p>
            <a:fld id="{4FAB73BC-B049-4115-A692-8D63A059BFB8}" type="slidenum">
              <a:rPr lang="en-US" smtClean="0"/>
              <a:pPr/>
              <a:t>15</a:t>
            </a:fld>
            <a:endParaRPr lang="en-US" dirty="0" smtClean="0"/>
          </a:p>
        </p:txBody>
      </p:sp>
    </p:spTree>
    <p:extLst>
      <p:ext uri="{BB962C8B-B14F-4D97-AF65-F5344CB8AC3E}">
        <p14:creationId xmlns:p14="http://schemas.microsoft.com/office/powerpoint/2010/main" xmlns="" val="1709289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79413" y="1298448"/>
          <a:ext cx="11209867"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defRPr/>
            </a:pPr>
            <a:r>
              <a:rPr lang="en-US" dirty="0" smtClean="0"/>
              <a:t>Project Overview: Tier II EIS</a:t>
            </a:r>
            <a:endParaRPr lang="en-US" dirty="0"/>
          </a:p>
        </p:txBody>
      </p:sp>
      <p:sp>
        <p:nvSpPr>
          <p:cNvPr id="35844" name="Slide Number Placeholder 3"/>
          <p:cNvSpPr txBox="1">
            <a:spLocks/>
          </p:cNvSpPr>
          <p:nvPr/>
        </p:nvSpPr>
        <p:spPr bwMode="auto">
          <a:xfrm>
            <a:off x="11516784" y="6389689"/>
            <a:ext cx="776816" cy="274637"/>
          </a:xfrm>
          <a:prstGeom prst="rect">
            <a:avLst/>
          </a:prstGeom>
          <a:noFill/>
          <a:ln w="9525">
            <a:noFill/>
            <a:miter lim="800000"/>
            <a:headEnd/>
            <a:tailEnd/>
          </a:ln>
        </p:spPr>
        <p:txBody>
          <a:bodyPr/>
          <a:lstStyle/>
          <a:p>
            <a:fld id="{7108D752-D7D2-4D97-A989-04563DE63A66}" type="slidenum">
              <a:rPr lang="en-US" altLang="en-US" sz="1100">
                <a:solidFill>
                  <a:schemeClr val="bg1"/>
                </a:solidFill>
                <a:latin typeface="Calibri" pitchFamily="34" charset="0"/>
              </a:rPr>
              <a:pPr/>
              <a:t>16</a:t>
            </a:fld>
            <a:endParaRPr lang="en-US" altLang="en-US" sz="1100">
              <a:latin typeface="Calibri" pitchFamily="34" charset="0"/>
            </a:endParaRPr>
          </a:p>
        </p:txBody>
      </p:sp>
      <p:sp>
        <p:nvSpPr>
          <p:cNvPr id="8"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16</a:t>
            </a:fld>
            <a:endParaRPr lang="en-US" dirty="0" smtClean="0"/>
          </a:p>
        </p:txBody>
      </p:sp>
    </p:spTree>
    <p:extLst>
      <p:ext uri="{BB962C8B-B14F-4D97-AF65-F5344CB8AC3E}">
        <p14:creationId xmlns:p14="http://schemas.microsoft.com/office/powerpoint/2010/main" xmlns="" val="491722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Proposed Rail Service</a:t>
            </a:r>
            <a:endParaRPr lang="en-US" dirty="0"/>
          </a:p>
        </p:txBody>
      </p:sp>
      <p:pic>
        <p:nvPicPr>
          <p:cNvPr id="36868" name="Picture 1"/>
          <p:cNvPicPr>
            <a:picLocks noChangeAspect="1"/>
          </p:cNvPicPr>
          <p:nvPr/>
        </p:nvPicPr>
        <p:blipFill>
          <a:blip r:embed="rId3"/>
          <a:srcRect/>
          <a:stretch>
            <a:fillRect/>
          </a:stretch>
        </p:blipFill>
        <p:spPr bwMode="auto">
          <a:xfrm>
            <a:off x="3484838" y="2036064"/>
            <a:ext cx="8281682" cy="3133343"/>
          </a:xfrm>
          <a:prstGeom prst="rect">
            <a:avLst/>
          </a:prstGeom>
          <a:solidFill>
            <a:schemeClr val="accent1">
              <a:lumMod val="50000"/>
            </a:schemeClr>
          </a:solidFill>
          <a:ln w="9525">
            <a:noFill/>
            <a:miter lim="800000"/>
            <a:headEnd/>
            <a:tailEnd/>
          </a:ln>
        </p:spPr>
      </p:pic>
      <p:sp>
        <p:nvSpPr>
          <p:cNvPr id="36869" name="Slide Number Placeholder 3"/>
          <p:cNvSpPr txBox="1">
            <a:spLocks/>
          </p:cNvSpPr>
          <p:nvPr/>
        </p:nvSpPr>
        <p:spPr bwMode="auto">
          <a:xfrm>
            <a:off x="11516784" y="6389689"/>
            <a:ext cx="776816" cy="274637"/>
          </a:xfrm>
          <a:prstGeom prst="rect">
            <a:avLst/>
          </a:prstGeom>
          <a:noFill/>
          <a:ln w="9525">
            <a:noFill/>
            <a:miter lim="800000"/>
            <a:headEnd/>
            <a:tailEnd/>
          </a:ln>
        </p:spPr>
        <p:txBody>
          <a:bodyPr/>
          <a:lstStyle/>
          <a:p>
            <a:fld id="{EB3FDD7F-E013-4D2F-A0B0-E5A695B0D87B}" type="slidenum">
              <a:rPr lang="en-US" altLang="en-US" sz="1100">
                <a:solidFill>
                  <a:schemeClr val="bg1"/>
                </a:solidFill>
                <a:latin typeface="Calibri" pitchFamily="34" charset="0"/>
              </a:rPr>
              <a:pPr/>
              <a:t>17</a:t>
            </a:fld>
            <a:endParaRPr lang="en-US" altLang="en-US" sz="1100">
              <a:latin typeface="Calibri" pitchFamily="34" charset="0"/>
            </a:endParaRPr>
          </a:p>
        </p:txBody>
      </p:sp>
      <p:sp>
        <p:nvSpPr>
          <p:cNvPr id="5" name="Content Placeholder 4"/>
          <p:cNvSpPr>
            <a:spLocks noGrp="1"/>
          </p:cNvSpPr>
          <p:nvPr>
            <p:ph idx="1"/>
          </p:nvPr>
        </p:nvSpPr>
        <p:spPr>
          <a:xfrm>
            <a:off x="3364992" y="838519"/>
            <a:ext cx="8217408" cy="1319466"/>
          </a:xfrm>
        </p:spPr>
        <p:txBody>
          <a:bodyPr/>
          <a:lstStyle/>
          <a:p>
            <a:pPr marL="45720" indent="0">
              <a:buFont typeface="Arial" charset="0"/>
              <a:buNone/>
              <a:defRPr/>
            </a:pPr>
            <a:r>
              <a:rPr lang="en-US" sz="2400" b="1" dirty="0" smtClean="0">
                <a:solidFill>
                  <a:schemeClr val="tx2"/>
                </a:solidFill>
              </a:rPr>
              <a:t>Higher speed rail could result in: </a:t>
            </a:r>
            <a:endParaRPr lang="en-US" sz="2400" b="1" dirty="0">
              <a:solidFill>
                <a:schemeClr val="tx2"/>
              </a:solidFill>
            </a:endParaRPr>
          </a:p>
        </p:txBody>
      </p:sp>
      <p:sp>
        <p:nvSpPr>
          <p:cNvPr id="9"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17</a:t>
            </a:fld>
            <a:endParaRPr lang="en-US" dirty="0" smtClean="0"/>
          </a:p>
        </p:txBody>
      </p:sp>
    </p:spTree>
    <p:extLst>
      <p:ext uri="{BB962C8B-B14F-4D97-AF65-F5344CB8AC3E}">
        <p14:creationId xmlns:p14="http://schemas.microsoft.com/office/powerpoint/2010/main" xmlns="" val="849918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918" y="1123837"/>
            <a:ext cx="2965769" cy="3799037"/>
          </a:xfrm>
        </p:spPr>
        <p:txBody>
          <a:bodyPr/>
          <a:lstStyle/>
          <a:p>
            <a:pPr>
              <a:defRPr/>
            </a:pPr>
            <a:r>
              <a:rPr lang="en-US" dirty="0" smtClean="0"/>
              <a:t>Improvement Concepts</a:t>
            </a:r>
            <a:endParaRPr lang="en-US" dirty="0"/>
          </a:p>
        </p:txBody>
      </p:sp>
      <p:pic>
        <p:nvPicPr>
          <p:cNvPr id="37891" name="Content Placeholder 3"/>
          <p:cNvPicPr>
            <a:picLocks noGrp="1" noChangeAspect="1"/>
          </p:cNvPicPr>
          <p:nvPr>
            <p:ph idx="1"/>
          </p:nvPr>
        </p:nvPicPr>
        <p:blipFill>
          <a:blip r:embed="rId2"/>
          <a:srcRect l="1823" r="2244"/>
          <a:stretch>
            <a:fillRect/>
          </a:stretch>
        </p:blipFill>
        <p:spPr bwMode="auto">
          <a:xfrm>
            <a:off x="3462528" y="1719656"/>
            <a:ext cx="8339328" cy="3602431"/>
          </a:xfrm>
          <a:solidFill>
            <a:schemeClr val="accent1">
              <a:lumMod val="50000"/>
            </a:schemeClr>
          </a:solidFill>
        </p:spPr>
      </p:pic>
      <p:sp>
        <p:nvSpPr>
          <p:cNvPr id="37892" name="Slide Number Placeholder 3"/>
          <p:cNvSpPr txBox="1">
            <a:spLocks/>
          </p:cNvSpPr>
          <p:nvPr/>
        </p:nvSpPr>
        <p:spPr bwMode="auto">
          <a:xfrm>
            <a:off x="11516784" y="6389689"/>
            <a:ext cx="776816" cy="274637"/>
          </a:xfrm>
          <a:prstGeom prst="rect">
            <a:avLst/>
          </a:prstGeom>
          <a:noFill/>
          <a:ln w="9525">
            <a:noFill/>
            <a:miter lim="800000"/>
            <a:headEnd/>
            <a:tailEnd/>
          </a:ln>
        </p:spPr>
        <p:txBody>
          <a:bodyPr/>
          <a:lstStyle/>
          <a:p>
            <a:fld id="{C14E028E-94CB-42A5-AC8D-E5DE65483889}" type="slidenum">
              <a:rPr lang="en-US" altLang="en-US" sz="1100">
                <a:solidFill>
                  <a:schemeClr val="bg1"/>
                </a:solidFill>
                <a:latin typeface="Calibri" pitchFamily="34" charset="0"/>
              </a:rPr>
              <a:pPr/>
              <a:t>18</a:t>
            </a:fld>
            <a:endParaRPr lang="en-US" altLang="en-US" sz="1100">
              <a:latin typeface="Calibri" pitchFamily="34" charset="0"/>
            </a:endParaRPr>
          </a:p>
        </p:txBody>
      </p:sp>
      <p:sp>
        <p:nvSpPr>
          <p:cNvPr id="8"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18</a:t>
            </a:fld>
            <a:endParaRPr lang="en-US" dirty="0" smtClean="0"/>
          </a:p>
        </p:txBody>
      </p:sp>
    </p:spTree>
    <p:extLst>
      <p:ext uri="{BB962C8B-B14F-4D97-AF65-F5344CB8AC3E}">
        <p14:creationId xmlns:p14="http://schemas.microsoft.com/office/powerpoint/2010/main" xmlns="" val="172115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DC2RVA  </a:t>
            </a:r>
            <a:r>
              <a:rPr lang="en-US" dirty="0"/>
              <a:t>Where </a:t>
            </a:r>
            <a:r>
              <a:rPr lang="en-US" dirty="0" smtClean="0"/>
              <a:t>Are We Now?</a:t>
            </a:r>
            <a:endParaRPr lang="en-US" dirty="0"/>
          </a:p>
        </p:txBody>
      </p:sp>
      <p:sp>
        <p:nvSpPr>
          <p:cNvPr id="38917" name="Slide Number Placeholder 3"/>
          <p:cNvSpPr txBox="1">
            <a:spLocks/>
          </p:cNvSpPr>
          <p:nvPr/>
        </p:nvSpPr>
        <p:spPr bwMode="auto">
          <a:xfrm>
            <a:off x="11516784" y="6389689"/>
            <a:ext cx="776816" cy="274637"/>
          </a:xfrm>
          <a:prstGeom prst="rect">
            <a:avLst/>
          </a:prstGeom>
          <a:noFill/>
          <a:ln w="9525">
            <a:noFill/>
            <a:miter lim="800000"/>
            <a:headEnd/>
            <a:tailEnd/>
          </a:ln>
        </p:spPr>
        <p:txBody>
          <a:bodyPr/>
          <a:lstStyle/>
          <a:p>
            <a:fld id="{758DF099-6B95-401E-9AB7-E9FECA7CBAD6}" type="slidenum">
              <a:rPr lang="en-US" altLang="en-US" sz="1100">
                <a:solidFill>
                  <a:schemeClr val="bg1"/>
                </a:solidFill>
                <a:latin typeface="Calibri" pitchFamily="34" charset="0"/>
              </a:rPr>
              <a:pPr/>
              <a:t>19</a:t>
            </a:fld>
            <a:endParaRPr lang="en-US" altLang="en-US" sz="1100">
              <a:latin typeface="Calibri" pitchFamily="34" charset="0"/>
            </a:endParaRPr>
          </a:p>
        </p:txBody>
      </p:sp>
      <p:pic>
        <p:nvPicPr>
          <p:cNvPr id="10" name="Picture 2" descr="\\omesrv1\Public_Involvement\Virginia DRPT - RAPS HSR Tier II EIS\0.0 Graphics\Graphics Files DO NOT MOVE\Project Timeline\DC2RVA_ProjectTimeline_PPT_052015_timelin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15" r="2007"/>
          <a:stretch>
            <a:fillRect/>
          </a:stretch>
        </p:blipFill>
        <p:spPr bwMode="auto">
          <a:xfrm>
            <a:off x="3471622" y="1041551"/>
            <a:ext cx="8245098" cy="4648913"/>
          </a:xfrm>
          <a:prstGeom prst="rect">
            <a:avLst/>
          </a:prstGeom>
          <a:solidFill>
            <a:schemeClr val="accent1">
              <a:lumMod val="60000"/>
              <a:lumOff val="40000"/>
            </a:schemeClr>
          </a:solidFill>
          <a:extLst/>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7385" y="3244541"/>
            <a:ext cx="56515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19</a:t>
            </a:fld>
            <a:endParaRPr lang="en-US" dirty="0" smtClean="0"/>
          </a:p>
        </p:txBody>
      </p:sp>
    </p:spTree>
    <p:extLst>
      <p:ext uri="{BB962C8B-B14F-4D97-AF65-F5344CB8AC3E}">
        <p14:creationId xmlns:p14="http://schemas.microsoft.com/office/powerpoint/2010/main" xmlns="" val="77213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622" y="1123837"/>
            <a:ext cx="3391034" cy="3799037"/>
          </a:xfrm>
        </p:spPr>
        <p:txBody>
          <a:bodyPr anchor="ctr"/>
          <a:lstStyle/>
          <a:p>
            <a:r>
              <a:rPr lang="en-US" dirty="0" smtClean="0"/>
              <a:t>Virginia Funding Programs for Rail</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2</a:t>
            </a:fld>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xmlns="" val="1170271265"/>
              </p:ext>
            </p:extLst>
          </p:nvPr>
        </p:nvGraphicFramePr>
        <p:xfrm>
          <a:off x="3479470" y="938151"/>
          <a:ext cx="8351322" cy="508263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764357" y="581890"/>
            <a:ext cx="5428923" cy="1231106"/>
          </a:xfrm>
          <a:prstGeom prst="rect">
            <a:avLst/>
          </a:prstGeom>
          <a:noFill/>
        </p:spPr>
        <p:txBody>
          <a:bodyPr wrap="none" rtlCol="0">
            <a:spAutoFit/>
          </a:bodyPr>
          <a:lstStyle/>
          <a:p>
            <a:pPr algn="ctr">
              <a:defRPr sz="2800" b="1" i="0" u="none" strike="noStrike" kern="1200" baseline="0">
                <a:solidFill>
                  <a:prstClr val="black"/>
                </a:solidFill>
                <a:latin typeface="+mn-lt"/>
                <a:ea typeface="+mn-ea"/>
                <a:cs typeface="+mn-cs"/>
              </a:defRPr>
            </a:pPr>
            <a:r>
              <a:rPr lang="en-US" dirty="0"/>
              <a:t>DRPT </a:t>
            </a:r>
            <a:r>
              <a:rPr lang="en-US" dirty="0" smtClean="0"/>
              <a:t>Rail Funding </a:t>
            </a:r>
            <a:r>
              <a:rPr lang="en-US" dirty="0"/>
              <a:t>Sources - FY16</a:t>
            </a:r>
          </a:p>
          <a:p>
            <a:pPr algn="ctr">
              <a:defRPr sz="2800" b="1" i="0" u="none" strike="noStrike" kern="1200" baseline="0">
                <a:solidFill>
                  <a:prstClr val="black"/>
                </a:solidFill>
                <a:latin typeface="+mn-lt"/>
                <a:ea typeface="+mn-ea"/>
                <a:cs typeface="+mn-cs"/>
              </a:defRPr>
            </a:pPr>
            <a:r>
              <a:rPr lang="en-US" dirty="0" smtClean="0"/>
              <a:t>$188.1 </a:t>
            </a:r>
            <a:r>
              <a:rPr lang="en-US" dirty="0"/>
              <a:t>M </a:t>
            </a:r>
          </a:p>
          <a:p>
            <a:endParaRPr lang="en-US" dirty="0"/>
          </a:p>
        </p:txBody>
      </p:sp>
    </p:spTree>
    <p:extLst>
      <p:ext uri="{BB962C8B-B14F-4D97-AF65-F5344CB8AC3E}">
        <p14:creationId xmlns:p14="http://schemas.microsoft.com/office/powerpoint/2010/main" xmlns="" val="129600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3474720" y="753037"/>
            <a:ext cx="8241792" cy="5257800"/>
          </a:xfrm>
        </p:spPr>
        <p:txBody>
          <a:bodyPr>
            <a:normAutofit/>
          </a:bodyPr>
          <a:lstStyle/>
          <a:p>
            <a:pPr>
              <a:lnSpc>
                <a:spcPct val="90000"/>
              </a:lnSpc>
            </a:pPr>
            <a:r>
              <a:rPr lang="en-US" sz="2000" b="1" dirty="0" smtClean="0">
                <a:cs typeface="Times New Roman" pitchFamily="18" charset="0"/>
              </a:rPr>
              <a:t>Rail Enhancement Fund (REF): ~ $18M / Year (beginning FY17)</a:t>
            </a:r>
          </a:p>
          <a:p>
            <a:pPr lvl="1">
              <a:lnSpc>
                <a:spcPct val="90000"/>
              </a:lnSpc>
            </a:pPr>
            <a:r>
              <a:rPr lang="en-US" sz="1800" dirty="0" smtClean="0">
                <a:cs typeface="Times New Roman" pitchFamily="18" charset="0"/>
              </a:rPr>
              <a:t>Supports highway congestion relief through freight and joint benefit projects</a:t>
            </a:r>
          </a:p>
          <a:p>
            <a:pPr lvl="1">
              <a:lnSpc>
                <a:spcPct val="90000"/>
              </a:lnSpc>
            </a:pPr>
            <a:r>
              <a:rPr lang="en-US" sz="1800" dirty="0" smtClean="0">
                <a:cs typeface="Times New Roman" pitchFamily="18" charset="0"/>
              </a:rPr>
              <a:t>Dedicated revenue source: 3% tax on gross proceeds from motor vehicle rental</a:t>
            </a:r>
          </a:p>
          <a:p>
            <a:pPr>
              <a:lnSpc>
                <a:spcPct val="90000"/>
              </a:lnSpc>
            </a:pPr>
            <a:r>
              <a:rPr lang="en-US" sz="2000" b="1" dirty="0" smtClean="0">
                <a:cs typeface="Times New Roman" pitchFamily="18" charset="0"/>
              </a:rPr>
              <a:t>Industrial Access Railroad Tracks Fund: ~ $1.5 – 3.0M / Year</a:t>
            </a:r>
          </a:p>
          <a:p>
            <a:pPr lvl="1">
              <a:lnSpc>
                <a:spcPct val="90000"/>
              </a:lnSpc>
            </a:pPr>
            <a:r>
              <a:rPr lang="en-US" sz="1800" dirty="0" smtClean="0">
                <a:cs typeface="Times New Roman" pitchFamily="18" charset="0"/>
              </a:rPr>
              <a:t>Shares combined revenues of road, rail, and airport access fund </a:t>
            </a:r>
          </a:p>
          <a:p>
            <a:pPr lvl="1">
              <a:lnSpc>
                <a:spcPct val="90000"/>
              </a:lnSpc>
            </a:pPr>
            <a:r>
              <a:rPr lang="en-US" sz="1800" dirty="0" smtClean="0">
                <a:cs typeface="Times New Roman" pitchFamily="18" charset="0"/>
              </a:rPr>
              <a:t>Gets trucks off of Virginia highways and supports economic development</a:t>
            </a:r>
          </a:p>
          <a:p>
            <a:pPr>
              <a:lnSpc>
                <a:spcPct val="90000"/>
              </a:lnSpc>
            </a:pPr>
            <a:r>
              <a:rPr lang="en-US" sz="2000" b="1" dirty="0" err="1" smtClean="0">
                <a:cs typeface="Times New Roman" pitchFamily="18" charset="0"/>
              </a:rPr>
              <a:t>Shortline</a:t>
            </a:r>
            <a:r>
              <a:rPr lang="en-US" sz="2000" b="1" dirty="0" smtClean="0">
                <a:cs typeface="Times New Roman" pitchFamily="18" charset="0"/>
              </a:rPr>
              <a:t> Railway Preservation &amp; Development Fund: ~ $3.0M / Year + Bond Funds</a:t>
            </a:r>
          </a:p>
          <a:p>
            <a:pPr lvl="1">
              <a:lnSpc>
                <a:spcPct val="90000"/>
              </a:lnSpc>
            </a:pPr>
            <a:r>
              <a:rPr lang="en-US" sz="1800" dirty="0" smtClean="0">
                <a:cs typeface="Times New Roman" pitchFamily="18" charset="0"/>
              </a:rPr>
              <a:t>Preservation and development of </a:t>
            </a:r>
            <a:r>
              <a:rPr lang="en-US" sz="1800" dirty="0" err="1" smtClean="0">
                <a:cs typeface="Times New Roman" pitchFamily="18" charset="0"/>
              </a:rPr>
              <a:t>shortline</a:t>
            </a:r>
            <a:r>
              <a:rPr lang="en-US" sz="1800" dirty="0" smtClean="0">
                <a:cs typeface="Times New Roman" pitchFamily="18" charset="0"/>
              </a:rPr>
              <a:t> “last mile rail service”</a:t>
            </a:r>
          </a:p>
          <a:p>
            <a:pPr>
              <a:lnSpc>
                <a:spcPct val="90000"/>
              </a:lnSpc>
            </a:pPr>
            <a:r>
              <a:rPr lang="en-US" sz="2000" b="1" dirty="0" smtClean="0">
                <a:cs typeface="Times New Roman" pitchFamily="18" charset="0"/>
              </a:rPr>
              <a:t>Intercity Operating and Capital Fund: Approx. $55M / Year</a:t>
            </a:r>
          </a:p>
          <a:p>
            <a:pPr lvl="1">
              <a:lnSpc>
                <a:spcPct val="90000"/>
              </a:lnSpc>
            </a:pPr>
            <a:r>
              <a:rPr lang="en-US" sz="1800" dirty="0" smtClean="0">
                <a:cs typeface="Times New Roman" pitchFamily="18" charset="0"/>
              </a:rPr>
              <a:t>Supports Virginia funded intercity passenger rail service</a:t>
            </a:r>
          </a:p>
          <a:p>
            <a:pPr lvl="1">
              <a:lnSpc>
                <a:spcPct val="90000"/>
              </a:lnSpc>
            </a:pPr>
            <a:r>
              <a:rPr lang="en-US" sz="1800" dirty="0" smtClean="0">
                <a:cs typeface="Times New Roman" pitchFamily="18" charset="0"/>
              </a:rPr>
              <a:t>Dedicated revenue source as of FY14: </a:t>
            </a:r>
            <a:r>
              <a:rPr lang="en-US" sz="1800" b="1" dirty="0" smtClean="0">
                <a:cs typeface="Times New Roman" pitchFamily="18" charset="0"/>
              </a:rPr>
              <a:t>0.05% state and local sales tax</a:t>
            </a:r>
          </a:p>
        </p:txBody>
      </p:sp>
      <p:sp>
        <p:nvSpPr>
          <p:cNvPr id="7" name="Title 5"/>
          <p:cNvSpPr>
            <a:spLocks noGrp="1"/>
          </p:cNvSpPr>
          <p:nvPr>
            <p:ph type="title"/>
          </p:nvPr>
        </p:nvSpPr>
        <p:spPr>
          <a:xfrm>
            <a:off x="252919" y="1123837"/>
            <a:ext cx="2947482" cy="3799037"/>
          </a:xfrm>
        </p:spPr>
        <p:txBody>
          <a:bodyPr anchor="ctr"/>
          <a:lstStyle/>
          <a:p>
            <a:r>
              <a:rPr lang="en-US" dirty="0" smtClean="0"/>
              <a:t>Rail Programs in Virginia</a:t>
            </a:r>
            <a:endParaRPr lang="en-US" dirty="0"/>
          </a:p>
        </p:txBody>
      </p:sp>
      <p:sp>
        <p:nvSpPr>
          <p:cNvPr id="9" name="Slide Number Placeholder 8"/>
          <p:cNvSpPr>
            <a:spLocks noGrp="1"/>
          </p:cNvSpPr>
          <p:nvPr>
            <p:ph type="sldNum" sz="quarter" idx="11"/>
          </p:nvPr>
        </p:nvSpPr>
        <p:spPr/>
        <p:txBody>
          <a:bodyPr/>
          <a:lstStyle/>
          <a:p>
            <a:fld id="{4FAB73BC-B049-4115-A692-8D63A059BFB8}" type="slidenum">
              <a:rPr lang="en-US" smtClean="0"/>
              <a:pPr/>
              <a:t>3</a:t>
            </a:fld>
            <a:endParaRPr lang="en-US" dirty="0" smtClean="0"/>
          </a:p>
        </p:txBody>
      </p:sp>
    </p:spTree>
    <p:extLst>
      <p:ext uri="{BB962C8B-B14F-4D97-AF65-F5344CB8AC3E}">
        <p14:creationId xmlns:p14="http://schemas.microsoft.com/office/powerpoint/2010/main" xmlns="" val="855754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621024" y="969264"/>
            <a:ext cx="7941056" cy="914400"/>
          </a:xfrm>
        </p:spPr>
        <p:txBody>
          <a:bodyPr>
            <a:normAutofit fontScale="90000"/>
          </a:bodyPr>
          <a:lstStyle/>
          <a:p>
            <a:pPr algn="ctr" eaLnBrk="1" hangingPunct="1"/>
            <a:r>
              <a:rPr lang="en-US" sz="4000" b="1" dirty="0" smtClean="0">
                <a:solidFill>
                  <a:schemeClr val="tx2"/>
                </a:solidFill>
              </a:rPr>
              <a:t>Rail 2016-2021 SYIP by Programs</a:t>
            </a:r>
            <a:br>
              <a:rPr lang="en-US" sz="4000" b="1" dirty="0" smtClean="0">
                <a:solidFill>
                  <a:schemeClr val="tx2"/>
                </a:solidFill>
              </a:rPr>
            </a:br>
            <a:r>
              <a:rPr lang="en-US" sz="3100" dirty="0" smtClean="0">
                <a:solidFill>
                  <a:schemeClr val="tx2"/>
                </a:solidFill>
              </a:rPr>
              <a:t>($ in millions)</a:t>
            </a:r>
          </a:p>
        </p:txBody>
      </p:sp>
      <p:graphicFrame>
        <p:nvGraphicFramePr>
          <p:cNvPr id="7170" name="Object 3"/>
          <p:cNvGraphicFramePr>
            <a:graphicFrameLocks noGrp="1" noChangeAspect="1"/>
          </p:cNvGraphicFramePr>
          <p:nvPr>
            <p:ph sz="half" idx="2"/>
            <p:extLst>
              <p:ext uri="{D42A27DB-BD31-4B8C-83A1-F6EECF244321}">
                <p14:modId xmlns:p14="http://schemas.microsoft.com/office/powerpoint/2010/main" xmlns="" val="4249068460"/>
              </p:ext>
            </p:extLst>
          </p:nvPr>
        </p:nvGraphicFramePr>
        <p:xfrm>
          <a:off x="3511912" y="2363189"/>
          <a:ext cx="8223147" cy="2688991"/>
        </p:xfrm>
        <a:graphic>
          <a:graphicData uri="http://schemas.openxmlformats.org/presentationml/2006/ole">
            <p:oleObj spid="_x0000_s1091" name="Worksheet" r:id="rId4" imgW="4514816" imgH="1476279" progId="Excel.Sheet.8">
              <p:embed/>
            </p:oleObj>
          </a:graphicData>
        </a:graphic>
      </p:graphicFrame>
      <p:sp>
        <p:nvSpPr>
          <p:cNvPr id="7172" name="Text Box 4"/>
          <p:cNvSpPr txBox="1">
            <a:spLocks noChangeArrowheads="1"/>
          </p:cNvSpPr>
          <p:nvPr/>
        </p:nvSpPr>
        <p:spPr bwMode="auto">
          <a:xfrm>
            <a:off x="914400" y="5410200"/>
            <a:ext cx="10668000" cy="274638"/>
          </a:xfrm>
          <a:prstGeom prst="rect">
            <a:avLst/>
          </a:prstGeom>
          <a:noFill/>
          <a:ln w="9525">
            <a:noFill/>
            <a:miter lim="800000"/>
            <a:headEnd/>
            <a:tailEnd/>
          </a:ln>
        </p:spPr>
        <p:txBody>
          <a:bodyPr>
            <a:spAutoFit/>
          </a:bodyPr>
          <a:lstStyle/>
          <a:p>
            <a:pPr marL="177800" indent="-177800">
              <a:lnSpc>
                <a:spcPct val="100000"/>
              </a:lnSpc>
              <a:spcBef>
                <a:spcPct val="0"/>
              </a:spcBef>
              <a:buClrTx/>
              <a:buSzTx/>
              <a:buFontTx/>
              <a:buChar char="•"/>
            </a:pPr>
            <a:endParaRPr lang="en-US" sz="1200">
              <a:solidFill>
                <a:schemeClr val="bg2"/>
              </a:solidFill>
            </a:endParaRPr>
          </a:p>
        </p:txBody>
      </p:sp>
      <p:sp>
        <p:nvSpPr>
          <p:cNvPr id="9" name="Slide Number Placeholder 8"/>
          <p:cNvSpPr>
            <a:spLocks noGrp="1"/>
          </p:cNvSpPr>
          <p:nvPr>
            <p:ph type="sldNum" sz="quarter" idx="11"/>
          </p:nvPr>
        </p:nvSpPr>
        <p:spPr/>
        <p:txBody>
          <a:bodyPr/>
          <a:lstStyle/>
          <a:p>
            <a:fld id="{4FAB73BC-B049-4115-A692-8D63A059BFB8}" type="slidenum">
              <a:rPr lang="en-US" smtClean="0"/>
              <a:pPr/>
              <a:t>4</a:t>
            </a:fld>
            <a:endParaRPr lang="en-US" dirty="0" smtClean="0"/>
          </a:p>
        </p:txBody>
      </p:sp>
      <p:sp>
        <p:nvSpPr>
          <p:cNvPr id="10" name="Title 5"/>
          <p:cNvSpPr txBox="1">
            <a:spLocks/>
          </p:cNvSpPr>
          <p:nvPr/>
        </p:nvSpPr>
        <p:spPr>
          <a:xfrm>
            <a:off x="252918" y="1123837"/>
            <a:ext cx="3028163" cy="37990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60" normalizeH="0" baseline="0" noProof="0" dirty="0" smtClean="0">
                <a:ln>
                  <a:noFill/>
                </a:ln>
                <a:solidFill>
                  <a:srgbClr val="FFFFFF"/>
                </a:solidFill>
                <a:effectLst/>
                <a:uLnTx/>
                <a:uFillTx/>
                <a:latin typeface="+mj-lt"/>
                <a:ea typeface="+mj-ea"/>
                <a:cs typeface="+mj-cs"/>
              </a:rPr>
              <a:t>Six Year Improvement Program: Rail</a:t>
            </a:r>
            <a:endParaRPr kumimoji="0" lang="en-US" sz="4000" b="0" i="0" u="none" strike="noStrike" kern="1200" cap="none" spc="-60" normalizeH="0" baseline="0" noProof="0" dirty="0">
              <a:ln>
                <a:noFill/>
              </a:ln>
              <a:solidFill>
                <a:srgbClr val="FFFF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3586347" y="854686"/>
            <a:ext cx="8205850" cy="1223495"/>
          </a:xfrm>
        </p:spPr>
        <p:txBody>
          <a:bodyPr>
            <a:noAutofit/>
          </a:bodyPr>
          <a:lstStyle/>
          <a:p>
            <a:pPr lvl="0"/>
            <a:r>
              <a:rPr lang="en-US" sz="2000" b="0" dirty="0"/>
              <a:t>DRPT developed a Statewide Rail Plan annually under the former Local Rail Freight Assistance (LRFA) and Federal Railroad Administration program guidelines for State Rail Plans.  Following the end of the LRFA program, from 1995-2004, DRPT paused its Rail Plan Development. </a:t>
            </a:r>
          </a:p>
        </p:txBody>
      </p:sp>
      <p:sp>
        <p:nvSpPr>
          <p:cNvPr id="871426" name="Rectangle 2"/>
          <p:cNvSpPr>
            <a:spLocks noGrp="1" noChangeArrowheads="1"/>
          </p:cNvSpPr>
          <p:nvPr>
            <p:ph type="title"/>
          </p:nvPr>
        </p:nvSpPr>
        <p:spPr/>
        <p:txBody>
          <a:bodyPr anchor="ctr">
            <a:normAutofit/>
          </a:bodyPr>
          <a:lstStyle/>
          <a:p>
            <a:pPr>
              <a:defRPr/>
            </a:pPr>
            <a:r>
              <a:rPr lang="en-US" dirty="0"/>
              <a:t>Virginia’s State Rail Plan</a:t>
            </a:r>
          </a:p>
        </p:txBody>
      </p:sp>
      <p:sp>
        <p:nvSpPr>
          <p:cNvPr id="5" name="Slide Number Placeholder 5"/>
          <p:cNvSpPr>
            <a:spLocks noGrp="1"/>
          </p:cNvSpPr>
          <p:nvPr>
            <p:ph type="sldNum" sz="quarter" idx="12"/>
          </p:nvPr>
        </p:nvSpPr>
        <p:spPr/>
        <p:txBody>
          <a:bodyPr/>
          <a:lstStyle/>
          <a:p>
            <a:fld id="{35554883-2A73-4686-9077-B7D6E1462FCF}" type="slidenum">
              <a:rPr lang="en-US"/>
              <a:pPr/>
              <a:t>5</a:t>
            </a:fld>
            <a:endParaRPr lang="en-US"/>
          </a:p>
        </p:txBody>
      </p:sp>
      <p:graphicFrame>
        <p:nvGraphicFramePr>
          <p:cNvPr id="6" name="Diagram 5"/>
          <p:cNvGraphicFramePr/>
          <p:nvPr>
            <p:extLst>
              <p:ext uri="{D42A27DB-BD31-4B8C-83A1-F6EECF244321}">
                <p14:modId xmlns:p14="http://schemas.microsoft.com/office/powerpoint/2010/main" xmlns="" val="1575388255"/>
              </p:ext>
            </p:extLst>
          </p:nvPr>
        </p:nvGraphicFramePr>
        <p:xfrm>
          <a:off x="2458163" y="2207362"/>
          <a:ext cx="10384311" cy="387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8892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598223" y="855020"/>
            <a:ext cx="8051471" cy="5227890"/>
          </a:xfrm>
        </p:spPr>
        <p:txBody>
          <a:bodyPr>
            <a:noAutofit/>
          </a:bodyPr>
          <a:lstStyle/>
          <a:p>
            <a:pPr>
              <a:lnSpc>
                <a:spcPct val="110000"/>
              </a:lnSpc>
            </a:pPr>
            <a:r>
              <a:rPr lang="en-US" sz="2200" dirty="0"/>
              <a:t>Virginia’s State Rail Plan identifies passenger and freight rail improvements in various corridors</a:t>
            </a:r>
          </a:p>
          <a:p>
            <a:pPr>
              <a:lnSpc>
                <a:spcPct val="110000"/>
              </a:lnSpc>
            </a:pPr>
            <a:r>
              <a:rPr lang="en-US" sz="2200" dirty="0"/>
              <a:t>Phase 1 projects are funded in the state’s Six-Year Improvement Program (SYIP)</a:t>
            </a:r>
          </a:p>
          <a:p>
            <a:pPr>
              <a:lnSpc>
                <a:spcPct val="110000"/>
              </a:lnSpc>
            </a:pPr>
            <a:r>
              <a:rPr lang="en-US" sz="2200" dirty="0"/>
              <a:t>Total cost of planned improvements through 2040 exceeds $6.9 billion</a:t>
            </a:r>
          </a:p>
          <a:p>
            <a:pPr>
              <a:lnSpc>
                <a:spcPct val="110000"/>
              </a:lnSpc>
            </a:pPr>
            <a:r>
              <a:rPr lang="en-US" sz="2200" dirty="0"/>
              <a:t>DRPT will work with its stakeholders to update the rail plan in FY17 to include strategic initiatives and market developments and to reflect REF policy changes and updates</a:t>
            </a:r>
          </a:p>
          <a:p>
            <a:pPr lvl="0">
              <a:lnSpc>
                <a:spcPct val="110000"/>
              </a:lnSpc>
            </a:pPr>
            <a:r>
              <a:rPr lang="en-US" sz="2200" dirty="0"/>
              <a:t>2015 FAST Act mandates multimodal statewide freight planning by 2017 to include all Class I railroads, as well as some short lines; DRPT to integrate rail into new federal planning mandates on top of the existing PRIIA mandate</a:t>
            </a:r>
          </a:p>
        </p:txBody>
      </p:sp>
      <p:sp>
        <p:nvSpPr>
          <p:cNvPr id="898050" name="Rectangle 2"/>
          <p:cNvSpPr>
            <a:spLocks noGrp="1" noChangeArrowheads="1"/>
          </p:cNvSpPr>
          <p:nvPr>
            <p:ph type="title"/>
          </p:nvPr>
        </p:nvSpPr>
        <p:spPr/>
        <p:txBody>
          <a:bodyPr anchor="ctr">
            <a:normAutofit/>
          </a:bodyPr>
          <a:lstStyle/>
          <a:p>
            <a:pPr>
              <a:defRPr/>
            </a:pPr>
            <a:r>
              <a:rPr lang="en-US" dirty="0"/>
              <a:t>State Rail Plan:</a:t>
            </a:r>
            <a:br>
              <a:rPr lang="en-US" dirty="0"/>
            </a:br>
            <a:r>
              <a:rPr lang="en-US" dirty="0"/>
              <a:t>Passenger and Freight Rail Initiatives</a:t>
            </a:r>
          </a:p>
        </p:txBody>
      </p:sp>
      <p:sp>
        <p:nvSpPr>
          <p:cNvPr id="5" name="Slide Number Placeholder 5"/>
          <p:cNvSpPr>
            <a:spLocks noGrp="1"/>
          </p:cNvSpPr>
          <p:nvPr>
            <p:ph type="sldNum" sz="quarter" idx="12"/>
          </p:nvPr>
        </p:nvSpPr>
        <p:spPr/>
        <p:txBody>
          <a:bodyPr/>
          <a:lstStyle/>
          <a:p>
            <a:fld id="{45B0C488-19F1-4F86-B92E-DE3991F574FF}" type="slidenum">
              <a:rPr lang="en-US"/>
              <a:pPr/>
              <a:t>6</a:t>
            </a:fld>
            <a:endParaRPr lang="en-US"/>
          </a:p>
        </p:txBody>
      </p:sp>
    </p:spTree>
    <p:extLst>
      <p:ext uri="{BB962C8B-B14F-4D97-AF65-F5344CB8AC3E}">
        <p14:creationId xmlns:p14="http://schemas.microsoft.com/office/powerpoint/2010/main" xmlns="" val="146313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Each year DRPT issues a Notice of Funding Availability establishing priority initiatives for IPROC funds</a:t>
            </a:r>
          </a:p>
          <a:p>
            <a:r>
              <a:rPr lang="en-US" dirty="0"/>
              <a:t>Operating costs for state-supported intercity passenger rail services are highest priority</a:t>
            </a:r>
          </a:p>
          <a:p>
            <a:r>
              <a:rPr lang="en-US" dirty="0"/>
              <a:t>Projects are scored against prioritization criteria using minimum thresholds for population served, network benefits, and leveraged funds</a:t>
            </a:r>
          </a:p>
        </p:txBody>
      </p:sp>
      <p:sp>
        <p:nvSpPr>
          <p:cNvPr id="3" name="Title 2"/>
          <p:cNvSpPr>
            <a:spLocks noGrp="1"/>
          </p:cNvSpPr>
          <p:nvPr>
            <p:ph type="title"/>
          </p:nvPr>
        </p:nvSpPr>
        <p:spPr/>
        <p:txBody>
          <a:bodyPr/>
          <a:lstStyle/>
          <a:p>
            <a:r>
              <a:rPr lang="en-US" dirty="0" smtClean="0"/>
              <a:t>Passenger Rail Project Prioritization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dirty="0" smtClean="0"/>
          </a:p>
        </p:txBody>
      </p:sp>
    </p:spTree>
    <p:extLst>
      <p:ext uri="{BB962C8B-B14F-4D97-AF65-F5344CB8AC3E}">
        <p14:creationId xmlns:p14="http://schemas.microsoft.com/office/powerpoint/2010/main" xmlns="" val="336595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24672114"/>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IPROC Prioritization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smtClean="0"/>
          </a:p>
        </p:txBody>
      </p:sp>
    </p:spTree>
    <p:extLst>
      <p:ext uri="{BB962C8B-B14F-4D97-AF65-F5344CB8AC3E}">
        <p14:creationId xmlns:p14="http://schemas.microsoft.com/office/powerpoint/2010/main" xmlns="" val="235267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649082" y="724396"/>
            <a:ext cx="5067401" cy="5522026"/>
          </a:xfrm>
        </p:spPr>
        <p:txBody>
          <a:bodyPr>
            <a:normAutofit/>
          </a:bodyPr>
          <a:lstStyle/>
          <a:p>
            <a:pPr marL="0" indent="0">
              <a:lnSpc>
                <a:spcPct val="100000"/>
              </a:lnSpc>
              <a:buFont typeface="Wingdings 2" pitchFamily="18" charset="2"/>
              <a:buNone/>
            </a:pPr>
            <a:r>
              <a:rPr lang="en-US" b="1" dirty="0" err="1" smtClean="0"/>
              <a:t>Acca</a:t>
            </a:r>
            <a:r>
              <a:rPr lang="en-US" b="1" dirty="0" smtClean="0"/>
              <a:t> Yard</a:t>
            </a:r>
            <a:endParaRPr lang="en-US" b="1" dirty="0"/>
          </a:p>
          <a:p>
            <a:pPr>
              <a:lnSpc>
                <a:spcPct val="100000"/>
              </a:lnSpc>
            </a:pPr>
            <a:r>
              <a:rPr lang="en-US" dirty="0" smtClean="0"/>
              <a:t>Improvements </a:t>
            </a:r>
            <a:r>
              <a:rPr lang="en-US" dirty="0"/>
              <a:t>to accommodate two more </a:t>
            </a:r>
            <a:r>
              <a:rPr lang="en-US" dirty="0" smtClean="0"/>
              <a:t>   trains </a:t>
            </a:r>
            <a:r>
              <a:rPr lang="en-US" dirty="0"/>
              <a:t>to Norfolk and second Lynchburg frequency</a:t>
            </a:r>
          </a:p>
          <a:p>
            <a:pPr marL="0" indent="0">
              <a:buFont typeface="Wingdings 2" pitchFamily="18" charset="2"/>
              <a:buNone/>
            </a:pPr>
            <a:r>
              <a:rPr lang="en-US" b="1" dirty="0" err="1"/>
              <a:t>Arkendale</a:t>
            </a:r>
            <a:r>
              <a:rPr lang="en-US" b="1" dirty="0"/>
              <a:t> to Powell’s Creek</a:t>
            </a:r>
          </a:p>
          <a:p>
            <a:r>
              <a:rPr lang="en-US" dirty="0"/>
              <a:t>$75M 100% Federal ARRA Stimulus Funded Project</a:t>
            </a:r>
          </a:p>
          <a:p>
            <a:r>
              <a:rPr lang="en-US" dirty="0"/>
              <a:t>$30M IPROC Funds</a:t>
            </a:r>
          </a:p>
          <a:p>
            <a:r>
              <a:rPr lang="en-US" dirty="0"/>
              <a:t>11 Mile Third Track Design </a:t>
            </a:r>
            <a:r>
              <a:rPr lang="en-US" dirty="0" smtClean="0"/>
              <a:t>  Build Project</a:t>
            </a:r>
            <a:endParaRPr lang="en-US" dirty="0"/>
          </a:p>
        </p:txBody>
      </p:sp>
      <p:sp>
        <p:nvSpPr>
          <p:cNvPr id="6" name="Title 5"/>
          <p:cNvSpPr>
            <a:spLocks noGrp="1"/>
          </p:cNvSpPr>
          <p:nvPr>
            <p:ph type="title"/>
          </p:nvPr>
        </p:nvSpPr>
        <p:spPr>
          <a:xfrm>
            <a:off x="252917" y="1123837"/>
            <a:ext cx="3179052" cy="3799037"/>
          </a:xfrm>
        </p:spPr>
        <p:txBody>
          <a:bodyPr/>
          <a:lstStyle/>
          <a:p>
            <a:r>
              <a:rPr lang="en-US" dirty="0" smtClean="0"/>
              <a:t>DRPT Projects:</a:t>
            </a:r>
            <a:br>
              <a:rPr lang="en-US" dirty="0" smtClean="0"/>
            </a:br>
            <a:r>
              <a:rPr lang="en-US" dirty="0" smtClean="0"/>
              <a:t>Shared Use Corridor Improvements</a:t>
            </a:r>
            <a:endParaRPr lang="en-US" dirty="0"/>
          </a:p>
        </p:txBody>
      </p:sp>
      <p:sp>
        <p:nvSpPr>
          <p:cNvPr id="9" name="Slide Number Placeholder 8"/>
          <p:cNvSpPr>
            <a:spLocks noGrp="1"/>
          </p:cNvSpPr>
          <p:nvPr>
            <p:ph type="sldNum" sz="quarter" idx="12"/>
          </p:nvPr>
        </p:nvSpPr>
        <p:spPr>
          <a:xfrm>
            <a:off x="10634135" y="6356350"/>
            <a:ext cx="1530927" cy="365125"/>
          </a:xfrm>
        </p:spPr>
        <p:txBody>
          <a:bodyPr/>
          <a:lstStyle/>
          <a:p>
            <a:fld id="{4FAB73BC-B049-4115-A692-8D63A059BFB8}" type="slidenum">
              <a:rPr lang="en-US" smtClean="0"/>
              <a:pPr/>
              <a:t>9</a:t>
            </a:fld>
            <a:endParaRPr lang="en-US" dirty="0" smtClean="0"/>
          </a:p>
        </p:txBody>
      </p:sp>
      <p:pic>
        <p:nvPicPr>
          <p:cNvPr id="7" name="Picture 6" descr="AtoPC.jpg"/>
          <p:cNvPicPr>
            <a:picLocks noChangeAspect="1"/>
          </p:cNvPicPr>
          <p:nvPr/>
        </p:nvPicPr>
        <p:blipFill>
          <a:blip r:embed="rId2" cstate="print"/>
          <a:srcRect/>
          <a:stretch>
            <a:fillRect/>
          </a:stretch>
        </p:blipFill>
        <p:spPr bwMode="auto">
          <a:xfrm>
            <a:off x="8369191" y="558433"/>
            <a:ext cx="3763434" cy="5824537"/>
          </a:xfrm>
          <a:prstGeom prst="rect">
            <a:avLst/>
          </a:prstGeom>
          <a:noFill/>
          <a:ln w="9525">
            <a:noFill/>
            <a:miter lim="800000"/>
            <a:headEnd/>
            <a:tailEnd/>
          </a:ln>
        </p:spPr>
      </p:pic>
    </p:spTree>
    <p:extLst>
      <p:ext uri="{BB962C8B-B14F-4D97-AF65-F5344CB8AC3E}">
        <p14:creationId xmlns:p14="http://schemas.microsoft.com/office/powerpoint/2010/main" xmlns="" val="4293707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2290</TotalTime>
  <Words>992</Words>
  <Application>Microsoft Office PowerPoint</Application>
  <PresentationFormat>Custom</PresentationFormat>
  <Paragraphs>141</Paragraphs>
  <Slides>19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Frame</vt:lpstr>
      <vt:lpstr>Worksheet</vt:lpstr>
      <vt:lpstr>Virginia Rail Program Update </vt:lpstr>
      <vt:lpstr>Virginia Funding Programs for Rail</vt:lpstr>
      <vt:lpstr>Rail Programs in Virginia</vt:lpstr>
      <vt:lpstr>Rail 2016-2021 SYIP by Programs ($ in millions)</vt:lpstr>
      <vt:lpstr>Virginia’s State Rail Plan</vt:lpstr>
      <vt:lpstr>State Rail Plan: Passenger and Freight Rail Initiatives</vt:lpstr>
      <vt:lpstr>Passenger Rail Project Prioritization</vt:lpstr>
      <vt:lpstr>IPROC Prioritization</vt:lpstr>
      <vt:lpstr>DRPT Projects: Shared Use Corridor Improvements</vt:lpstr>
      <vt:lpstr>Shared Use Corridor Improvements</vt:lpstr>
      <vt:lpstr>Shared Use Corridor Improvements</vt:lpstr>
      <vt:lpstr>Shared Use Corridor Improvements</vt:lpstr>
      <vt:lpstr>Shared Use Corridor Improvements</vt:lpstr>
      <vt:lpstr>DRPT Projects: Passenger Rail</vt:lpstr>
      <vt:lpstr>DC2RVA: Higher Speed Rail Study</vt:lpstr>
      <vt:lpstr>Project Overview: Tier II EIS</vt:lpstr>
      <vt:lpstr>Proposed Rail Service</vt:lpstr>
      <vt:lpstr>Improvement Concepts</vt:lpstr>
      <vt:lpstr>DC2RVA  Where Are We Now?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Wolfe, Bethany (DRPT)</dc:creator>
  <cp:lastModifiedBy>wne72245</cp:lastModifiedBy>
  <cp:revision>185</cp:revision>
  <dcterms:created xsi:type="dcterms:W3CDTF">2014-08-26T23:50:58Z</dcterms:created>
  <dcterms:modified xsi:type="dcterms:W3CDTF">2016-03-28T13:33:24Z</dcterms:modified>
</cp:coreProperties>
</file>